
<file path=[Content_Types].xml><?xml version="1.0" encoding="utf-8"?>
<Types xmlns="http://schemas.openxmlformats.org/package/2006/content-types">
  <Override PartName="/ppt/slides/slide29.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Layouts/slideLayout6.xml" ContentType="application/vnd.openxmlformats-officedocument.presentationml.slideLayout+xml"/>
  <Override PartName="/ppt/notesSlides/notesSlide38.xml" ContentType="application/vnd.openxmlformats-officedocument.presentationml.notesSlide+xml"/>
  <Override PartName="/ppt/slides/slide25.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27.xml" ContentType="application/vnd.openxmlformats-officedocument.presentationml.notesSlide+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notesSlides/notesSlide34.xml" ContentType="application/vnd.openxmlformats-officedocument.presentationml.notes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23.xml" ContentType="application/vnd.openxmlformats-officedocument.presentationml.notesSlide+xml"/>
  <Override PartName="/ppt/notesSlides/notesSlide32.xml" ContentType="application/vnd.openxmlformats-officedocument.presentationml.notesSlide+xml"/>
  <Override PartName="/ppt/notesSlides/notesSlide41.xml" ContentType="application/vnd.openxmlformats-officedocument.presentationml.notesSlide+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21.xml" ContentType="application/vnd.openxmlformats-officedocument.presentationml.notesSlide+xml"/>
  <Override PartName="/ppt/notesSlides/notesSlide30.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Override PartName="/ppt/notesSlides/notesSlide3.xml" ContentType="application/vnd.openxmlformats-officedocument.presentationml.notesSlide+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notesSlides/notesSlide3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Layouts/slideLayout3.xml" ContentType="application/vnd.openxmlformats-officedocument.presentationml.slideLayout+xml"/>
  <Default Extension="jpeg" ContentType="image/jpeg"/>
  <Default Extension="emf" ContentType="image/x-emf"/>
  <Override PartName="/ppt/notesSlides/notesSlide17.xml" ContentType="application/vnd.openxmlformats-officedocument.presentationml.notesSlide+xml"/>
  <Override PartName="/ppt/notesSlides/notesSlide28.xml" ContentType="application/vnd.openxmlformats-officedocument.presentationml.notesSlide+xml"/>
  <Override PartName="/ppt/notesSlides/notesSlide37.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4.xml" ContentType="application/vnd.openxmlformats-officedocument.presentationml.notesSlide+xml"/>
  <Override PartName="/ppt/notesSlides/notesSlide26.xml" ContentType="application/vnd.openxmlformats-officedocument.presentationml.notesSlide+xml"/>
  <Override PartName="/ppt/notesSlides/notesSlide35.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notesSlides/notesSlide42.xml" ContentType="application/vnd.openxmlformats-officedocument.presentationml.notesSlide+xml"/>
  <Override PartName="/ppt/slideLayouts/slideLayout10.xml" ContentType="application/vnd.openxmlformats-officedocument.presentationml.slideLayout+xml"/>
  <Default Extension="gif" ContentType="image/gif"/>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notesSlides/notesSlide40.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notesSlides/notesSlide29.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notesSlides/notesSlide18.xml" ContentType="application/vnd.openxmlformats-officedocument.presentationml.notesSlide+xml"/>
  <Default Extension="wmf" ContentType="image/x-wmf"/>
  <Override PartName="/ppt/notesSlides/notesSlide36.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notesSlides/notesSlide25.xml" ContentType="application/vnd.openxmlformats-officedocument.presentationml.notesSlide+xml"/>
  <Override PartName="/ppt/notesSlides/notesSlide43.xml" ContentType="application/vnd.openxmlformats-officedocument.presentationml.notesSlid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6">
  <p:sldMasterIdLst>
    <p:sldMasterId id="2147483756" r:id="rId1"/>
  </p:sldMasterIdLst>
  <p:notesMasterIdLst>
    <p:notesMasterId r:id="rId48"/>
  </p:notesMasterIdLst>
  <p:sldIdLst>
    <p:sldId id="258" r:id="rId2"/>
    <p:sldId id="844" r:id="rId3"/>
    <p:sldId id="866" r:id="rId4"/>
    <p:sldId id="862" r:id="rId5"/>
    <p:sldId id="965" r:id="rId6"/>
    <p:sldId id="540" r:id="rId7"/>
    <p:sldId id="781" r:id="rId8"/>
    <p:sldId id="785" r:id="rId9"/>
    <p:sldId id="969" r:id="rId10"/>
    <p:sldId id="882" r:id="rId11"/>
    <p:sldId id="978" r:id="rId12"/>
    <p:sldId id="979" r:id="rId13"/>
    <p:sldId id="980" r:id="rId14"/>
    <p:sldId id="981" r:id="rId15"/>
    <p:sldId id="982" r:id="rId16"/>
    <p:sldId id="983" r:id="rId17"/>
    <p:sldId id="985" r:id="rId18"/>
    <p:sldId id="845" r:id="rId19"/>
    <p:sldId id="885" r:id="rId20"/>
    <p:sldId id="987" r:id="rId21"/>
    <p:sldId id="784" r:id="rId22"/>
    <p:sldId id="829" r:id="rId23"/>
    <p:sldId id="831" r:id="rId24"/>
    <p:sldId id="832" r:id="rId25"/>
    <p:sldId id="833" r:id="rId26"/>
    <p:sldId id="834" r:id="rId27"/>
    <p:sldId id="575" r:id="rId28"/>
    <p:sldId id="836" r:id="rId29"/>
    <p:sldId id="841" r:id="rId30"/>
    <p:sldId id="842" r:id="rId31"/>
    <p:sldId id="867" r:id="rId32"/>
    <p:sldId id="883" r:id="rId33"/>
    <p:sldId id="988" r:id="rId34"/>
    <p:sldId id="830" r:id="rId35"/>
    <p:sldId id="472" r:id="rId36"/>
    <p:sldId id="544" r:id="rId37"/>
    <p:sldId id="735" r:id="rId38"/>
    <p:sldId id="929" r:id="rId39"/>
    <p:sldId id="724" r:id="rId40"/>
    <p:sldId id="736" r:id="rId41"/>
    <p:sldId id="884" r:id="rId42"/>
    <p:sldId id="986" r:id="rId43"/>
    <p:sldId id="848" r:id="rId44"/>
    <p:sldId id="970" r:id="rId45"/>
    <p:sldId id="847" r:id="rId46"/>
    <p:sldId id="953" r:id="rId47"/>
  </p:sldIdLst>
  <p:sldSz cx="9144000" cy="6858000" type="screen4x3"/>
  <p:notesSz cx="6735763" cy="9866313"/>
  <p:defaultTextStyle>
    <a:defPPr>
      <a:defRPr lang="ja-JP"/>
    </a:defPPr>
    <a:lvl1pPr algn="l" rtl="0" fontAlgn="base">
      <a:spcBef>
        <a:spcPct val="0"/>
      </a:spcBef>
      <a:spcAft>
        <a:spcPct val="0"/>
      </a:spcAft>
      <a:defRPr kumimoji="1" kern="1200">
        <a:solidFill>
          <a:schemeClr val="tx1"/>
        </a:solidFill>
        <a:latin typeface="Arial" charset="0"/>
        <a:ea typeface="ＭＳ Ｐゴシック" pitchFamily="50" charset="-128"/>
        <a:cs typeface="+mn-cs"/>
      </a:defRPr>
    </a:lvl1pPr>
    <a:lvl2pPr marL="457200" algn="l" rtl="0" fontAlgn="base">
      <a:spcBef>
        <a:spcPct val="0"/>
      </a:spcBef>
      <a:spcAft>
        <a:spcPct val="0"/>
      </a:spcAft>
      <a:defRPr kumimoji="1" kern="1200">
        <a:solidFill>
          <a:schemeClr val="tx1"/>
        </a:solidFill>
        <a:latin typeface="Arial" charset="0"/>
        <a:ea typeface="ＭＳ Ｐゴシック" pitchFamily="50" charset="-128"/>
        <a:cs typeface="+mn-cs"/>
      </a:defRPr>
    </a:lvl2pPr>
    <a:lvl3pPr marL="914400" algn="l" rtl="0" fontAlgn="base">
      <a:spcBef>
        <a:spcPct val="0"/>
      </a:spcBef>
      <a:spcAft>
        <a:spcPct val="0"/>
      </a:spcAft>
      <a:defRPr kumimoji="1" kern="1200">
        <a:solidFill>
          <a:schemeClr val="tx1"/>
        </a:solidFill>
        <a:latin typeface="Arial" charset="0"/>
        <a:ea typeface="ＭＳ Ｐゴシック" pitchFamily="50" charset="-128"/>
        <a:cs typeface="+mn-cs"/>
      </a:defRPr>
    </a:lvl3pPr>
    <a:lvl4pPr marL="1371600" algn="l" rtl="0" fontAlgn="base">
      <a:spcBef>
        <a:spcPct val="0"/>
      </a:spcBef>
      <a:spcAft>
        <a:spcPct val="0"/>
      </a:spcAft>
      <a:defRPr kumimoji="1" kern="1200">
        <a:solidFill>
          <a:schemeClr val="tx1"/>
        </a:solidFill>
        <a:latin typeface="Arial" charset="0"/>
        <a:ea typeface="ＭＳ Ｐゴシック" pitchFamily="50" charset="-128"/>
        <a:cs typeface="+mn-cs"/>
      </a:defRPr>
    </a:lvl4pPr>
    <a:lvl5pPr marL="1828800" algn="l" rtl="0" fontAlgn="base">
      <a:spcBef>
        <a:spcPct val="0"/>
      </a:spcBef>
      <a:spcAft>
        <a:spcPct val="0"/>
      </a:spcAft>
      <a:defRPr kumimoji="1" kern="1200">
        <a:solidFill>
          <a:schemeClr val="tx1"/>
        </a:solidFill>
        <a:latin typeface="Arial" charset="0"/>
        <a:ea typeface="ＭＳ Ｐゴシック" pitchFamily="50" charset="-128"/>
        <a:cs typeface="+mn-cs"/>
      </a:defRPr>
    </a:lvl5pPr>
    <a:lvl6pPr marL="2286000" algn="l" defTabSz="914400" rtl="0" eaLnBrk="1" latinLnBrk="0" hangingPunct="1">
      <a:defRPr kumimoji="1" kern="1200">
        <a:solidFill>
          <a:schemeClr val="tx1"/>
        </a:solidFill>
        <a:latin typeface="Arial" charset="0"/>
        <a:ea typeface="ＭＳ Ｐゴシック" pitchFamily="50" charset="-128"/>
        <a:cs typeface="+mn-cs"/>
      </a:defRPr>
    </a:lvl6pPr>
    <a:lvl7pPr marL="2743200" algn="l" defTabSz="914400" rtl="0" eaLnBrk="1" latinLnBrk="0" hangingPunct="1">
      <a:defRPr kumimoji="1" kern="1200">
        <a:solidFill>
          <a:schemeClr val="tx1"/>
        </a:solidFill>
        <a:latin typeface="Arial" charset="0"/>
        <a:ea typeface="ＭＳ Ｐゴシック" pitchFamily="50" charset="-128"/>
        <a:cs typeface="+mn-cs"/>
      </a:defRPr>
    </a:lvl7pPr>
    <a:lvl8pPr marL="3200400" algn="l" defTabSz="914400" rtl="0" eaLnBrk="1" latinLnBrk="0" hangingPunct="1">
      <a:defRPr kumimoji="1" kern="1200">
        <a:solidFill>
          <a:schemeClr val="tx1"/>
        </a:solidFill>
        <a:latin typeface="Arial" charset="0"/>
        <a:ea typeface="ＭＳ Ｐゴシック" pitchFamily="50" charset="-128"/>
        <a:cs typeface="+mn-cs"/>
      </a:defRPr>
    </a:lvl8pPr>
    <a:lvl9pPr marL="3657600" algn="l" defTabSz="914400" rtl="0" eaLnBrk="1" latinLnBrk="0" hangingPunct="1">
      <a:defRPr kumimoji="1" kern="1200">
        <a:solidFill>
          <a:schemeClr val="tx1"/>
        </a:solidFill>
        <a:latin typeface="Arial" charset="0"/>
        <a:ea typeface="ＭＳ Ｐゴシック" pitchFamily="50" charset="-128"/>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 xmlns:p14="http://schemas.microsoft.com/office/powerpoint/2010/main">
          <a:srgbClr val="FF0000"/>
        </p14:laserClr>
      </p:ext>
      <p:ext uri="{2FDB2607-1784-4EEB-B798-7EB5836EED8A}">
        <p14:showMediaCtrls xmlns="" xmlns:p14="http://schemas.microsoft.com/office/powerpoint/2010/main" val="1"/>
      </p:ext>
    </p:extLst>
  </p:showPr>
  <p:clrMru>
    <a:srgbClr val="FFFFCC"/>
    <a:srgbClr val="FFFF99"/>
    <a:srgbClr val="A20000"/>
    <a:srgbClr val="3072C2"/>
    <a:srgbClr val="9491C1"/>
    <a:srgbClr val="A3A0CA"/>
    <a:srgbClr val="8B72AA"/>
    <a:srgbClr val="33CC33"/>
    <a:srgbClr val="00236E"/>
  </p:clrMru>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中間スタイル 2 - アクセント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E8034E78-7F5D-4C2E-B375-FC64B27BC917}" styleName="スタイル (濃色)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616DA210-FB5B-4158-B5E0-FEB733F419BA}" styleName="スタイル (淡色)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9CF1AB2-1976-4502-BF36-3FF5EA218861}" styleName="中間スタイル 4 - アクセント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33297" autoAdjust="0"/>
    <p:restoredTop sz="83033" autoAdjust="0"/>
  </p:normalViewPr>
  <p:slideViewPr>
    <p:cSldViewPr snapToGrid="0">
      <p:cViewPr varScale="1">
        <p:scale>
          <a:sx n="75" d="100"/>
          <a:sy n="75" d="100"/>
        </p:scale>
        <p:origin x="-1704" y="-102"/>
      </p:cViewPr>
      <p:guideLst>
        <p:guide orient="horz" pos="2160"/>
        <p:guide pos="2880"/>
      </p:guideLst>
    </p:cSldViewPr>
  </p:slideViewPr>
  <p:outlineViewPr>
    <p:cViewPr>
      <p:scale>
        <a:sx n="33" d="100"/>
        <a:sy n="33" d="100"/>
      </p:scale>
      <p:origin x="0" y="0"/>
    </p:cViewPr>
    <p:sldLst>
      <p:sld r:id="rId1" collapse="1"/>
      <p:sld r:id="rId2" collapse="1"/>
      <p:sld r:id="rId3" collapse="1"/>
      <p:sld r:id="rId4" collapse="1"/>
      <p:sld r:id="rId5" collapse="1"/>
      <p:sld r:id="rId6" collapse="1"/>
      <p:sld r:id="rId7" collapse="1"/>
      <p:sld r:id="rId8" collapse="1"/>
      <p:sld r:id="rId9" collapse="1"/>
      <p:sld r:id="rId10" collapse="1"/>
      <p:sld r:id="rId11" collapse="1"/>
      <p:sld r:id="rId12" collapse="1"/>
      <p:sld r:id="rId13" collapse="1"/>
      <p:sld r:id="rId14" collapse="1"/>
      <p:sld r:id="rId15" collapse="1"/>
      <p:sld r:id="rId16" collapse="1"/>
      <p:sld r:id="rId17" collapse="1"/>
      <p:sld r:id="rId18" collapse="1"/>
      <p:sld r:id="rId19" collapse="1"/>
      <p:sld r:id="rId20" collapse="1"/>
      <p:sld r:id="rId21" collapse="1"/>
      <p:sld r:id="rId22" collapse="1"/>
      <p:sld r:id="rId23" collapse="1"/>
      <p:sld r:id="rId24" collapse="1"/>
      <p:sld r:id="rId25" collapse="1"/>
      <p:sld r:id="rId26" collapse="1"/>
      <p:sld r:id="rId27" collapse="1"/>
      <p:sld r:id="rId28" collapse="1"/>
      <p:sld r:id="rId29" collapse="1"/>
      <p:sld r:id="rId30" collapse="1"/>
      <p:sld r:id="rId31" collapse="1"/>
      <p:sld r:id="rId32" collapse="1"/>
      <p:sld r:id="rId33" collapse="1"/>
      <p:sld r:id="rId34" collapse="1"/>
      <p:sld r:id="rId35" collapse="1"/>
      <p:sld r:id="rId36" collapse="1"/>
      <p:sld r:id="rId37" collapse="1"/>
      <p:sld r:id="rId38" collapse="1"/>
      <p:sld r:id="rId39" collapse="1"/>
      <p:sld r:id="rId40" collapse="1"/>
      <p:sld r:id="rId41" collapse="1"/>
    </p:sldLst>
  </p:outlineViewPr>
  <p:notesTextViewPr>
    <p:cViewPr>
      <p:scale>
        <a:sx n="100" d="100"/>
        <a:sy n="100" d="100"/>
      </p:scale>
      <p:origin x="0" y="0"/>
    </p:cViewPr>
  </p:notesTextViewPr>
  <p:sorterViewPr>
    <p:cViewPr>
      <p:scale>
        <a:sx n="100" d="100"/>
        <a:sy n="100" d="100"/>
      </p:scale>
      <p:origin x="0" y="3804"/>
    </p:cViewPr>
  </p:sorter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s>
</file>

<file path=ppt/_rels/viewProps.xml.rels><?xml version="1.0" encoding="UTF-8" standalone="yes"?>
<Relationships xmlns="http://schemas.openxmlformats.org/package/2006/relationships"><Relationship Id="rId8" Type="http://schemas.openxmlformats.org/officeDocument/2006/relationships/slide" Target="slides/slide8.xml"/><Relationship Id="rId13" Type="http://schemas.openxmlformats.org/officeDocument/2006/relationships/slide" Target="slides/slide14.xml"/><Relationship Id="rId18" Type="http://schemas.openxmlformats.org/officeDocument/2006/relationships/slide" Target="slides/slide19.xml"/><Relationship Id="rId26" Type="http://schemas.openxmlformats.org/officeDocument/2006/relationships/slide" Target="slides/slide28.xml"/><Relationship Id="rId39" Type="http://schemas.openxmlformats.org/officeDocument/2006/relationships/slide" Target="slides/slide41.xml"/><Relationship Id="rId3" Type="http://schemas.openxmlformats.org/officeDocument/2006/relationships/slide" Target="slides/slide3.xml"/><Relationship Id="rId21" Type="http://schemas.openxmlformats.org/officeDocument/2006/relationships/slide" Target="slides/slide23.xml"/><Relationship Id="rId34" Type="http://schemas.openxmlformats.org/officeDocument/2006/relationships/slide" Target="slides/slide36.xml"/><Relationship Id="rId7" Type="http://schemas.openxmlformats.org/officeDocument/2006/relationships/slide" Target="slides/slide7.xml"/><Relationship Id="rId12" Type="http://schemas.openxmlformats.org/officeDocument/2006/relationships/slide" Target="slides/slide13.xml"/><Relationship Id="rId17" Type="http://schemas.openxmlformats.org/officeDocument/2006/relationships/slide" Target="slides/slide18.xml"/><Relationship Id="rId25" Type="http://schemas.openxmlformats.org/officeDocument/2006/relationships/slide" Target="slides/slide27.xml"/><Relationship Id="rId33" Type="http://schemas.openxmlformats.org/officeDocument/2006/relationships/slide" Target="slides/slide35.xml"/><Relationship Id="rId38" Type="http://schemas.openxmlformats.org/officeDocument/2006/relationships/slide" Target="slides/slide40.xml"/><Relationship Id="rId2" Type="http://schemas.openxmlformats.org/officeDocument/2006/relationships/slide" Target="slides/slide2.xml"/><Relationship Id="rId16" Type="http://schemas.openxmlformats.org/officeDocument/2006/relationships/slide" Target="slides/slide17.xml"/><Relationship Id="rId20" Type="http://schemas.openxmlformats.org/officeDocument/2006/relationships/slide" Target="slides/slide22.xml"/><Relationship Id="rId29" Type="http://schemas.openxmlformats.org/officeDocument/2006/relationships/slide" Target="slides/slide31.xml"/><Relationship Id="rId41" Type="http://schemas.openxmlformats.org/officeDocument/2006/relationships/slide" Target="slides/slide45.xml"/><Relationship Id="rId1" Type="http://schemas.openxmlformats.org/officeDocument/2006/relationships/slide" Target="slides/slide1.xml"/><Relationship Id="rId6" Type="http://schemas.openxmlformats.org/officeDocument/2006/relationships/slide" Target="slides/slide6.xml"/><Relationship Id="rId11" Type="http://schemas.openxmlformats.org/officeDocument/2006/relationships/slide" Target="slides/slide12.xml"/><Relationship Id="rId24" Type="http://schemas.openxmlformats.org/officeDocument/2006/relationships/slide" Target="slides/slide26.xml"/><Relationship Id="rId32" Type="http://schemas.openxmlformats.org/officeDocument/2006/relationships/slide" Target="slides/slide34.xml"/><Relationship Id="rId37" Type="http://schemas.openxmlformats.org/officeDocument/2006/relationships/slide" Target="slides/slide39.xml"/><Relationship Id="rId40" Type="http://schemas.openxmlformats.org/officeDocument/2006/relationships/slide" Target="slides/slide43.xml"/><Relationship Id="rId5" Type="http://schemas.openxmlformats.org/officeDocument/2006/relationships/slide" Target="slides/slide5.xml"/><Relationship Id="rId15" Type="http://schemas.openxmlformats.org/officeDocument/2006/relationships/slide" Target="slides/slide16.xml"/><Relationship Id="rId23" Type="http://schemas.openxmlformats.org/officeDocument/2006/relationships/slide" Target="slides/slide25.xml"/><Relationship Id="rId28" Type="http://schemas.openxmlformats.org/officeDocument/2006/relationships/slide" Target="slides/slide30.xml"/><Relationship Id="rId36" Type="http://schemas.openxmlformats.org/officeDocument/2006/relationships/slide" Target="slides/slide38.xml"/><Relationship Id="rId10" Type="http://schemas.openxmlformats.org/officeDocument/2006/relationships/slide" Target="slides/slide11.xml"/><Relationship Id="rId19" Type="http://schemas.openxmlformats.org/officeDocument/2006/relationships/slide" Target="slides/slide21.xml"/><Relationship Id="rId31" Type="http://schemas.openxmlformats.org/officeDocument/2006/relationships/slide" Target="slides/slide33.xml"/><Relationship Id="rId4" Type="http://schemas.openxmlformats.org/officeDocument/2006/relationships/slide" Target="slides/slide4.xml"/><Relationship Id="rId9" Type="http://schemas.openxmlformats.org/officeDocument/2006/relationships/slide" Target="slides/slide10.xml"/><Relationship Id="rId14" Type="http://schemas.openxmlformats.org/officeDocument/2006/relationships/slide" Target="slides/slide15.xml"/><Relationship Id="rId22" Type="http://schemas.openxmlformats.org/officeDocument/2006/relationships/slide" Target="slides/slide24.xml"/><Relationship Id="rId27" Type="http://schemas.openxmlformats.org/officeDocument/2006/relationships/slide" Target="slides/slide29.xml"/><Relationship Id="rId30" Type="http://schemas.openxmlformats.org/officeDocument/2006/relationships/slide" Target="slides/slide32.xml"/><Relationship Id="rId35"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 1"/>
          <p:cNvSpPr>
            <a:spLocks noGrp="1"/>
          </p:cNvSpPr>
          <p:nvPr>
            <p:ph type="hdr" sz="quarter"/>
          </p:nvPr>
        </p:nvSpPr>
        <p:spPr>
          <a:xfrm>
            <a:off x="1" y="0"/>
            <a:ext cx="2918830" cy="493316"/>
          </a:xfrm>
          <a:prstGeom prst="rect">
            <a:avLst/>
          </a:prstGeom>
        </p:spPr>
        <p:txBody>
          <a:bodyPr vert="horz" lIns="90754" tIns="45377" rIns="90754" bIns="45377" rtlCol="0"/>
          <a:lstStyle>
            <a:lvl1pPr algn="l" fontAlgn="auto">
              <a:spcBef>
                <a:spcPts val="0"/>
              </a:spcBef>
              <a:spcAft>
                <a:spcPts val="0"/>
              </a:spcAft>
              <a:defRPr sz="1200">
                <a:latin typeface="+mn-lt"/>
                <a:ea typeface="+mn-ea"/>
              </a:defRPr>
            </a:lvl1pPr>
          </a:lstStyle>
          <a:p>
            <a:pPr>
              <a:defRPr/>
            </a:pPr>
            <a:endParaRPr lang="ja-JP" altLang="en-US"/>
          </a:p>
        </p:txBody>
      </p:sp>
      <p:sp>
        <p:nvSpPr>
          <p:cNvPr id="3" name="日付プレースホルダ 2"/>
          <p:cNvSpPr>
            <a:spLocks noGrp="1"/>
          </p:cNvSpPr>
          <p:nvPr>
            <p:ph type="dt" idx="1"/>
          </p:nvPr>
        </p:nvSpPr>
        <p:spPr>
          <a:xfrm>
            <a:off x="3815375" y="0"/>
            <a:ext cx="2918830" cy="493316"/>
          </a:xfrm>
          <a:prstGeom prst="rect">
            <a:avLst/>
          </a:prstGeom>
        </p:spPr>
        <p:txBody>
          <a:bodyPr vert="horz" lIns="90754" tIns="45377" rIns="90754" bIns="45377" rtlCol="0"/>
          <a:lstStyle>
            <a:lvl1pPr algn="r" fontAlgn="auto">
              <a:spcBef>
                <a:spcPts val="0"/>
              </a:spcBef>
              <a:spcAft>
                <a:spcPts val="0"/>
              </a:spcAft>
              <a:defRPr sz="1200">
                <a:latin typeface="+mn-lt"/>
                <a:ea typeface="+mn-ea"/>
              </a:defRPr>
            </a:lvl1pPr>
          </a:lstStyle>
          <a:p>
            <a:pPr>
              <a:defRPr/>
            </a:pPr>
            <a:fld id="{32091B28-DD54-461E-8977-9AC249651DC5}" type="datetimeFigureOut">
              <a:rPr lang="ja-JP" altLang="en-US"/>
              <a:pPr>
                <a:defRPr/>
              </a:pPr>
              <a:t>2013/7/2</a:t>
            </a:fld>
            <a:endParaRPr lang="ja-JP" altLang="en-US" dirty="0"/>
          </a:p>
        </p:txBody>
      </p:sp>
      <p:sp>
        <p:nvSpPr>
          <p:cNvPr id="4" name="スライド イメージ プレースホルダ 3"/>
          <p:cNvSpPr>
            <a:spLocks noGrp="1" noRot="1" noChangeAspect="1"/>
          </p:cNvSpPr>
          <p:nvPr>
            <p:ph type="sldImg" idx="2"/>
          </p:nvPr>
        </p:nvSpPr>
        <p:spPr>
          <a:xfrm>
            <a:off x="901700" y="739775"/>
            <a:ext cx="4932363" cy="3700463"/>
          </a:xfrm>
          <a:prstGeom prst="rect">
            <a:avLst/>
          </a:prstGeom>
          <a:noFill/>
          <a:ln w="12700">
            <a:solidFill>
              <a:prstClr val="black"/>
            </a:solidFill>
          </a:ln>
        </p:spPr>
        <p:txBody>
          <a:bodyPr vert="horz" lIns="90754" tIns="45377" rIns="90754" bIns="45377" rtlCol="0" anchor="ctr"/>
          <a:lstStyle/>
          <a:p>
            <a:pPr lvl="0"/>
            <a:endParaRPr lang="ja-JP" altLang="en-US" noProof="0" dirty="0"/>
          </a:p>
        </p:txBody>
      </p:sp>
      <p:sp>
        <p:nvSpPr>
          <p:cNvPr id="5" name="ノート プレースホルダ 4"/>
          <p:cNvSpPr>
            <a:spLocks noGrp="1"/>
          </p:cNvSpPr>
          <p:nvPr>
            <p:ph type="body" sz="quarter" idx="3"/>
          </p:nvPr>
        </p:nvSpPr>
        <p:spPr>
          <a:xfrm>
            <a:off x="673577" y="4686499"/>
            <a:ext cx="5388610" cy="4439841"/>
          </a:xfrm>
          <a:prstGeom prst="rect">
            <a:avLst/>
          </a:prstGeom>
        </p:spPr>
        <p:txBody>
          <a:bodyPr vert="horz" lIns="90754" tIns="45377" rIns="90754" bIns="45377" rtlCol="0">
            <a:normAutofit/>
          </a:bodyPr>
          <a:lstStyle/>
          <a:p>
            <a:pPr lvl="0"/>
            <a:r>
              <a:rPr lang="ja-JP" altLang="en-US" noProof="0" smtClean="0"/>
              <a:t>マスタ テキストの書式設定</a:t>
            </a:r>
          </a:p>
          <a:p>
            <a:pPr lvl="1"/>
            <a:r>
              <a:rPr lang="ja-JP" altLang="en-US" noProof="0" smtClean="0"/>
              <a:t>第 </a:t>
            </a:r>
            <a:r>
              <a:rPr lang="en-US" altLang="ja-JP" noProof="0" smtClean="0"/>
              <a:t>2 </a:t>
            </a:r>
            <a:r>
              <a:rPr lang="ja-JP" altLang="en-US" noProof="0" smtClean="0"/>
              <a:t>レベル</a:t>
            </a:r>
          </a:p>
          <a:p>
            <a:pPr lvl="2"/>
            <a:r>
              <a:rPr lang="ja-JP" altLang="en-US" noProof="0" smtClean="0"/>
              <a:t>第 </a:t>
            </a:r>
            <a:r>
              <a:rPr lang="en-US" altLang="ja-JP" noProof="0" smtClean="0"/>
              <a:t>3 </a:t>
            </a:r>
            <a:r>
              <a:rPr lang="ja-JP" altLang="en-US" noProof="0" smtClean="0"/>
              <a:t>レベル</a:t>
            </a:r>
          </a:p>
          <a:p>
            <a:pPr lvl="3"/>
            <a:r>
              <a:rPr lang="ja-JP" altLang="en-US" noProof="0" smtClean="0"/>
              <a:t>第 </a:t>
            </a:r>
            <a:r>
              <a:rPr lang="en-US" altLang="ja-JP" noProof="0" smtClean="0"/>
              <a:t>4 </a:t>
            </a:r>
            <a:r>
              <a:rPr lang="ja-JP" altLang="en-US" noProof="0" smtClean="0"/>
              <a:t>レベル</a:t>
            </a:r>
          </a:p>
          <a:p>
            <a:pPr lvl="4"/>
            <a:r>
              <a:rPr lang="ja-JP" altLang="en-US" noProof="0" smtClean="0"/>
              <a:t>第 </a:t>
            </a:r>
            <a:r>
              <a:rPr lang="en-US" altLang="ja-JP" noProof="0" smtClean="0"/>
              <a:t>5 </a:t>
            </a:r>
            <a:r>
              <a:rPr lang="ja-JP" altLang="en-US" noProof="0" smtClean="0"/>
              <a:t>レベル</a:t>
            </a:r>
            <a:endParaRPr lang="ja-JP" altLang="en-US" noProof="0"/>
          </a:p>
        </p:txBody>
      </p:sp>
      <p:sp>
        <p:nvSpPr>
          <p:cNvPr id="6" name="フッター プレースホルダ 5"/>
          <p:cNvSpPr>
            <a:spLocks noGrp="1"/>
          </p:cNvSpPr>
          <p:nvPr>
            <p:ph type="ftr" sz="quarter" idx="4"/>
          </p:nvPr>
        </p:nvSpPr>
        <p:spPr>
          <a:xfrm>
            <a:off x="1" y="9371284"/>
            <a:ext cx="2918830" cy="493316"/>
          </a:xfrm>
          <a:prstGeom prst="rect">
            <a:avLst/>
          </a:prstGeom>
        </p:spPr>
        <p:txBody>
          <a:bodyPr vert="horz" lIns="90754" tIns="45377" rIns="90754" bIns="45377" rtlCol="0" anchor="b"/>
          <a:lstStyle>
            <a:lvl1pPr algn="l" fontAlgn="auto">
              <a:spcBef>
                <a:spcPts val="0"/>
              </a:spcBef>
              <a:spcAft>
                <a:spcPts val="0"/>
              </a:spcAft>
              <a:defRPr sz="1200">
                <a:latin typeface="+mn-lt"/>
                <a:ea typeface="+mn-ea"/>
              </a:defRPr>
            </a:lvl1pPr>
          </a:lstStyle>
          <a:p>
            <a:pPr>
              <a:defRPr/>
            </a:pPr>
            <a:endParaRPr lang="ja-JP" altLang="en-US"/>
          </a:p>
        </p:txBody>
      </p:sp>
      <p:sp>
        <p:nvSpPr>
          <p:cNvPr id="7" name="スライド番号プレースホルダ 6"/>
          <p:cNvSpPr>
            <a:spLocks noGrp="1"/>
          </p:cNvSpPr>
          <p:nvPr>
            <p:ph type="sldNum" sz="quarter" idx="5"/>
          </p:nvPr>
        </p:nvSpPr>
        <p:spPr>
          <a:xfrm>
            <a:off x="3815375" y="9371284"/>
            <a:ext cx="2918830" cy="493316"/>
          </a:xfrm>
          <a:prstGeom prst="rect">
            <a:avLst/>
          </a:prstGeom>
        </p:spPr>
        <p:txBody>
          <a:bodyPr vert="horz" lIns="90754" tIns="45377" rIns="90754" bIns="45377" rtlCol="0" anchor="b"/>
          <a:lstStyle>
            <a:lvl1pPr algn="r" fontAlgn="auto">
              <a:spcBef>
                <a:spcPts val="0"/>
              </a:spcBef>
              <a:spcAft>
                <a:spcPts val="0"/>
              </a:spcAft>
              <a:defRPr sz="1200">
                <a:latin typeface="+mn-lt"/>
                <a:ea typeface="+mn-ea"/>
              </a:defRPr>
            </a:lvl1pPr>
          </a:lstStyle>
          <a:p>
            <a:pPr>
              <a:defRPr/>
            </a:pPr>
            <a:fld id="{E13E8611-1511-46D8-9231-5EA69343EC7B}" type="slidenum">
              <a:rPr lang="ja-JP" altLang="en-US"/>
              <a:pPr>
                <a:defRPr/>
              </a:pPr>
              <a:t>&lt;#&gt;</a:t>
            </a:fld>
            <a:endParaRPr lang="ja-JP" altLang="en-US" dirty="0"/>
          </a:p>
        </p:txBody>
      </p:sp>
    </p:spTree>
    <p:extLst>
      <p:ext uri="{BB962C8B-B14F-4D97-AF65-F5344CB8AC3E}">
        <p14:creationId xmlns="" xmlns:p14="http://schemas.microsoft.com/office/powerpoint/2010/main" val="1384617173"/>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mn-lt"/>
        <a:ea typeface="+mn-ea"/>
        <a:cs typeface="+mn-cs"/>
      </a:defRPr>
    </a:lvl1pPr>
    <a:lvl2pPr marL="457200" algn="l" rtl="0" eaLnBrk="0" fontAlgn="base" hangingPunct="0">
      <a:spcBef>
        <a:spcPct val="30000"/>
      </a:spcBef>
      <a:spcAft>
        <a:spcPct val="0"/>
      </a:spcAft>
      <a:defRPr kumimoji="1" sz="1200" kern="1200">
        <a:solidFill>
          <a:schemeClr val="tx1"/>
        </a:solidFill>
        <a:latin typeface="+mn-lt"/>
        <a:ea typeface="+mn-ea"/>
        <a:cs typeface="+mn-cs"/>
      </a:defRPr>
    </a:lvl2pPr>
    <a:lvl3pPr marL="914400" algn="l" rtl="0" eaLnBrk="0" fontAlgn="base" hangingPunct="0">
      <a:spcBef>
        <a:spcPct val="30000"/>
      </a:spcBef>
      <a:spcAft>
        <a:spcPct val="0"/>
      </a:spcAft>
      <a:defRPr kumimoji="1" sz="1200" kern="1200">
        <a:solidFill>
          <a:schemeClr val="tx1"/>
        </a:solidFill>
        <a:latin typeface="+mn-lt"/>
        <a:ea typeface="+mn-ea"/>
        <a:cs typeface="+mn-cs"/>
      </a:defRPr>
    </a:lvl3pPr>
    <a:lvl4pPr marL="1371600" algn="l" rtl="0" eaLnBrk="0" fontAlgn="base" hangingPunct="0">
      <a:spcBef>
        <a:spcPct val="30000"/>
      </a:spcBef>
      <a:spcAft>
        <a:spcPct val="0"/>
      </a:spcAft>
      <a:defRPr kumimoji="1" sz="1200" kern="1200">
        <a:solidFill>
          <a:schemeClr val="tx1"/>
        </a:solidFill>
        <a:latin typeface="+mn-lt"/>
        <a:ea typeface="+mn-ea"/>
        <a:cs typeface="+mn-cs"/>
      </a:defRPr>
    </a:lvl4pPr>
    <a:lvl5pPr marL="1828800" algn="l" rtl="0" eaLnBrk="0" fontAlgn="base" hangingPunct="0">
      <a:spcBef>
        <a:spcPct val="30000"/>
      </a:spcBef>
      <a:spcAft>
        <a:spcPct val="0"/>
      </a:spcAft>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スライド イメージ プレースホルダ 1"/>
          <p:cNvSpPr>
            <a:spLocks noGrp="1" noRot="1" noChangeAspect="1" noTextEdit="1"/>
          </p:cNvSpPr>
          <p:nvPr>
            <p:ph type="sldImg"/>
          </p:nvPr>
        </p:nvSpPr>
        <p:spPr bwMode="auto">
          <a:noFill/>
          <a:ln>
            <a:solidFill>
              <a:srgbClr val="000000"/>
            </a:solidFill>
            <a:miter lim="800000"/>
            <a:headEnd/>
            <a:tailEnd/>
          </a:ln>
        </p:spPr>
      </p:sp>
      <p:sp>
        <p:nvSpPr>
          <p:cNvPr id="74755" name="ノート プレースホルダ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ja-JP" altLang="en-US" dirty="0" smtClean="0"/>
              <a:t>ご紹介いただきました国立情報学研究所の横山重俊と申します．</a:t>
            </a:r>
            <a:endParaRPr lang="en-US" altLang="ja-JP" dirty="0" smtClean="0"/>
          </a:p>
          <a:p>
            <a:pPr eaLnBrk="1" hangingPunct="1">
              <a:spcBef>
                <a:spcPct val="0"/>
              </a:spcBef>
            </a:pPr>
            <a:r>
              <a:rPr lang="ja-JP" altLang="en-US" dirty="0" smtClean="0"/>
              <a:t>本日は　</a:t>
            </a:r>
            <a:r>
              <a:rPr lang="en-US" altLang="ja-JP" dirty="0" smtClean="0">
                <a:latin typeface="HGP創英角ｺﾞｼｯｸUB" pitchFamily="50" charset="-128"/>
                <a:ea typeface="HGP創英角ｺﾞｼｯｸUB" pitchFamily="50" charset="-128"/>
              </a:rPr>
              <a:t>education and research on</a:t>
            </a:r>
            <a:r>
              <a:rPr lang="ja-JP" altLang="en-US" dirty="0" smtClean="0">
                <a:latin typeface="HGP創英角ｺﾞｼｯｸUB" pitchFamily="50" charset="-128"/>
                <a:ea typeface="HGP創英角ｺﾞｼｯｸUB" pitchFamily="50" charset="-128"/>
              </a:rPr>
              <a:t>　</a:t>
            </a:r>
            <a:r>
              <a:rPr lang="en-US" altLang="ja-JP" dirty="0" smtClean="0">
                <a:latin typeface="HGP創英角ｺﾞｼｯｸUB" pitchFamily="50" charset="-128"/>
                <a:ea typeface="HGP創英角ｺﾞｼｯｸUB" pitchFamily="50" charset="-128"/>
              </a:rPr>
              <a:t>open cloud</a:t>
            </a:r>
            <a:r>
              <a:rPr lang="ja-JP" altLang="en-US" dirty="0" smtClean="0">
                <a:latin typeface="HGP創英角ｺﾞｼｯｸUB" pitchFamily="50" charset="-128"/>
                <a:ea typeface="HGP創英角ｺﾞｼｯｸUB" pitchFamily="50" charset="-128"/>
              </a:rPr>
              <a:t>というタイトルでお話させていただきます．　私は</a:t>
            </a:r>
            <a:r>
              <a:rPr lang="en-US" altLang="ja-JP" dirty="0" err="1" smtClean="0">
                <a:latin typeface="HGP創英角ｺﾞｼｯｸUB" pitchFamily="50" charset="-128"/>
                <a:ea typeface="HGP創英角ｺﾞｼｯｸUB" pitchFamily="50" charset="-128"/>
              </a:rPr>
              <a:t>OpenStack</a:t>
            </a:r>
            <a:r>
              <a:rPr lang="ja-JP" altLang="en-US" dirty="0" smtClean="0">
                <a:latin typeface="HGP創英角ｺﾞｼｯｸUB" pitchFamily="50" charset="-128"/>
                <a:ea typeface="HGP創英角ｺﾞｼｯｸUB" pitchFamily="50" charset="-128"/>
              </a:rPr>
              <a:t>に関係した活動をしていてアカデミックコミュニティに属しているもの，ということで今回この場でおはなしさせていただけていると理解しておりますので，</a:t>
            </a:r>
            <a:endParaRPr lang="en-US" altLang="ja-JP" dirty="0" smtClean="0">
              <a:latin typeface="HGP創英角ｺﾞｼｯｸUB" pitchFamily="50" charset="-128"/>
              <a:ea typeface="HGP創英角ｺﾞｼｯｸUB" pitchFamily="50" charset="-128"/>
            </a:endParaRPr>
          </a:p>
          <a:p>
            <a:pPr eaLnBrk="1" hangingPunct="1">
              <a:spcBef>
                <a:spcPct val="0"/>
              </a:spcBef>
            </a:pPr>
            <a:r>
              <a:rPr lang="ja-JP" altLang="en-US" dirty="0" smtClean="0">
                <a:latin typeface="HGP創英角ｺﾞｼｯｸUB" pitchFamily="50" charset="-128"/>
                <a:ea typeface="HGP創英角ｺﾞｼｯｸUB" pitchFamily="50" charset="-128"/>
              </a:rPr>
              <a:t>教育と研究と</a:t>
            </a:r>
            <a:r>
              <a:rPr lang="en-US" altLang="ja-JP" dirty="0" smtClean="0">
                <a:latin typeface="HGP創英角ｺﾞｼｯｸUB" pitchFamily="50" charset="-128"/>
                <a:ea typeface="HGP創英角ｺﾞｼｯｸUB" pitchFamily="50" charset="-128"/>
              </a:rPr>
              <a:t>Open</a:t>
            </a:r>
            <a:r>
              <a:rPr lang="en-US" altLang="ja-JP" baseline="0" dirty="0" smtClean="0">
                <a:latin typeface="HGP創英角ｺﾞｼｯｸUB" pitchFamily="50" charset="-128"/>
                <a:ea typeface="HGP創英角ｺﾞｼｯｸUB" pitchFamily="50" charset="-128"/>
              </a:rPr>
              <a:t> Cloud </a:t>
            </a:r>
            <a:r>
              <a:rPr lang="ja-JP" altLang="en-US" baseline="0" dirty="0" smtClean="0">
                <a:latin typeface="HGP創英角ｺﾞｼｯｸUB" pitchFamily="50" charset="-128"/>
                <a:ea typeface="HGP創英角ｺﾞｼｯｸUB" pitchFamily="50" charset="-128"/>
              </a:rPr>
              <a:t>および </a:t>
            </a:r>
            <a:r>
              <a:rPr lang="en-US" altLang="ja-JP" baseline="0" dirty="0" smtClean="0">
                <a:latin typeface="HGP創英角ｺﾞｼｯｸUB" pitchFamily="50" charset="-128"/>
                <a:ea typeface="HGP創英角ｺﾞｼｯｸUB" pitchFamily="50" charset="-128"/>
              </a:rPr>
              <a:t>Open Stack</a:t>
            </a:r>
            <a:r>
              <a:rPr lang="ja-JP" altLang="en-US" baseline="0" dirty="0" smtClean="0">
                <a:latin typeface="HGP創英角ｺﾞｼｯｸUB" pitchFamily="50" charset="-128"/>
                <a:ea typeface="HGP創英角ｺﾞｼｯｸUB" pitchFamily="50" charset="-128"/>
              </a:rPr>
              <a:t>の関係について語ることを期待されていると思って，この話を持って来ました．</a:t>
            </a:r>
            <a:endParaRPr lang="ja-JP" altLang="en-US" dirty="0" smtClean="0"/>
          </a:p>
        </p:txBody>
      </p:sp>
      <p:sp>
        <p:nvSpPr>
          <p:cNvPr id="72708" name="スライド番号プレースホルダ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663DB88A-0D2F-463E-ABAE-8A29ADA89C9E}" type="slidenum">
              <a:rPr lang="ja-JP" altLang="en-US" smtClean="0"/>
              <a:pPr fontAlgn="base">
                <a:spcBef>
                  <a:spcPct val="0"/>
                </a:spcBef>
                <a:spcAft>
                  <a:spcPct val="0"/>
                </a:spcAft>
                <a:defRPr/>
              </a:pPr>
              <a:t>1</a:t>
            </a:fld>
            <a:endParaRPr lang="ja-JP" altLang="en-US"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7"/>
          <p:cNvSpPr>
            <a:spLocks noGrp="1" noChangeArrowheads="1"/>
          </p:cNvSpPr>
          <p:nvPr>
            <p:ph type="sldNum" sz="quarter" idx="5"/>
          </p:nvPr>
        </p:nvSpPr>
        <p:spPr>
          <a:noFill/>
        </p:spPr>
        <p:txBody>
          <a:bodyPr/>
          <a:lstStyle/>
          <a:p>
            <a:fld id="{DE3FEDEF-417A-4920-A170-BB37EBED63AE}" type="slidenum">
              <a:rPr lang="en-US" altLang="ja-JP" smtClean="0">
                <a:latin typeface="Times" pitchFamily="18" charset="0"/>
              </a:rPr>
              <a:pPr/>
              <a:t>11</a:t>
            </a:fld>
            <a:endParaRPr lang="en-US" altLang="ja-JP" smtClean="0">
              <a:latin typeface="Times" pitchFamily="18" charset="0"/>
            </a:endParaRPr>
          </a:p>
        </p:txBody>
      </p:sp>
      <p:sp>
        <p:nvSpPr>
          <p:cNvPr id="39939" name="Rectangle 2"/>
          <p:cNvSpPr>
            <a:spLocks noGrp="1" noRot="1" noChangeAspect="1" noChangeArrowheads="1" noTextEdit="1"/>
          </p:cNvSpPr>
          <p:nvPr>
            <p:ph type="sldImg"/>
          </p:nvPr>
        </p:nvSpPr>
        <p:spPr>
          <a:ln/>
        </p:spPr>
      </p:sp>
      <p:sp>
        <p:nvSpPr>
          <p:cNvPr id="39940" name="Rectangle 3"/>
          <p:cNvSpPr>
            <a:spLocks noGrp="1" noChangeArrowheads="1"/>
          </p:cNvSpPr>
          <p:nvPr>
            <p:ph type="body" idx="1"/>
          </p:nvPr>
        </p:nvSpPr>
        <p:spPr>
          <a:noFill/>
          <a:ln/>
        </p:spPr>
        <p:txBody>
          <a:bodyPr/>
          <a:lstStyle/>
          <a:p>
            <a:pPr eaLnBrk="1" hangingPunct="1"/>
            <a:r>
              <a:rPr lang="ja-JP" altLang="en-US" dirty="0" smtClean="0">
                <a:latin typeface="Times" pitchFamily="18" charset="0"/>
              </a:rPr>
              <a:t>二つ利用事例を紹介しますけれど、まずこちらは冒頭に寒い経験として紹介したプロジェクトです。東大のプロジェクトベースラーニング授業である実践工房の</a:t>
            </a:r>
            <a:endParaRPr lang="en-US" altLang="ja-JP" dirty="0" smtClean="0">
              <a:latin typeface="Times" pitchFamily="18" charset="0"/>
            </a:endParaRPr>
          </a:p>
          <a:p>
            <a:pPr eaLnBrk="1" hangingPunct="1"/>
            <a:r>
              <a:rPr lang="en-US" altLang="ja-JP" dirty="0" err="1" smtClean="0">
                <a:latin typeface="Times" pitchFamily="18" charset="0"/>
              </a:rPr>
              <a:t>Beyohn</a:t>
            </a:r>
            <a:r>
              <a:rPr lang="ja-JP" altLang="en-US" dirty="0" smtClean="0">
                <a:latin typeface="Times" pitchFamily="18" charset="0"/>
              </a:rPr>
              <a:t>というプロジェクトでした。</a:t>
            </a:r>
            <a:r>
              <a:rPr lang="en-US" altLang="ja-JP" dirty="0" smtClean="0">
                <a:latin typeface="Times" pitchFamily="18" charset="0"/>
              </a:rPr>
              <a:t>OSS</a:t>
            </a:r>
            <a:r>
              <a:rPr lang="ja-JP" altLang="en-US" dirty="0" smtClean="0">
                <a:latin typeface="Times" pitchFamily="18" charset="0"/>
              </a:rPr>
              <a:t>　</a:t>
            </a:r>
            <a:r>
              <a:rPr lang="en-US" altLang="ja-JP" sz="1200" dirty="0" smtClean="0"/>
              <a:t>Terracotta</a:t>
            </a:r>
            <a:r>
              <a:rPr lang="ja-JP" altLang="en-US" sz="1200" dirty="0" smtClean="0"/>
              <a:t>を使って</a:t>
            </a:r>
            <a:r>
              <a:rPr lang="en-US" altLang="ja-JP" dirty="0" err="1" smtClean="0">
                <a:latin typeface="Times" pitchFamily="18" charset="0"/>
              </a:rPr>
              <a:t>Beyohn</a:t>
            </a:r>
            <a:r>
              <a:rPr lang="ja-JP" altLang="en-US" dirty="0" smtClean="0">
                <a:latin typeface="Times" pitchFamily="18" charset="0"/>
              </a:rPr>
              <a:t>というミドルウェアを開発しました。　</a:t>
            </a:r>
            <a:r>
              <a:rPr lang="en-US" altLang="ja-JP" dirty="0" smtClean="0">
                <a:latin typeface="Times" pitchFamily="18" charset="0"/>
              </a:rPr>
              <a:t>Java</a:t>
            </a:r>
            <a:r>
              <a:rPr lang="ja-JP" altLang="en-US" dirty="0" smtClean="0">
                <a:latin typeface="Times" pitchFamily="18" charset="0"/>
              </a:rPr>
              <a:t>アプリケーションのコードを改変することなく</a:t>
            </a:r>
            <a:endParaRPr lang="en-US" altLang="ja-JP" dirty="0" smtClean="0">
              <a:latin typeface="Times" pitchFamily="18" charset="0"/>
            </a:endParaRPr>
          </a:p>
          <a:p>
            <a:pPr eaLnBrk="1" hangingPunct="1"/>
            <a:r>
              <a:rPr lang="ja-JP" altLang="en-US" dirty="0" smtClean="0">
                <a:latin typeface="Times" pitchFamily="18" charset="0"/>
              </a:rPr>
              <a:t>アプリケーションがスケーラブルになるというのが目標です。　中間発表は苦しかったのですけれど、その後元気になったクラウド基盤上で開発が進み、</a:t>
            </a:r>
            <a:endParaRPr lang="en-US" altLang="ja-JP" dirty="0" smtClean="0">
              <a:latin typeface="Times" pitchFamily="18" charset="0"/>
            </a:endParaRPr>
          </a:p>
          <a:p>
            <a:pPr eaLnBrk="1" hangingPunct="1"/>
            <a:r>
              <a:rPr lang="ja-JP" altLang="en-US" dirty="0" smtClean="0">
                <a:latin typeface="Times" pitchFamily="18" charset="0"/>
              </a:rPr>
              <a:t>最終報告会ではこのビデオのような動作を実現出来、無事参加メンバは単位取得ができました。</a:t>
            </a:r>
            <a:endParaRPr lang="ja-JP" altLang="ja-JP" dirty="0" smtClean="0">
              <a:latin typeface="Times" pitchFamily="18"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r>
              <a:rPr kumimoji="1" lang="ja-JP" altLang="en-US" dirty="0" smtClean="0"/>
              <a:t>また、</a:t>
            </a:r>
            <a:r>
              <a:rPr kumimoji="1" lang="en-US" altLang="ja-JP" dirty="0" smtClean="0"/>
              <a:t>NII GRACE</a:t>
            </a:r>
            <a:r>
              <a:rPr kumimoji="1" lang="ja-JP" altLang="en-US" dirty="0" smtClean="0"/>
              <a:t>センタでやっている社会人向け</a:t>
            </a:r>
            <a:r>
              <a:rPr kumimoji="1" lang="en-US" altLang="ja-JP" dirty="0" smtClean="0"/>
              <a:t>IT</a:t>
            </a:r>
            <a:r>
              <a:rPr kumimoji="1" lang="ja-JP" altLang="en-US" dirty="0" smtClean="0"/>
              <a:t>教育プログラム　トップエスイーでも教育クラウドを使った講義と演習をやっています、</a:t>
            </a:r>
            <a:endParaRPr kumimoji="1" lang="en-US" altLang="ja-JP" dirty="0" smtClean="0"/>
          </a:p>
          <a:p>
            <a:r>
              <a:rPr kumimoji="1" lang="ja-JP" altLang="en-US" dirty="0" smtClean="0"/>
              <a:t>この例は実装モデル検証での利用風景です。　</a:t>
            </a:r>
            <a:r>
              <a:rPr lang="en-US" altLang="ja-JP" sz="1200" dirty="0" smtClean="0">
                <a:latin typeface="HGP創英角ｺﾞｼｯｸUB" pitchFamily="50" charset="-128"/>
                <a:ea typeface="HGP創英角ｺﾞｼｯｸUB" pitchFamily="50" charset="-128"/>
              </a:rPr>
              <a:t>Java</a:t>
            </a:r>
            <a:r>
              <a:rPr lang="ja-JP" altLang="en-US" sz="1200" dirty="0" smtClean="0">
                <a:latin typeface="HGP創英角ｺﾞｼｯｸUB" pitchFamily="50" charset="-128"/>
                <a:ea typeface="HGP創英角ｺﾞｼｯｸUB" pitchFamily="50" charset="-128"/>
              </a:rPr>
              <a:t>プログラム向け検証ツール</a:t>
            </a:r>
            <a:r>
              <a:rPr lang="en-US" altLang="ja-JP" sz="1200" dirty="0" smtClean="0">
                <a:latin typeface="HGP創英角ｺﾞｼｯｸUB" pitchFamily="50" charset="-128"/>
                <a:ea typeface="HGP創英角ｺﾞｼｯｸUB" pitchFamily="50" charset="-128"/>
              </a:rPr>
              <a:t>Java Pathfinder</a:t>
            </a:r>
            <a:r>
              <a:rPr lang="ja-JP" altLang="en-US" sz="1200" dirty="0" smtClean="0">
                <a:latin typeface="HGP創英角ｺﾞｼｯｸUB" pitchFamily="50" charset="-128"/>
                <a:ea typeface="HGP創英角ｺﾞｼｯｸUB" pitchFamily="50" charset="-128"/>
              </a:rPr>
              <a:t>が入ったデスクトップをクラウド内に</a:t>
            </a:r>
            <a:endParaRPr lang="en-US" altLang="ja-JP" sz="1200" dirty="0" smtClean="0">
              <a:latin typeface="HGP創英角ｺﾞｼｯｸUB" pitchFamily="50" charset="-128"/>
              <a:ea typeface="HGP創英角ｺﾞｼｯｸUB" pitchFamily="50" charset="-128"/>
            </a:endParaRPr>
          </a:p>
          <a:p>
            <a:r>
              <a:rPr lang="ja-JP" altLang="en-US" sz="1200" dirty="0" smtClean="0">
                <a:latin typeface="HGP創英角ｺﾞｼｯｸUB" pitchFamily="50" charset="-128"/>
                <a:ea typeface="HGP創英角ｺﾞｼｯｸUB" pitchFamily="50" charset="-128"/>
              </a:rPr>
              <a:t>事前準備して</a:t>
            </a:r>
            <a:r>
              <a:rPr kumimoji="1" lang="ja-JP" altLang="en-US" sz="1200" dirty="0" smtClean="0">
                <a:latin typeface="HGP創英角ｺﾞｼｯｸUB" pitchFamily="50" charset="-128"/>
                <a:ea typeface="HGP創英角ｺﾞｼｯｸUB" pitchFamily="50" charset="-128"/>
              </a:rPr>
              <a:t>おき、講義準備の手間を軽減しています。</a:t>
            </a:r>
          </a:p>
          <a:p>
            <a:endParaRPr kumimoji="1" lang="ja-JP" altLang="en-US" dirty="0"/>
          </a:p>
        </p:txBody>
      </p:sp>
      <p:sp>
        <p:nvSpPr>
          <p:cNvPr id="4" name="スライド番号プレースホルダ 3"/>
          <p:cNvSpPr>
            <a:spLocks noGrp="1"/>
          </p:cNvSpPr>
          <p:nvPr>
            <p:ph type="sldNum" sz="quarter" idx="10"/>
          </p:nvPr>
        </p:nvSpPr>
        <p:spPr/>
        <p:txBody>
          <a:bodyPr/>
          <a:lstStyle/>
          <a:p>
            <a:pPr>
              <a:defRPr/>
            </a:pPr>
            <a:fld id="{E13E8611-1511-46D8-9231-5EA69343EC7B}" type="slidenum">
              <a:rPr lang="ja-JP" altLang="en-US" smtClean="0"/>
              <a:pPr>
                <a:defRPr/>
              </a:pPr>
              <a:t>12</a:t>
            </a:fld>
            <a:endParaRPr lang="ja-JP" alt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r>
              <a:rPr kumimoji="1" lang="ja-JP" altLang="en-US" dirty="0" smtClean="0"/>
              <a:t>それが、この共同実験でして、お互いのクラウドの上のアプリケーションを相手のクラウドの上へ、メールベースの簡単な情報交換で実現するというものでした。</a:t>
            </a:r>
            <a:endParaRPr kumimoji="1" lang="en-US" altLang="ja-JP" dirty="0" smtClean="0"/>
          </a:p>
          <a:p>
            <a:r>
              <a:rPr kumimoji="1" lang="ja-JP" altLang="en-US" dirty="0" smtClean="0"/>
              <a:t>我々の教育クラウド上の教育コンテンツを</a:t>
            </a:r>
            <a:r>
              <a:rPr kumimoji="1" lang="en-US" altLang="ja-JP" dirty="0" smtClean="0"/>
              <a:t>Nebula </a:t>
            </a:r>
            <a:r>
              <a:rPr kumimoji="1" lang="ja-JP" altLang="en-US" dirty="0" smtClean="0"/>
              <a:t>実際には　</a:t>
            </a:r>
            <a:r>
              <a:rPr kumimoji="1" lang="en-US" altLang="ja-JP" dirty="0" smtClean="0"/>
              <a:t>nova</a:t>
            </a:r>
            <a:r>
              <a:rPr kumimoji="1" lang="ja-JP" altLang="en-US" dirty="0" smtClean="0"/>
              <a:t>の原型の上で動かし、彼らの</a:t>
            </a:r>
            <a:r>
              <a:rPr kumimoji="1" lang="en-US" altLang="ja-JP" dirty="0" err="1" smtClean="0"/>
              <a:t>WorldWide</a:t>
            </a:r>
            <a:r>
              <a:rPr kumimoji="1" lang="en-US" altLang="ja-JP" baseline="0" dirty="0" smtClean="0"/>
              <a:t> Telescope</a:t>
            </a:r>
            <a:r>
              <a:rPr kumimoji="1" lang="ja-JP" altLang="en-US" baseline="0" dirty="0" smtClean="0"/>
              <a:t>というアプリケーションを教育クラウド上</a:t>
            </a:r>
            <a:endParaRPr kumimoji="1" lang="en-US" altLang="ja-JP" baseline="0" dirty="0" smtClean="0"/>
          </a:p>
          <a:p>
            <a:r>
              <a:rPr kumimoji="1" lang="ja-JP" altLang="en-US" baseline="0" dirty="0" smtClean="0"/>
              <a:t>で動かしました。　</a:t>
            </a:r>
            <a:r>
              <a:rPr kumimoji="1" lang="en-US" altLang="ja-JP" dirty="0" err="1" smtClean="0"/>
              <a:t>WorldWide</a:t>
            </a:r>
            <a:r>
              <a:rPr kumimoji="1" lang="en-US" altLang="ja-JP" baseline="0" dirty="0" smtClean="0"/>
              <a:t> Telescope</a:t>
            </a:r>
            <a:r>
              <a:rPr kumimoji="1" lang="ja-JP" altLang="en-US" baseline="0" dirty="0" smtClean="0"/>
              <a:t>の画像データは巨大なので、アプリケーションと一部トップの画像データだけを教育クラウドに持ち込んで、</a:t>
            </a:r>
            <a:endParaRPr kumimoji="1" lang="en-US" altLang="ja-JP" baseline="0" dirty="0" smtClean="0"/>
          </a:p>
          <a:p>
            <a:r>
              <a:rPr kumimoji="1" lang="ja-JP" altLang="en-US" baseline="0" dirty="0" smtClean="0"/>
              <a:t>ズームアップした際にはオンデマンドで</a:t>
            </a:r>
            <a:r>
              <a:rPr kumimoji="1" lang="en-US" altLang="ja-JP" baseline="0" dirty="0" smtClean="0"/>
              <a:t>Nebula cloud</a:t>
            </a:r>
            <a:r>
              <a:rPr kumimoji="1" lang="ja-JP" altLang="en-US" baseline="0" dirty="0" smtClean="0"/>
              <a:t>へアクセスするというも</a:t>
            </a:r>
            <a:r>
              <a:rPr kumimoji="1" lang="ja-JP" altLang="en-US" baseline="0" dirty="0" err="1" smtClean="0"/>
              <a:t>で</a:t>
            </a:r>
            <a:r>
              <a:rPr kumimoji="1" lang="ja-JP" altLang="en-US" baseline="0" dirty="0" smtClean="0"/>
              <a:t>した。</a:t>
            </a:r>
            <a:endParaRPr kumimoji="1" lang="en-US" altLang="ja-JP" baseline="0" dirty="0" smtClean="0"/>
          </a:p>
          <a:p>
            <a:r>
              <a:rPr kumimoji="1" lang="ja-JP" altLang="en-US" baseline="0" dirty="0" smtClean="0"/>
              <a:t>こちらが、プレスリリースの際に</a:t>
            </a:r>
            <a:r>
              <a:rPr kumimoji="1" lang="en-US" altLang="ja-JP" baseline="0" dirty="0" smtClean="0"/>
              <a:t>NII</a:t>
            </a:r>
            <a:r>
              <a:rPr kumimoji="1" lang="ja-JP" altLang="en-US" baseline="0" dirty="0" smtClean="0"/>
              <a:t>に来ていただいた</a:t>
            </a:r>
            <a:r>
              <a:rPr kumimoji="1" lang="en-US" altLang="ja-JP" baseline="0" dirty="0" smtClean="0"/>
              <a:t>NASA</a:t>
            </a:r>
            <a:r>
              <a:rPr kumimoji="1" lang="ja-JP" altLang="en-US" baseline="0" dirty="0" smtClean="0"/>
              <a:t>のメンバの方々です。　（ビデ</a:t>
            </a:r>
            <a:endParaRPr kumimoji="1" lang="en-US" altLang="ja-JP" baseline="0"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kumimoji="1" lang="ja-JP" altLang="en-US" dirty="0" smtClean="0"/>
              <a:t>これは</a:t>
            </a:r>
            <a:r>
              <a:rPr kumimoji="1" lang="en-US" altLang="ja-JP" baseline="0" dirty="0" smtClean="0"/>
              <a:t>2010.6</a:t>
            </a:r>
            <a:r>
              <a:rPr kumimoji="1" lang="ja-JP" altLang="en-US" baseline="0" dirty="0" smtClean="0"/>
              <a:t>の</a:t>
            </a:r>
            <a:r>
              <a:rPr kumimoji="1" lang="en-US" altLang="ja-JP" baseline="0" dirty="0" smtClean="0"/>
              <a:t>NII</a:t>
            </a:r>
            <a:r>
              <a:rPr kumimoji="1" lang="ja-JP" altLang="en-US" baseline="0" dirty="0" smtClean="0"/>
              <a:t>のオープンハウスの際に行ったものなんですけれど、直後に</a:t>
            </a:r>
            <a:r>
              <a:rPr kumimoji="1" lang="en-US" altLang="ja-JP" baseline="0" dirty="0" err="1" smtClean="0"/>
              <a:t>OpenStack</a:t>
            </a:r>
            <a:r>
              <a:rPr kumimoji="1" lang="ja-JP" altLang="en-US" baseline="0" dirty="0" smtClean="0"/>
              <a:t>の活動が始まりました。</a:t>
            </a:r>
            <a:endParaRPr kumimoji="1" lang="ja-JP" altLang="en-US" dirty="0"/>
          </a:p>
        </p:txBody>
      </p:sp>
      <p:sp>
        <p:nvSpPr>
          <p:cNvPr id="4" name="スライド番号プレースホルダ 3"/>
          <p:cNvSpPr>
            <a:spLocks noGrp="1"/>
          </p:cNvSpPr>
          <p:nvPr>
            <p:ph type="sldNum" sz="quarter" idx="10"/>
          </p:nvPr>
        </p:nvSpPr>
        <p:spPr/>
        <p:txBody>
          <a:bodyPr/>
          <a:lstStyle/>
          <a:p>
            <a:pPr>
              <a:defRPr/>
            </a:pPr>
            <a:fld id="{7E36A9CD-536E-4653-B784-7BF7B3C1EB72}" type="slidenum">
              <a:rPr lang="en-US" altLang="ja-JP" smtClean="0"/>
              <a:pPr>
                <a:defRPr/>
              </a:pPr>
              <a:t>13</a:t>
            </a:fld>
            <a:endParaRPr lang="en-US" altLang="ja-JP"/>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少し触れましたけれど</a:t>
            </a:r>
            <a:r>
              <a:rPr kumimoji="1" lang="en-US" altLang="ja-JP" dirty="0" smtClean="0"/>
              <a:t>NII</a:t>
            </a:r>
            <a:r>
              <a:rPr kumimoji="1" lang="ja-JP" altLang="en-US" dirty="0" smtClean="0"/>
              <a:t>では社会人向けの</a:t>
            </a:r>
            <a:r>
              <a:rPr kumimoji="1" lang="en-US" altLang="ja-JP" dirty="0" smtClean="0"/>
              <a:t>IT</a:t>
            </a:r>
            <a:r>
              <a:rPr kumimoji="1" lang="ja-JP" altLang="en-US" dirty="0" smtClean="0"/>
              <a:t>教育プログラム　トップエスイーを提供しています。　</a:t>
            </a:r>
            <a:endParaRPr kumimoji="1" lang="en-US" altLang="ja-JP" dirty="0" smtClean="0"/>
          </a:p>
          <a:p>
            <a:r>
              <a:rPr kumimoji="1" lang="ja-JP" altLang="en-US" dirty="0" smtClean="0"/>
              <a:t>サイエンスにもとづくものづくりを標榜しており、最新の研究成果を実践的な教育に展開している</a:t>
            </a:r>
            <a:endParaRPr kumimoji="1" lang="en-US" altLang="ja-JP" dirty="0" smtClean="0"/>
          </a:p>
          <a:p>
            <a:r>
              <a:rPr kumimoji="1" lang="ja-JP" altLang="en-US" dirty="0" smtClean="0"/>
              <a:t>ことが特徴で、ここに述べるような講義を１年コースで提供しています。　毎年</a:t>
            </a:r>
            <a:r>
              <a:rPr kumimoji="1" lang="en-US" altLang="ja-JP" dirty="0" smtClean="0"/>
              <a:t>40</a:t>
            </a:r>
            <a:r>
              <a:rPr kumimoji="1" lang="ja-JP" altLang="en-US" dirty="0" smtClean="0"/>
              <a:t>人ほどの修了生</a:t>
            </a:r>
            <a:endParaRPr kumimoji="1" lang="en-US" altLang="ja-JP" dirty="0" smtClean="0"/>
          </a:p>
          <a:p>
            <a:r>
              <a:rPr kumimoji="1" lang="ja-JP" altLang="en-US" dirty="0" smtClean="0"/>
              <a:t>を輩出しているプログラムです。　この中でも昨年度からクラウドコースが提供されるようになりました。</a:t>
            </a:r>
            <a:endParaRPr kumimoji="1" lang="en-US" altLang="ja-JP" dirty="0" smtClean="0"/>
          </a:p>
          <a:p>
            <a:endParaRPr kumimoji="1" lang="en-US" altLang="ja-JP" dirty="0" smtClean="0"/>
          </a:p>
          <a:p>
            <a:r>
              <a:rPr kumimoji="1" lang="ja-JP" altLang="en-US" dirty="0" smtClean="0"/>
              <a:t>以下にそのコースの中から二つの講義を紹介します。</a:t>
            </a:r>
            <a:endParaRPr kumimoji="1" lang="en-US" altLang="ja-JP" dirty="0" smtClean="0"/>
          </a:p>
        </p:txBody>
      </p:sp>
      <p:sp>
        <p:nvSpPr>
          <p:cNvPr id="4" name="スライド番号プレースホルダー 3"/>
          <p:cNvSpPr>
            <a:spLocks noGrp="1"/>
          </p:cNvSpPr>
          <p:nvPr>
            <p:ph type="sldNum" sz="quarter" idx="10"/>
          </p:nvPr>
        </p:nvSpPr>
        <p:spPr/>
        <p:txBody>
          <a:bodyPr/>
          <a:lstStyle/>
          <a:p>
            <a:pPr>
              <a:defRPr/>
            </a:pPr>
            <a:fld id="{E13E8611-1511-46D8-9231-5EA69343EC7B}" type="slidenum">
              <a:rPr lang="ja-JP" altLang="en-US" smtClean="0"/>
              <a:pPr>
                <a:defRPr/>
              </a:pPr>
              <a:t>14</a:t>
            </a:fld>
            <a:endParaRPr lang="ja-JP" altLang="en-US" dirty="0"/>
          </a:p>
        </p:txBody>
      </p:sp>
    </p:spTree>
    <p:extLst>
      <p:ext uri="{BB962C8B-B14F-4D97-AF65-F5344CB8AC3E}">
        <p14:creationId xmlns="" xmlns:p14="http://schemas.microsoft.com/office/powerpoint/2010/main" val="17668924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一つはプライベートクラウド構築者になってもらう演習講義です。　</a:t>
            </a:r>
            <a:r>
              <a:rPr kumimoji="1" lang="en-US" altLang="ja-JP" dirty="0" smtClean="0"/>
              <a:t>15</a:t>
            </a:r>
            <a:r>
              <a:rPr kumimoji="1" lang="ja-JP" altLang="en-US" dirty="0" smtClean="0"/>
              <a:t>コマみっちりクラウドを実現するインフラ技術の復習から</a:t>
            </a:r>
            <a:endParaRPr kumimoji="1" lang="en-US" altLang="ja-JP" dirty="0" smtClean="0"/>
          </a:p>
          <a:p>
            <a:r>
              <a:rPr kumimoji="1" lang="ja-JP" altLang="en-US" dirty="0" smtClean="0"/>
              <a:t>はじめて、各自　一つの</a:t>
            </a:r>
            <a:r>
              <a:rPr kumimoji="1" lang="en-US" altLang="ja-JP" dirty="0" smtClean="0"/>
              <a:t>eucalyptus</a:t>
            </a:r>
            <a:r>
              <a:rPr kumimoji="1" lang="ja-JP" altLang="en-US" dirty="0" smtClean="0"/>
              <a:t>クラウドを構築するまでを実施します。　実際には資源の節約のために</a:t>
            </a:r>
            <a:r>
              <a:rPr kumimoji="1" lang="en-US" altLang="ja-JP" dirty="0" smtClean="0"/>
              <a:t>nested KVM</a:t>
            </a:r>
            <a:r>
              <a:rPr kumimoji="1" lang="ja-JP" altLang="en-US" dirty="0" smtClean="0"/>
              <a:t>を</a:t>
            </a:r>
            <a:endParaRPr kumimoji="1" lang="en-US" altLang="ja-JP" dirty="0" smtClean="0"/>
          </a:p>
          <a:p>
            <a:r>
              <a:rPr kumimoji="1" lang="ja-JP" altLang="en-US" dirty="0" smtClean="0"/>
              <a:t>使って二段重ねのクラウドで講義・演習環境を作っています。</a:t>
            </a:r>
            <a:endParaRPr kumimoji="1" lang="ja-JP" altLang="en-US" dirty="0"/>
          </a:p>
        </p:txBody>
      </p:sp>
      <p:sp>
        <p:nvSpPr>
          <p:cNvPr id="4" name="スライド番号プレースホルダー 3"/>
          <p:cNvSpPr>
            <a:spLocks noGrp="1"/>
          </p:cNvSpPr>
          <p:nvPr>
            <p:ph type="sldNum" sz="quarter" idx="10"/>
          </p:nvPr>
        </p:nvSpPr>
        <p:spPr/>
        <p:txBody>
          <a:bodyPr/>
          <a:lstStyle/>
          <a:p>
            <a:pPr>
              <a:defRPr/>
            </a:pPr>
            <a:fld id="{E13E8611-1511-46D8-9231-5EA69343EC7B}" type="slidenum">
              <a:rPr lang="ja-JP" altLang="en-US" smtClean="0"/>
              <a:pPr>
                <a:defRPr/>
              </a:pPr>
              <a:t>15</a:t>
            </a:fld>
            <a:endParaRPr lang="ja-JP" altLang="en-US" dirty="0"/>
          </a:p>
        </p:txBody>
      </p:sp>
    </p:spTree>
    <p:extLst>
      <p:ext uri="{BB962C8B-B14F-4D97-AF65-F5344CB8AC3E}">
        <p14:creationId xmlns="" xmlns:p14="http://schemas.microsoft.com/office/powerpoint/2010/main" val="12189926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次は、クラウドアプリケーションの運用者になっていただく演習です。こちらは８コマの講義です。まずは手動で様々インシデントに対応する体験をし、それの対応を以下に自動化するかなどを体験します。　講義中にはターゲットアプリケーションに対して様々な負荷やインシデントを講師側から仕掛け、それへの対応品質をグループ毎に比較する等模擬運用のリアリティを増す工夫をしています。</a:t>
            </a:r>
            <a:endParaRPr kumimoji="1" lang="ja-JP" altLang="en-US" dirty="0"/>
          </a:p>
        </p:txBody>
      </p:sp>
      <p:sp>
        <p:nvSpPr>
          <p:cNvPr id="4" name="スライド番号プレースホルダー 3"/>
          <p:cNvSpPr>
            <a:spLocks noGrp="1"/>
          </p:cNvSpPr>
          <p:nvPr>
            <p:ph type="sldNum" sz="quarter" idx="10"/>
          </p:nvPr>
        </p:nvSpPr>
        <p:spPr/>
        <p:txBody>
          <a:bodyPr/>
          <a:lstStyle/>
          <a:p>
            <a:pPr>
              <a:defRPr/>
            </a:pPr>
            <a:fld id="{E13E8611-1511-46D8-9231-5EA69343EC7B}" type="slidenum">
              <a:rPr lang="ja-JP" altLang="en-US" smtClean="0"/>
              <a:pPr>
                <a:defRPr/>
              </a:pPr>
              <a:t>16</a:t>
            </a:fld>
            <a:endParaRPr lang="ja-JP" altLang="en-US" dirty="0"/>
          </a:p>
        </p:txBody>
      </p:sp>
    </p:spTree>
    <p:extLst>
      <p:ext uri="{BB962C8B-B14F-4D97-AF65-F5344CB8AC3E}">
        <p14:creationId xmlns="" xmlns:p14="http://schemas.microsoft.com/office/powerpoint/2010/main" val="17392019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r>
              <a:rPr kumimoji="1" lang="ja-JP" altLang="en-US" dirty="0" smtClean="0"/>
              <a:t>社会人教育だけではなく今年度から始まった実践的情報教育協働ネットワーク　愛称　</a:t>
            </a:r>
            <a:r>
              <a:rPr kumimoji="1" lang="en-US" altLang="ja-JP" dirty="0" err="1" smtClean="0"/>
              <a:t>enPiT</a:t>
            </a:r>
            <a:r>
              <a:rPr kumimoji="1" lang="ja-JP" altLang="en-US" dirty="0" smtClean="0"/>
              <a:t>でも、特にクラウド分野を中心に教育クラウドを活用いただいています。</a:t>
            </a:r>
            <a:endParaRPr kumimoji="1" lang="ja-JP" altLang="en-US" dirty="0"/>
          </a:p>
        </p:txBody>
      </p:sp>
      <p:sp>
        <p:nvSpPr>
          <p:cNvPr id="4" name="スライド番号プレースホルダ 3"/>
          <p:cNvSpPr>
            <a:spLocks noGrp="1"/>
          </p:cNvSpPr>
          <p:nvPr>
            <p:ph type="sldNum" sz="quarter" idx="10"/>
          </p:nvPr>
        </p:nvSpPr>
        <p:spPr/>
        <p:txBody>
          <a:bodyPr/>
          <a:lstStyle/>
          <a:p>
            <a:pPr>
              <a:defRPr/>
            </a:pPr>
            <a:fld id="{E13E8611-1511-46D8-9231-5EA69343EC7B}" type="slidenum">
              <a:rPr lang="ja-JP" altLang="en-US" smtClean="0"/>
              <a:pPr>
                <a:defRPr/>
              </a:pPr>
              <a:t>17</a:t>
            </a:fld>
            <a:endParaRPr lang="ja-JP" alt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r>
              <a:rPr kumimoji="1" lang="en-US" altLang="ja-JP" dirty="0" smtClean="0"/>
              <a:t>15</a:t>
            </a:r>
            <a:r>
              <a:rPr kumimoji="1" lang="ja-JP" altLang="en-US" dirty="0" smtClean="0"/>
              <a:t>個のミニクラウドから構成される教育クラウドが手狭になったので後でご紹介するベアメタルクラウドである研究クラウドの一部を使って</a:t>
            </a:r>
            <a:r>
              <a:rPr kumimoji="1" lang="en-US" altLang="ja-JP" dirty="0" err="1" smtClean="0"/>
              <a:t>edubase</a:t>
            </a:r>
            <a:r>
              <a:rPr kumimoji="1" lang="en-US" altLang="ja-JP" dirty="0" smtClean="0"/>
              <a:t> Cloud#16, #17</a:t>
            </a:r>
            <a:r>
              <a:rPr kumimoji="1" lang="ja-JP" altLang="en-US" dirty="0" smtClean="0"/>
              <a:t>を運用しています。</a:t>
            </a:r>
            <a:endParaRPr kumimoji="1" lang="en-US" altLang="ja-JP" dirty="0" smtClean="0"/>
          </a:p>
          <a:p>
            <a:r>
              <a:rPr kumimoji="1" lang="ja-JP" altLang="en-US" dirty="0" smtClean="0"/>
              <a:t>その</a:t>
            </a:r>
            <a:r>
              <a:rPr kumimoji="1" lang="en-US" altLang="ja-JP" dirty="0" smtClean="0"/>
              <a:t>#16</a:t>
            </a:r>
            <a:r>
              <a:rPr kumimoji="1" lang="ja-JP" altLang="en-US" dirty="0" smtClean="0"/>
              <a:t>の上で今実験している</a:t>
            </a:r>
            <a:r>
              <a:rPr kumimoji="1" lang="en-US" altLang="ja-JP" dirty="0" smtClean="0"/>
              <a:t>Install </a:t>
            </a:r>
            <a:r>
              <a:rPr kumimoji="1" lang="en-US" altLang="ja-JP" baseline="0" dirty="0" smtClean="0"/>
              <a:t> as a Service</a:t>
            </a:r>
            <a:r>
              <a:rPr kumimoji="1" lang="ja-JP" altLang="en-US" baseline="0" dirty="0" smtClean="0"/>
              <a:t>という</a:t>
            </a:r>
            <a:r>
              <a:rPr kumimoji="1" lang="en-US" altLang="ja-JP" baseline="0" dirty="0" err="1" smtClean="0"/>
              <a:t>OpenStack</a:t>
            </a:r>
            <a:r>
              <a:rPr kumimoji="1" lang="ja-JP" altLang="en-US" baseline="0" dirty="0" smtClean="0"/>
              <a:t>などのソフトウェアの自動インストールをサービス化したものを使って教育クラウドの利用シーンをご覧いただきます。</a:t>
            </a:r>
            <a:endParaRPr kumimoji="1" lang="en-US" altLang="ja-JP" baseline="0" dirty="0" smtClean="0"/>
          </a:p>
          <a:p>
            <a:endParaRPr kumimoji="1" lang="ja-JP" altLang="en-US" dirty="0"/>
          </a:p>
        </p:txBody>
      </p:sp>
      <p:sp>
        <p:nvSpPr>
          <p:cNvPr id="4" name="スライド番号プレースホルダ 3"/>
          <p:cNvSpPr>
            <a:spLocks noGrp="1"/>
          </p:cNvSpPr>
          <p:nvPr>
            <p:ph type="sldNum" sz="quarter" idx="10"/>
          </p:nvPr>
        </p:nvSpPr>
        <p:spPr/>
        <p:txBody>
          <a:bodyPr/>
          <a:lstStyle/>
          <a:p>
            <a:pPr>
              <a:defRPr/>
            </a:pPr>
            <a:fld id="{E13E8611-1511-46D8-9231-5EA69343EC7B}" type="slidenum">
              <a:rPr lang="ja-JP" altLang="en-US" smtClean="0"/>
              <a:pPr>
                <a:defRPr/>
              </a:pPr>
              <a:t>18</a:t>
            </a:fld>
            <a:endParaRPr lang="ja-JP" alt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r>
              <a:rPr kumimoji="1" lang="ja-JP" altLang="en-US" dirty="0" smtClean="0"/>
              <a:t>教育クラウド上で後でお話する</a:t>
            </a:r>
            <a:r>
              <a:rPr kumimoji="1" lang="en-US" altLang="ja-JP" dirty="0" err="1" smtClean="0"/>
              <a:t>dodai</a:t>
            </a:r>
            <a:r>
              <a:rPr kumimoji="1" lang="ja-JP" altLang="en-US" dirty="0" smtClean="0"/>
              <a:t>を</a:t>
            </a:r>
            <a:r>
              <a:rPr kumimoji="1" lang="en-US" altLang="ja-JP" dirty="0" err="1" smtClean="0"/>
              <a:t>SaaS</a:t>
            </a:r>
            <a:r>
              <a:rPr kumimoji="1" lang="ja-JP" altLang="en-US" dirty="0" smtClean="0"/>
              <a:t>化した</a:t>
            </a:r>
            <a:r>
              <a:rPr kumimoji="1" lang="en-US" altLang="ja-JP" dirty="0" smtClean="0"/>
              <a:t>Install as a </a:t>
            </a:r>
            <a:r>
              <a:rPr kumimoji="1" lang="en-US" altLang="ja-JP" dirty="0" err="1" smtClean="0"/>
              <a:t>Serivce</a:t>
            </a:r>
            <a:r>
              <a:rPr kumimoji="1" lang="ja-JP" altLang="en-US" dirty="0" smtClean="0"/>
              <a:t>の試験をしています。</a:t>
            </a:r>
            <a:endParaRPr kumimoji="1" lang="en-US" altLang="ja-JP" dirty="0" smtClean="0"/>
          </a:p>
          <a:p>
            <a:r>
              <a:rPr kumimoji="1" lang="ja-JP" altLang="en-US" dirty="0" smtClean="0"/>
              <a:t>これが教育クラウドのクラウドクライアントで、ここに見えるのが</a:t>
            </a:r>
            <a:r>
              <a:rPr kumimoji="1" lang="en-US" altLang="ja-JP" dirty="0" smtClean="0"/>
              <a:t>Install as a </a:t>
            </a:r>
            <a:r>
              <a:rPr kumimoji="1" lang="en-US" altLang="ja-JP" dirty="0" err="1" smtClean="0"/>
              <a:t>Serivce</a:t>
            </a:r>
            <a:r>
              <a:rPr kumimoji="1" lang="ja-JP" altLang="en-US" dirty="0" smtClean="0"/>
              <a:t>を構成する</a:t>
            </a:r>
            <a:endParaRPr kumimoji="1" lang="en-US" altLang="ja-JP" dirty="0" smtClean="0"/>
          </a:p>
          <a:p>
            <a:r>
              <a:rPr kumimoji="1" lang="ja-JP" altLang="en-US" dirty="0" smtClean="0"/>
              <a:t>インスタンス群です。</a:t>
            </a:r>
            <a:endParaRPr kumimoji="1" lang="en-US" altLang="ja-JP" dirty="0" smtClean="0"/>
          </a:p>
          <a:p>
            <a:endParaRPr kumimoji="1" lang="en-US" altLang="ja-JP" dirty="0" smtClean="0"/>
          </a:p>
          <a:p>
            <a:r>
              <a:rPr kumimoji="1" lang="ja-JP" altLang="en-US" dirty="0" smtClean="0"/>
              <a:t>こちらが　</a:t>
            </a:r>
            <a:r>
              <a:rPr kumimoji="1" lang="en-US" altLang="ja-JP" dirty="0" smtClean="0"/>
              <a:t>157.1.205.121</a:t>
            </a:r>
            <a:r>
              <a:rPr kumimoji="1" lang="en-US" altLang="ja-JP" baseline="0" dirty="0" smtClean="0"/>
              <a:t> </a:t>
            </a:r>
            <a:r>
              <a:rPr kumimoji="1" lang="ja-JP" altLang="en-US" baseline="0" dirty="0" smtClean="0"/>
              <a:t>という　フロントエンドにアクセスした際のユーザインタフェースです。</a:t>
            </a:r>
            <a:endParaRPr kumimoji="1" lang="en-US" altLang="ja-JP" baseline="0" dirty="0" smtClean="0"/>
          </a:p>
          <a:p>
            <a:r>
              <a:rPr kumimoji="1" lang="ja-JP" altLang="en-US" baseline="0" dirty="0" smtClean="0"/>
              <a:t>これで</a:t>
            </a:r>
            <a:r>
              <a:rPr kumimoji="1" lang="en-US" altLang="ja-JP" baseline="0" dirty="0" err="1" smtClean="0"/>
              <a:t>OpenStack</a:t>
            </a:r>
            <a:r>
              <a:rPr kumimoji="1" lang="ja-JP" altLang="en-US" baseline="0" dirty="0" smtClean="0"/>
              <a:t>や</a:t>
            </a:r>
            <a:r>
              <a:rPr kumimoji="1" lang="en-US" altLang="ja-JP" baseline="0" dirty="0" smtClean="0"/>
              <a:t>Eucalyptus</a:t>
            </a:r>
            <a:r>
              <a:rPr kumimoji="1" lang="ja-JP" altLang="en-US" baseline="0" dirty="0" smtClean="0"/>
              <a:t>や</a:t>
            </a:r>
            <a:r>
              <a:rPr kumimoji="1" lang="en-US" altLang="ja-JP" baseline="0" dirty="0" err="1" smtClean="0"/>
              <a:t>Hadoop</a:t>
            </a:r>
            <a:r>
              <a:rPr kumimoji="1" lang="ja-JP" altLang="en-US" baseline="0" dirty="0" smtClean="0"/>
              <a:t>などをターゲットノードにインストールします。</a:t>
            </a:r>
            <a:endParaRPr kumimoji="1" lang="en-US" altLang="ja-JP" baseline="0" dirty="0" smtClean="0"/>
          </a:p>
        </p:txBody>
      </p:sp>
      <p:sp>
        <p:nvSpPr>
          <p:cNvPr id="4" name="スライド番号プレースホルダ 3"/>
          <p:cNvSpPr>
            <a:spLocks noGrp="1"/>
          </p:cNvSpPr>
          <p:nvPr>
            <p:ph type="sldNum" sz="quarter" idx="10"/>
          </p:nvPr>
        </p:nvSpPr>
        <p:spPr/>
        <p:txBody>
          <a:bodyPr/>
          <a:lstStyle/>
          <a:p>
            <a:pPr>
              <a:defRPr/>
            </a:pPr>
            <a:fld id="{E13E8611-1511-46D8-9231-5EA69343EC7B}" type="slidenum">
              <a:rPr lang="ja-JP" altLang="en-US" smtClean="0"/>
              <a:pPr>
                <a:defRPr/>
              </a:pPr>
              <a:t>19</a:t>
            </a:fld>
            <a:endParaRPr lang="ja-JP" alt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lang="ja-JP" altLang="en-US" dirty="0"/>
          </a:p>
        </p:txBody>
      </p:sp>
      <p:sp>
        <p:nvSpPr>
          <p:cNvPr id="4" name="スライド番号プレースホルダ 3"/>
          <p:cNvSpPr>
            <a:spLocks noGrp="1"/>
          </p:cNvSpPr>
          <p:nvPr>
            <p:ph type="sldNum" sz="quarter" idx="10"/>
          </p:nvPr>
        </p:nvSpPr>
        <p:spPr/>
        <p:txBody>
          <a:bodyPr/>
          <a:lstStyle/>
          <a:p>
            <a:pPr>
              <a:defRPr/>
            </a:pPr>
            <a:fld id="{E13E8611-1511-46D8-9231-5EA69343EC7B}" type="slidenum">
              <a:rPr lang="ja-JP" altLang="en-US" smtClean="0"/>
              <a:pPr>
                <a:defRPr/>
              </a:pPr>
              <a:t>20</a:t>
            </a:fld>
            <a:endParaRPr lang="ja-JP" alt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r>
              <a:rPr kumimoji="1" lang="ja-JP" altLang="en-US" dirty="0" smtClean="0"/>
              <a:t>はじめに，なぜ，今日こういう機会をいただいたかを分かっていただくためにも，</a:t>
            </a:r>
            <a:r>
              <a:rPr kumimoji="1" lang="en-US" altLang="ja-JP" dirty="0" err="1" smtClean="0"/>
              <a:t>OpenStack</a:t>
            </a:r>
            <a:r>
              <a:rPr kumimoji="1" lang="ja-JP" altLang="en-US" dirty="0" smtClean="0"/>
              <a:t>に関連する部分についての，自己紹介をさせていただきます．</a:t>
            </a:r>
            <a:endParaRPr kumimoji="1" lang="ja-JP" altLang="en-US" dirty="0"/>
          </a:p>
        </p:txBody>
      </p:sp>
      <p:sp>
        <p:nvSpPr>
          <p:cNvPr id="4" name="スライド番号プレースホルダ 3"/>
          <p:cNvSpPr>
            <a:spLocks noGrp="1"/>
          </p:cNvSpPr>
          <p:nvPr>
            <p:ph type="sldNum" sz="quarter" idx="10"/>
          </p:nvPr>
        </p:nvSpPr>
        <p:spPr/>
        <p:txBody>
          <a:bodyPr/>
          <a:lstStyle/>
          <a:p>
            <a:pPr>
              <a:defRPr/>
            </a:pPr>
            <a:fld id="{7E36A9CD-536E-4653-B784-7BF7B3C1EB72}" type="slidenum">
              <a:rPr lang="en-US" altLang="ja-JP" smtClean="0"/>
              <a:pPr>
                <a:defRPr/>
              </a:pPr>
              <a:t>2</a:t>
            </a:fld>
            <a:endParaRPr lang="en-US" altLang="ja-JP"/>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r>
              <a:rPr kumimoji="1" lang="ja-JP" altLang="en-US" dirty="0" smtClean="0"/>
              <a:t>こちらは日常運用業務用に作成した教育クラウドの監視画面になります。　各種監視ツールからの情報をワンストップで取得できるツールとなります。</a:t>
            </a:r>
            <a:endParaRPr kumimoji="1" lang="en-US" altLang="ja-JP" dirty="0" smtClean="0"/>
          </a:p>
          <a:p>
            <a:r>
              <a:rPr kumimoji="1" lang="ja-JP" altLang="en-US" dirty="0" smtClean="0"/>
              <a:t>こういう運用現場から出てくる自分たち自身の要望に対応するツールやノウハウの積み重ねで何とか運用の省力化をはかり運用が続けられています。</a:t>
            </a:r>
            <a:endParaRPr kumimoji="1" lang="ja-JP" altLang="en-US" dirty="0"/>
          </a:p>
        </p:txBody>
      </p:sp>
      <p:sp>
        <p:nvSpPr>
          <p:cNvPr id="4" name="スライド番号プレースホルダ 3"/>
          <p:cNvSpPr>
            <a:spLocks noGrp="1"/>
          </p:cNvSpPr>
          <p:nvPr>
            <p:ph type="sldNum" sz="quarter" idx="10"/>
          </p:nvPr>
        </p:nvSpPr>
        <p:spPr/>
        <p:txBody>
          <a:bodyPr/>
          <a:lstStyle/>
          <a:p>
            <a:pPr>
              <a:defRPr/>
            </a:pPr>
            <a:fld id="{E13E8611-1511-46D8-9231-5EA69343EC7B}" type="slidenum">
              <a:rPr lang="ja-JP" altLang="en-US" smtClean="0"/>
              <a:pPr>
                <a:defRPr/>
              </a:pPr>
              <a:t>21</a:t>
            </a:fld>
            <a:endParaRPr lang="ja-JP" alt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r>
              <a:rPr kumimoji="1" lang="ja-JP" altLang="en-US" dirty="0" smtClean="0"/>
              <a:t>三つ目はクラウド上の研究で、クラウドを活用した研究環境構築について述べます。</a:t>
            </a:r>
            <a:endParaRPr kumimoji="1" lang="ja-JP" altLang="en-US" dirty="0"/>
          </a:p>
        </p:txBody>
      </p:sp>
      <p:sp>
        <p:nvSpPr>
          <p:cNvPr id="4" name="スライド番号プレースホルダ 3"/>
          <p:cNvSpPr>
            <a:spLocks noGrp="1"/>
          </p:cNvSpPr>
          <p:nvPr>
            <p:ph type="sldNum" sz="quarter" idx="10"/>
          </p:nvPr>
        </p:nvSpPr>
        <p:spPr/>
        <p:txBody>
          <a:bodyPr/>
          <a:lstStyle/>
          <a:p>
            <a:pPr>
              <a:defRPr/>
            </a:pPr>
            <a:fld id="{7E36A9CD-536E-4653-B784-7BF7B3C1EB72}" type="slidenum">
              <a:rPr lang="en-US" altLang="ja-JP" smtClean="0"/>
              <a:pPr>
                <a:defRPr/>
              </a:pPr>
              <a:t>22</a:t>
            </a:fld>
            <a:endParaRPr lang="en-US" altLang="ja-JP"/>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r>
              <a:rPr kumimoji="1" lang="ja-JP" altLang="en-US" dirty="0" smtClean="0"/>
              <a:t>研究環境構築に向いた研究クラウドと呼ばれるものを</a:t>
            </a:r>
            <a:r>
              <a:rPr kumimoji="1" lang="en-US" altLang="ja-JP" dirty="0" smtClean="0"/>
              <a:t>NII</a:t>
            </a:r>
            <a:r>
              <a:rPr kumimoji="1" lang="ja-JP" altLang="en-US" dirty="0" smtClean="0"/>
              <a:t>では開発し運用しています。まず、その背景としてこのシートに書かれたようなものがありました。</a:t>
            </a:r>
            <a:endParaRPr kumimoji="1" lang="en-US" altLang="ja-JP" dirty="0" smtClean="0"/>
          </a:p>
          <a:p>
            <a:r>
              <a:rPr kumimoji="1" lang="ja-JP" altLang="en-US" dirty="0" smtClean="0"/>
              <a:t>研究所長からの投資対効果向上要望、研究者からの研究効率アップという要望を満たす解としてクラウド技術の適用が検討され、すでに教育クラウド</a:t>
            </a:r>
            <a:endParaRPr kumimoji="1" lang="en-US" altLang="ja-JP" dirty="0" smtClean="0"/>
          </a:p>
          <a:p>
            <a:r>
              <a:rPr kumimoji="1" lang="ja-JP" altLang="en-US" dirty="0" smtClean="0"/>
              <a:t>の運用をしていた私たちに、「研究クラウドも作ってよ。」という要求が出て来ました。　教育クラウドと同じもので満足していただけるなら話は簡単だったの</a:t>
            </a:r>
            <a:endParaRPr kumimoji="1" lang="en-US" altLang="ja-JP" dirty="0" smtClean="0"/>
          </a:p>
          <a:p>
            <a:r>
              <a:rPr kumimoji="1" lang="ja-JP" altLang="en-US" dirty="0" err="1" smtClean="0"/>
              <a:t>です</a:t>
            </a:r>
            <a:r>
              <a:rPr kumimoji="1" lang="ja-JP" altLang="en-US" dirty="0" smtClean="0"/>
              <a:t>けれど、そうはいかなかったのに苦労しました。　その辺をご紹介します。</a:t>
            </a:r>
            <a:endParaRPr kumimoji="1" lang="en-US" altLang="ja-JP" dirty="0" smtClean="0"/>
          </a:p>
        </p:txBody>
      </p:sp>
      <p:sp>
        <p:nvSpPr>
          <p:cNvPr id="4" name="スライド番号プレースホルダ 3"/>
          <p:cNvSpPr>
            <a:spLocks noGrp="1"/>
          </p:cNvSpPr>
          <p:nvPr>
            <p:ph type="sldNum" sz="quarter" idx="10"/>
          </p:nvPr>
        </p:nvSpPr>
        <p:spPr/>
        <p:txBody>
          <a:bodyPr/>
          <a:lstStyle/>
          <a:p>
            <a:pPr>
              <a:defRPr/>
            </a:pPr>
            <a:fld id="{E13E8611-1511-46D8-9231-5EA69343EC7B}" type="slidenum">
              <a:rPr lang="ja-JP" altLang="en-US" smtClean="0"/>
              <a:pPr>
                <a:defRPr/>
              </a:pPr>
              <a:t>23</a:t>
            </a:fld>
            <a:endParaRPr lang="ja-JP" altLang="en-US"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上が通常の研究グループ毎の現状の研究環境構築の様子です。　下は、じゃあクラウド基盤を使ったらいいじゃないか？教育クラウドと同様に</a:t>
            </a:r>
            <a:endParaRPr kumimoji="1" lang="en-US" altLang="ja-JP" dirty="0" smtClean="0"/>
          </a:p>
          <a:p>
            <a:r>
              <a:rPr kumimoji="1" lang="ja-JP" altLang="en-US" dirty="0" smtClean="0"/>
              <a:t>研究クラウドを作ったらいいんじゃない？と言った時の研究環境構築の様子です。　</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pPr>
              <a:defRPr/>
            </a:pPr>
            <a:fld id="{E13E8611-1511-46D8-9231-5EA69343EC7B}" type="slidenum">
              <a:rPr lang="ja-JP" altLang="en-US" smtClean="0"/>
              <a:pPr>
                <a:defRPr/>
              </a:pPr>
              <a:t>24</a:t>
            </a:fld>
            <a:endParaRPr lang="ja-JP" altLang="en-US" dirty="0"/>
          </a:p>
        </p:txBody>
      </p:sp>
    </p:spTree>
    <p:extLst>
      <p:ext uri="{BB962C8B-B14F-4D97-AF65-F5344CB8AC3E}">
        <p14:creationId xmlns="" xmlns:p14="http://schemas.microsoft.com/office/powerpoint/2010/main" val="101962264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どちらも問題があり新たに研究クラウドとして使えるものを開発する必要がありました。</a:t>
            </a:r>
            <a:endParaRPr kumimoji="1" lang="en-US" altLang="ja-JP" dirty="0" smtClean="0"/>
          </a:p>
          <a:p>
            <a:endParaRPr kumimoji="1" lang="en-US" altLang="ja-JP" dirty="0" smtClean="0"/>
          </a:p>
          <a:p>
            <a:r>
              <a:rPr kumimoji="1" lang="ja-JP" altLang="en-US" dirty="0" smtClean="0"/>
              <a:t>上のアプローチでは</a:t>
            </a:r>
            <a:r>
              <a:rPr lang="ja-JP" altLang="en-US" sz="1200" dirty="0" smtClean="0">
                <a:latin typeface="+mn-ea"/>
              </a:rPr>
              <a:t>リソース共有化による利用率向上、</a:t>
            </a:r>
            <a:r>
              <a:rPr lang="en-US" altLang="ja-JP" sz="1200" dirty="0" smtClean="0">
                <a:latin typeface="+mn-ea"/>
              </a:rPr>
              <a:t>…</a:t>
            </a:r>
            <a:r>
              <a:rPr lang="ja-JP" altLang="en-US" sz="1200" dirty="0" smtClean="0">
                <a:latin typeface="+mn-ea"/>
              </a:rPr>
              <a:t>　が満たせません。　下のアプローチでは</a:t>
            </a:r>
            <a:endParaRPr lang="en-US" altLang="ja-JP" sz="1200" dirty="0" smtClean="0">
              <a:latin typeface="+mn-ea"/>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ja-JP" altLang="en-US" sz="1200" dirty="0" smtClean="0">
                <a:latin typeface="+mn-ea"/>
              </a:rPr>
              <a:t>物理マシン相当の安定的性能確保　、</a:t>
            </a:r>
            <a:r>
              <a:rPr lang="en-US" altLang="ja-JP" sz="1200" dirty="0" smtClean="0">
                <a:latin typeface="+mn-ea"/>
              </a:rPr>
              <a:t>…</a:t>
            </a:r>
            <a:r>
              <a:rPr lang="ja-JP" altLang="en-US" sz="1200" dirty="0" smtClean="0">
                <a:latin typeface="+mn-ea"/>
              </a:rPr>
              <a:t>が満たせません。</a:t>
            </a:r>
            <a:endParaRPr lang="ja-JP" altLang="en-US" sz="1200" b="1" dirty="0" smtClean="0">
              <a:latin typeface="+mn-ea"/>
            </a:endParaRPr>
          </a:p>
          <a:p>
            <a:endParaRPr kumimoji="1" lang="ja-JP" altLang="en-US" dirty="0"/>
          </a:p>
        </p:txBody>
      </p:sp>
      <p:sp>
        <p:nvSpPr>
          <p:cNvPr id="4" name="スライド番号プレースホルダー 3"/>
          <p:cNvSpPr>
            <a:spLocks noGrp="1"/>
          </p:cNvSpPr>
          <p:nvPr>
            <p:ph type="sldNum" sz="quarter" idx="10"/>
          </p:nvPr>
        </p:nvSpPr>
        <p:spPr/>
        <p:txBody>
          <a:bodyPr/>
          <a:lstStyle/>
          <a:p>
            <a:pPr>
              <a:defRPr/>
            </a:pPr>
            <a:fld id="{E13E8611-1511-46D8-9231-5EA69343EC7B}" type="slidenum">
              <a:rPr lang="ja-JP" altLang="en-US" smtClean="0"/>
              <a:pPr>
                <a:defRPr/>
              </a:pPr>
              <a:t>25</a:t>
            </a:fld>
            <a:endParaRPr lang="ja-JP" altLang="en-US" dirty="0"/>
          </a:p>
        </p:txBody>
      </p:sp>
    </p:spTree>
    <p:extLst>
      <p:ext uri="{BB962C8B-B14F-4D97-AF65-F5344CB8AC3E}">
        <p14:creationId xmlns="" xmlns:p14="http://schemas.microsoft.com/office/powerpoint/2010/main" val="96354798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そこでベアメタルマシンのクラウスで研究環境をオンデマンドで構築することができるサービス　</a:t>
            </a:r>
            <a:r>
              <a:rPr kumimoji="1" lang="en-US" altLang="ja-JP" dirty="0" smtClean="0"/>
              <a:t>Cluster as a Service</a:t>
            </a:r>
            <a:r>
              <a:rPr kumimoji="1" lang="ja-JP" altLang="en-US" dirty="0" smtClean="0"/>
              <a:t>というものを導入することを考えました。</a:t>
            </a:r>
            <a:endParaRPr kumimoji="1" lang="en-US" altLang="ja-JP" dirty="0" smtClean="0"/>
          </a:p>
          <a:p>
            <a:r>
              <a:rPr kumimoji="1" lang="ja-JP" altLang="en-US" baseline="0" dirty="0" smtClean="0"/>
              <a:t>短く</a:t>
            </a:r>
            <a:r>
              <a:rPr kumimoji="1" lang="en-US" altLang="ja-JP" baseline="0" dirty="0" err="1" smtClean="0"/>
              <a:t>CaaS</a:t>
            </a:r>
            <a:r>
              <a:rPr kumimoji="1" lang="ja-JP" altLang="en-US" baseline="0" dirty="0" smtClean="0"/>
              <a:t>と言います。</a:t>
            </a:r>
            <a:endParaRPr kumimoji="1" lang="en-US" altLang="ja-JP" baseline="0" dirty="0" smtClean="0"/>
          </a:p>
        </p:txBody>
      </p:sp>
      <p:sp>
        <p:nvSpPr>
          <p:cNvPr id="4" name="スライド番号プレースホルダー 3"/>
          <p:cNvSpPr>
            <a:spLocks noGrp="1"/>
          </p:cNvSpPr>
          <p:nvPr>
            <p:ph type="sldNum" sz="quarter" idx="10"/>
          </p:nvPr>
        </p:nvSpPr>
        <p:spPr/>
        <p:txBody>
          <a:bodyPr/>
          <a:lstStyle/>
          <a:p>
            <a:pPr>
              <a:defRPr/>
            </a:pPr>
            <a:fld id="{E13E8611-1511-46D8-9231-5EA69343EC7B}" type="slidenum">
              <a:rPr lang="ja-JP" altLang="en-US" smtClean="0"/>
              <a:pPr>
                <a:defRPr/>
              </a:pPr>
              <a:t>26</a:t>
            </a:fld>
            <a:endParaRPr lang="ja-JP" altLang="en-US" dirty="0"/>
          </a:p>
        </p:txBody>
      </p:sp>
    </p:spTree>
    <p:extLst>
      <p:ext uri="{BB962C8B-B14F-4D97-AF65-F5344CB8AC3E}">
        <p14:creationId xmlns="" xmlns:p14="http://schemas.microsoft.com/office/powerpoint/2010/main" val="410665857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err="1" smtClean="0"/>
              <a:t>CaaS</a:t>
            </a:r>
            <a:r>
              <a:rPr kumimoji="1" lang="ja-JP" altLang="en-US" dirty="0" smtClean="0"/>
              <a:t>の原理はこうです。　ハードウェア　、ベアメタルをハンドリングする際に、ベンダに依存しないインタフェースのみを使うことを考えます。</a:t>
            </a:r>
            <a:endParaRPr kumimoji="1" lang="en-US" altLang="ja-JP" dirty="0" smtClean="0"/>
          </a:p>
          <a:p>
            <a:r>
              <a:rPr kumimoji="1" lang="ja-JP" altLang="en-US" dirty="0" smtClean="0"/>
              <a:t>これを使ってクラスタ内のベアメタルを起動し、その上にさらに</a:t>
            </a:r>
            <a:r>
              <a:rPr kumimoji="1" lang="en-US" altLang="ja-JP" dirty="0" smtClean="0"/>
              <a:t>Deployment tool</a:t>
            </a:r>
            <a:r>
              <a:rPr kumimoji="1" lang="ja-JP" altLang="en-US" dirty="0" smtClean="0"/>
              <a:t>を使って</a:t>
            </a:r>
            <a:r>
              <a:rPr kumimoji="1" lang="en-US" altLang="ja-JP" dirty="0" err="1" smtClean="0"/>
              <a:t>IaaS</a:t>
            </a:r>
            <a:r>
              <a:rPr kumimoji="1" lang="ja-JP" altLang="en-US" dirty="0" smtClean="0"/>
              <a:t>や</a:t>
            </a:r>
            <a:r>
              <a:rPr kumimoji="1" lang="en-US" altLang="ja-JP" dirty="0" err="1" smtClean="0"/>
              <a:t>PaaS</a:t>
            </a:r>
            <a:r>
              <a:rPr kumimoji="1" lang="ja-JP" altLang="en-US" dirty="0" smtClean="0"/>
              <a:t>を乗せます。この構造は仮想マシンに</a:t>
            </a:r>
            <a:endParaRPr kumimoji="1" lang="en-US" altLang="ja-JP" dirty="0" smtClean="0"/>
          </a:p>
          <a:p>
            <a:r>
              <a:rPr kumimoji="1" lang="ja-JP" altLang="en-US" dirty="0" smtClean="0"/>
              <a:t>も適用できるので、こういう重ね技が可能になります。</a:t>
            </a:r>
            <a:endParaRPr kumimoji="1" lang="en-US" altLang="ja-JP" dirty="0" smtClean="0"/>
          </a:p>
        </p:txBody>
      </p:sp>
      <p:sp>
        <p:nvSpPr>
          <p:cNvPr id="4" name="スライド番号プレースホルダー 3"/>
          <p:cNvSpPr>
            <a:spLocks noGrp="1"/>
          </p:cNvSpPr>
          <p:nvPr>
            <p:ph type="sldNum" sz="quarter" idx="10"/>
          </p:nvPr>
        </p:nvSpPr>
        <p:spPr/>
        <p:txBody>
          <a:bodyPr/>
          <a:lstStyle/>
          <a:p>
            <a:pPr>
              <a:defRPr/>
            </a:pPr>
            <a:fld id="{E13E8611-1511-46D8-9231-5EA69343EC7B}" type="slidenum">
              <a:rPr lang="ja-JP" altLang="en-US" smtClean="0"/>
              <a:pPr>
                <a:defRPr/>
              </a:pPr>
              <a:t>27</a:t>
            </a:fld>
            <a:endParaRPr lang="ja-JP" altLang="en-US" dirty="0"/>
          </a:p>
        </p:txBody>
      </p:sp>
    </p:spTree>
    <p:extLst>
      <p:ext uri="{BB962C8B-B14F-4D97-AF65-F5344CB8AC3E}">
        <p14:creationId xmlns="" xmlns:p14="http://schemas.microsoft.com/office/powerpoint/2010/main" val="112948713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r>
              <a:rPr kumimoji="1" lang="en-US" altLang="ja-JP" dirty="0" err="1" smtClean="0"/>
              <a:t>CaaS</a:t>
            </a:r>
            <a:r>
              <a:rPr kumimoji="1" lang="ja-JP" altLang="en-US" dirty="0" smtClean="0"/>
              <a:t>の実装例として</a:t>
            </a:r>
            <a:r>
              <a:rPr kumimoji="1" lang="en-US" altLang="ja-JP" dirty="0" err="1" smtClean="0"/>
              <a:t>dodai</a:t>
            </a:r>
            <a:r>
              <a:rPr kumimoji="1" lang="ja-JP" altLang="en-US" dirty="0" smtClean="0"/>
              <a:t>というものがあり</a:t>
            </a:r>
            <a:r>
              <a:rPr kumimoji="1" lang="en-US" altLang="ja-JP" dirty="0" err="1" smtClean="0"/>
              <a:t>github</a:t>
            </a:r>
            <a:r>
              <a:rPr kumimoji="1" lang="ja-JP" altLang="en-US" dirty="0" smtClean="0"/>
              <a:t>上で開発を続けております。</a:t>
            </a:r>
            <a:r>
              <a:rPr kumimoji="1" lang="en-US" altLang="ja-JP" dirty="0" smtClean="0"/>
              <a:t>2</a:t>
            </a:r>
            <a:r>
              <a:rPr kumimoji="1" lang="ja-JP" altLang="en-US" dirty="0" smtClean="0"/>
              <a:t>層構造になっていて上位層は</a:t>
            </a:r>
            <a:r>
              <a:rPr kumimoji="1" lang="en-US" altLang="ja-JP" dirty="0" smtClean="0"/>
              <a:t>nova deployment</a:t>
            </a:r>
            <a:r>
              <a:rPr kumimoji="1" lang="en-US" altLang="ja-JP" baseline="0" dirty="0" smtClean="0"/>
              <a:t> tool</a:t>
            </a:r>
            <a:r>
              <a:rPr kumimoji="1" lang="ja-JP" altLang="en-US" baseline="0" dirty="0" smtClean="0"/>
              <a:t>をフレームワーク化したもので</a:t>
            </a:r>
            <a:endParaRPr kumimoji="1" lang="en-US" altLang="ja-JP" baseline="0" dirty="0" smtClean="0"/>
          </a:p>
          <a:p>
            <a:r>
              <a:rPr kumimoji="1" lang="en-US" altLang="ja-JP" baseline="0" dirty="0" err="1" smtClean="0"/>
              <a:t>Dodai</a:t>
            </a:r>
            <a:r>
              <a:rPr kumimoji="1" lang="en-US" altLang="ja-JP" baseline="0" dirty="0" smtClean="0"/>
              <a:t>-deploy</a:t>
            </a:r>
            <a:r>
              <a:rPr kumimoji="1" lang="ja-JP" altLang="en-US" baseline="0" dirty="0" smtClean="0"/>
              <a:t>と言います。下位層は</a:t>
            </a:r>
            <a:r>
              <a:rPr kumimoji="1" lang="en-US" altLang="ja-JP" baseline="0" dirty="0" smtClean="0"/>
              <a:t>nova</a:t>
            </a:r>
            <a:r>
              <a:rPr kumimoji="1" lang="ja-JP" altLang="en-US" baseline="0" dirty="0" smtClean="0"/>
              <a:t>の</a:t>
            </a:r>
            <a:r>
              <a:rPr kumimoji="1" lang="en-US" altLang="ja-JP" baseline="0" dirty="0" err="1" smtClean="0"/>
              <a:t>baremetal</a:t>
            </a:r>
            <a:r>
              <a:rPr kumimoji="1" lang="ja-JP" altLang="en-US" baseline="0" dirty="0" smtClean="0"/>
              <a:t>版で</a:t>
            </a:r>
            <a:r>
              <a:rPr kumimoji="1" lang="en-US" altLang="ja-JP" baseline="0" dirty="0" err="1" smtClean="0"/>
              <a:t>dodai</a:t>
            </a:r>
            <a:r>
              <a:rPr kumimoji="1" lang="en-US" altLang="ja-JP" baseline="0" dirty="0" smtClean="0"/>
              <a:t>-compute</a:t>
            </a:r>
            <a:r>
              <a:rPr kumimoji="1" lang="ja-JP" altLang="en-US" baseline="0" dirty="0" smtClean="0"/>
              <a:t>といいます。これらを使ってサイズが可変という意味でエラスティックな</a:t>
            </a:r>
            <a:endParaRPr kumimoji="1" lang="en-US" altLang="ja-JP" baseline="0" dirty="0" smtClean="0"/>
          </a:p>
          <a:p>
            <a:r>
              <a:rPr kumimoji="1" lang="ja-JP" altLang="en-US" baseline="0" dirty="0" smtClean="0"/>
              <a:t>プライベートクラウドとして</a:t>
            </a:r>
            <a:r>
              <a:rPr kumimoji="1" lang="en-US" altLang="ja-JP" baseline="0" dirty="0" err="1" smtClean="0"/>
              <a:t>OpenStack</a:t>
            </a:r>
            <a:r>
              <a:rPr kumimoji="1" lang="en-US" altLang="ja-JP" baseline="0" dirty="0" smtClean="0"/>
              <a:t> on demand</a:t>
            </a:r>
            <a:r>
              <a:rPr kumimoji="1" lang="ja-JP" altLang="en-US" baseline="0" dirty="0" smtClean="0"/>
              <a:t>や</a:t>
            </a:r>
            <a:r>
              <a:rPr kumimoji="1" lang="en-US" altLang="ja-JP" baseline="0" dirty="0" err="1" smtClean="0"/>
              <a:t>Hadoop</a:t>
            </a:r>
            <a:r>
              <a:rPr kumimoji="1" lang="en-US" altLang="ja-JP" baseline="0" dirty="0" smtClean="0"/>
              <a:t> on demand</a:t>
            </a:r>
            <a:r>
              <a:rPr kumimoji="1" lang="ja-JP" altLang="en-US" baseline="0" dirty="0" smtClean="0"/>
              <a:t>などが構成できます。</a:t>
            </a:r>
            <a:endParaRPr kumimoji="1" lang="ja-JP" altLang="en-US" dirty="0"/>
          </a:p>
        </p:txBody>
      </p:sp>
      <p:sp>
        <p:nvSpPr>
          <p:cNvPr id="4" name="スライド番号プレースホルダ 3"/>
          <p:cNvSpPr>
            <a:spLocks noGrp="1"/>
          </p:cNvSpPr>
          <p:nvPr>
            <p:ph type="sldNum" sz="quarter" idx="10"/>
          </p:nvPr>
        </p:nvSpPr>
        <p:spPr/>
        <p:txBody>
          <a:bodyPr/>
          <a:lstStyle/>
          <a:p>
            <a:pPr>
              <a:defRPr/>
            </a:pPr>
            <a:fld id="{E13E8611-1511-46D8-9231-5EA69343EC7B}" type="slidenum">
              <a:rPr lang="ja-JP" altLang="en-US" smtClean="0"/>
              <a:pPr>
                <a:defRPr/>
              </a:pPr>
              <a:t>28</a:t>
            </a:fld>
            <a:endParaRPr lang="ja-JP" altLang="en-US"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ja-JP" altLang="en-US" dirty="0" smtClean="0"/>
              <a:t>この</a:t>
            </a:r>
            <a:r>
              <a:rPr kumimoji="1" lang="en-US" altLang="ja-JP" dirty="0" err="1" smtClean="0"/>
              <a:t>dodai</a:t>
            </a:r>
            <a:r>
              <a:rPr kumimoji="1" lang="ja-JP" altLang="en-US" dirty="0" smtClean="0"/>
              <a:t>を使って</a:t>
            </a:r>
            <a:r>
              <a:rPr kumimoji="1" lang="en-US" altLang="ja-JP" dirty="0" smtClean="0"/>
              <a:t>NII</a:t>
            </a:r>
            <a:r>
              <a:rPr kumimoji="1" lang="ja-JP" altLang="en-US" dirty="0" smtClean="0"/>
              <a:t>の研究クラウドは出来ています。一つの工夫は既存のプロジェクトのネットワークセグメントを研究クラウド内に張り出す仕組みで</a:t>
            </a:r>
            <a:endParaRPr kumimoji="1" lang="en-US" altLang="ja-JP" dirty="0" smtClean="0"/>
          </a:p>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altLang="ja-JP" dirty="0" smtClean="0"/>
              <a:t>VLAN</a:t>
            </a:r>
            <a:r>
              <a:rPr kumimoji="1" lang="ja-JP" altLang="en-US" dirty="0" smtClean="0"/>
              <a:t>と</a:t>
            </a:r>
            <a:r>
              <a:rPr kumimoji="1" lang="en-US" altLang="ja-JP" dirty="0" err="1" smtClean="0"/>
              <a:t>OpenFlow</a:t>
            </a:r>
            <a:r>
              <a:rPr kumimoji="1" lang="ja-JP" altLang="en-US" dirty="0" smtClean="0"/>
              <a:t>のリージョンの対応付けを</a:t>
            </a:r>
            <a:r>
              <a:rPr kumimoji="1" lang="en-US" altLang="ja-JP" dirty="0" err="1" smtClean="0"/>
              <a:t>dodai</a:t>
            </a:r>
            <a:r>
              <a:rPr kumimoji="1" lang="ja-JP" altLang="en-US" dirty="0" smtClean="0"/>
              <a:t>から実施することで実現していることです。</a:t>
            </a:r>
            <a:endParaRPr kumimoji="1" lang="ja-JP" altLang="en-US" dirty="0"/>
          </a:p>
        </p:txBody>
      </p:sp>
      <p:sp>
        <p:nvSpPr>
          <p:cNvPr id="4" name="スライド番号プレースホルダー 3"/>
          <p:cNvSpPr>
            <a:spLocks noGrp="1"/>
          </p:cNvSpPr>
          <p:nvPr>
            <p:ph type="sldNum" sz="quarter" idx="10"/>
          </p:nvPr>
        </p:nvSpPr>
        <p:spPr/>
        <p:txBody>
          <a:bodyPr/>
          <a:lstStyle/>
          <a:p>
            <a:pPr>
              <a:defRPr/>
            </a:pPr>
            <a:fld id="{E13E8611-1511-46D8-9231-5EA69343EC7B}" type="slidenum">
              <a:rPr lang="ja-JP" altLang="en-US" smtClean="0"/>
              <a:pPr>
                <a:defRPr/>
              </a:pPr>
              <a:t>29</a:t>
            </a:fld>
            <a:endParaRPr lang="ja-JP" altLang="en-US" dirty="0"/>
          </a:p>
        </p:txBody>
      </p:sp>
    </p:spTree>
    <p:extLst>
      <p:ext uri="{BB962C8B-B14F-4D97-AF65-F5344CB8AC3E}">
        <p14:creationId xmlns="" xmlns:p14="http://schemas.microsoft.com/office/powerpoint/2010/main" val="170005199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r>
              <a:rPr kumimoji="1" lang="ja-JP" altLang="en-US" dirty="0" smtClean="0"/>
              <a:t>これが研究クラウドの特徴をまとめたもので、今まで述べたもの以外に認証を学認に外出しした点や</a:t>
            </a:r>
            <a:r>
              <a:rPr kumimoji="1" lang="en-US" altLang="ja-JP" dirty="0" smtClean="0"/>
              <a:t>swift</a:t>
            </a:r>
            <a:r>
              <a:rPr kumimoji="1" lang="ja-JP" altLang="en-US" dirty="0" smtClean="0"/>
              <a:t>で作ったオブジェクトストアサービス</a:t>
            </a:r>
            <a:endParaRPr kumimoji="1" lang="en-US" altLang="ja-JP" dirty="0" smtClean="0"/>
          </a:p>
          <a:p>
            <a:r>
              <a:rPr kumimoji="1" lang="ja-JP" altLang="en-US" dirty="0" smtClean="0"/>
              <a:t>があります。　後、教育クラウドが手狭になったので</a:t>
            </a:r>
            <a:r>
              <a:rPr kumimoji="1" lang="en-US" altLang="ja-JP" dirty="0" smtClean="0"/>
              <a:t>Elastic</a:t>
            </a:r>
            <a:r>
              <a:rPr kumimoji="1" lang="ja-JP" altLang="en-US" dirty="0" smtClean="0"/>
              <a:t>なミニクラウドを研究クラウドの上に動的に構築して</a:t>
            </a:r>
            <a:endParaRPr kumimoji="1" lang="en-US" altLang="ja-JP" dirty="0" smtClean="0"/>
          </a:p>
          <a:p>
            <a:r>
              <a:rPr kumimoji="1" lang="ja-JP" altLang="en-US" dirty="0" smtClean="0"/>
              <a:t>運用しています。</a:t>
            </a:r>
            <a:endParaRPr kumimoji="1" lang="ja-JP" altLang="en-US" dirty="0"/>
          </a:p>
        </p:txBody>
      </p:sp>
      <p:sp>
        <p:nvSpPr>
          <p:cNvPr id="4" name="スライド番号プレースホルダ 3"/>
          <p:cNvSpPr>
            <a:spLocks noGrp="1"/>
          </p:cNvSpPr>
          <p:nvPr>
            <p:ph type="sldNum" sz="quarter" idx="10"/>
          </p:nvPr>
        </p:nvSpPr>
        <p:spPr/>
        <p:txBody>
          <a:bodyPr/>
          <a:lstStyle/>
          <a:p>
            <a:pPr>
              <a:defRPr/>
            </a:pPr>
            <a:fld id="{E13E8611-1511-46D8-9231-5EA69343EC7B}" type="slidenum">
              <a:rPr lang="ja-JP" altLang="en-US" smtClean="0"/>
              <a:pPr>
                <a:defRPr/>
              </a:pPr>
              <a:t>30</a:t>
            </a:fld>
            <a:endParaRPr lang="ja-JP" alt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kumimoji="1" lang="ja-JP" altLang="en-US" dirty="0" smtClean="0"/>
              <a:t>私は普段</a:t>
            </a:r>
            <a:r>
              <a:rPr kumimoji="1" lang="en-US" altLang="ja-JP" dirty="0" smtClean="0"/>
              <a:t>NII</a:t>
            </a:r>
            <a:r>
              <a:rPr kumimoji="1" lang="ja-JP" altLang="en-US" dirty="0" smtClean="0"/>
              <a:t>という研究機関においてクラウドの運用をやっています．</a:t>
            </a:r>
            <a:endParaRPr lang="en-US" altLang="ja-JP" b="1" u="sng" dirty="0" smtClean="0">
              <a:latin typeface="+mn-ea"/>
            </a:endParaRPr>
          </a:p>
        </p:txBody>
      </p:sp>
      <p:sp>
        <p:nvSpPr>
          <p:cNvPr id="4" name="スライド番号プレースホルダ 3"/>
          <p:cNvSpPr>
            <a:spLocks noGrp="1"/>
          </p:cNvSpPr>
          <p:nvPr>
            <p:ph type="sldNum" sz="quarter" idx="10"/>
          </p:nvPr>
        </p:nvSpPr>
        <p:spPr/>
        <p:txBody>
          <a:bodyPr/>
          <a:lstStyle/>
          <a:p>
            <a:pPr>
              <a:defRPr/>
            </a:pPr>
            <a:fld id="{E13E8611-1511-46D8-9231-5EA69343EC7B}" type="slidenum">
              <a:rPr lang="ja-JP" altLang="en-US" smtClean="0"/>
              <a:pPr>
                <a:defRPr/>
              </a:pPr>
              <a:t>3</a:t>
            </a:fld>
            <a:endParaRPr lang="ja-JP" altLang="en-US"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r>
              <a:rPr kumimoji="1" lang="ja-JP" altLang="en-US" dirty="0" smtClean="0"/>
              <a:t>これらが現在の研究クラウドの利用例になります。</a:t>
            </a:r>
            <a:endParaRPr kumimoji="1" lang="ja-JP" altLang="en-US" dirty="0"/>
          </a:p>
        </p:txBody>
      </p:sp>
      <p:sp>
        <p:nvSpPr>
          <p:cNvPr id="4" name="スライド番号プレースホルダ 3"/>
          <p:cNvSpPr>
            <a:spLocks noGrp="1"/>
          </p:cNvSpPr>
          <p:nvPr>
            <p:ph type="sldNum" sz="quarter" idx="10"/>
          </p:nvPr>
        </p:nvSpPr>
        <p:spPr/>
        <p:txBody>
          <a:bodyPr/>
          <a:lstStyle/>
          <a:p>
            <a:pPr>
              <a:defRPr/>
            </a:pPr>
            <a:fld id="{E13E8611-1511-46D8-9231-5EA69343EC7B}" type="slidenum">
              <a:rPr lang="ja-JP" altLang="en-US" smtClean="0"/>
              <a:pPr>
                <a:defRPr/>
              </a:pPr>
              <a:t>31</a:t>
            </a:fld>
            <a:endParaRPr lang="ja-JP" altLang="en-US"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r>
              <a:rPr kumimoji="1" lang="ja-JP" altLang="en-US" dirty="0" smtClean="0"/>
              <a:t>研究クラウドのまとめとしてそのアーキテクチャを書きとめました。　</a:t>
            </a:r>
            <a:r>
              <a:rPr kumimoji="1" lang="en-US" altLang="ja-JP" dirty="0" err="1" smtClean="0"/>
              <a:t>Dodai</a:t>
            </a:r>
            <a:r>
              <a:rPr kumimoji="1" lang="ja-JP" altLang="en-US" dirty="0" smtClean="0"/>
              <a:t>により教育クラウドでは固定的であったクラウド間の壁が可変になっています。</a:t>
            </a:r>
            <a:endParaRPr kumimoji="1" lang="ja-JP" altLang="en-US" dirty="0"/>
          </a:p>
        </p:txBody>
      </p:sp>
      <p:sp>
        <p:nvSpPr>
          <p:cNvPr id="4" name="スライド番号プレースホルダ 3"/>
          <p:cNvSpPr>
            <a:spLocks noGrp="1"/>
          </p:cNvSpPr>
          <p:nvPr>
            <p:ph type="sldNum" sz="quarter" idx="10"/>
          </p:nvPr>
        </p:nvSpPr>
        <p:spPr/>
        <p:txBody>
          <a:bodyPr/>
          <a:lstStyle/>
          <a:p>
            <a:pPr>
              <a:defRPr/>
            </a:pPr>
            <a:fld id="{E13E8611-1511-46D8-9231-5EA69343EC7B}" type="slidenum">
              <a:rPr lang="ja-JP" altLang="en-US" smtClean="0"/>
              <a:pPr>
                <a:defRPr/>
              </a:pPr>
              <a:t>32</a:t>
            </a:fld>
            <a:endParaRPr lang="ja-JP" altLang="en-US"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r>
              <a:rPr kumimoji="1" lang="ja-JP" altLang="en-US" dirty="0" smtClean="0"/>
              <a:t>研究クラウドの</a:t>
            </a:r>
            <a:r>
              <a:rPr kumimoji="1" lang="en-US" altLang="ja-JP" dirty="0" smtClean="0"/>
              <a:t>GUI</a:t>
            </a:r>
            <a:r>
              <a:rPr kumimoji="1" lang="ja-JP" altLang="en-US" dirty="0" smtClean="0"/>
              <a:t>をお見せします。</a:t>
            </a:r>
            <a:endParaRPr kumimoji="1" lang="en-US" altLang="ja-JP" dirty="0" smtClean="0"/>
          </a:p>
          <a:p>
            <a:endParaRPr kumimoji="1" lang="en-US" altLang="ja-JP" dirty="0" smtClean="0"/>
          </a:p>
          <a:p>
            <a:r>
              <a:rPr kumimoji="1" lang="ja-JP" altLang="en-US" dirty="0" smtClean="0"/>
              <a:t>ここで確保したクラスタに</a:t>
            </a:r>
            <a:r>
              <a:rPr kumimoji="1" lang="en-US" altLang="ja-JP" dirty="0" err="1" smtClean="0"/>
              <a:t>dodai</a:t>
            </a:r>
            <a:r>
              <a:rPr kumimoji="1" lang="en-US" altLang="ja-JP" dirty="0" smtClean="0"/>
              <a:t>-deploy</a:t>
            </a:r>
            <a:r>
              <a:rPr kumimoji="1" lang="ja-JP" altLang="en-US" dirty="0" smtClean="0"/>
              <a:t>を用いて</a:t>
            </a:r>
            <a:r>
              <a:rPr kumimoji="1" lang="en-US" altLang="ja-JP" dirty="0" err="1" smtClean="0"/>
              <a:t>OpenStack</a:t>
            </a:r>
            <a:r>
              <a:rPr kumimoji="1" lang="ja-JP" altLang="en-US" dirty="0" smtClean="0"/>
              <a:t>を</a:t>
            </a:r>
            <a:r>
              <a:rPr kumimoji="1" lang="en-US" altLang="ja-JP" dirty="0" smtClean="0"/>
              <a:t>deploy</a:t>
            </a:r>
            <a:r>
              <a:rPr kumimoji="1" lang="ja-JP" altLang="en-US" dirty="0" smtClean="0"/>
              <a:t>します。</a:t>
            </a:r>
            <a:endParaRPr kumimoji="1" lang="en-US" altLang="ja-JP" dirty="0" smtClean="0"/>
          </a:p>
          <a:p>
            <a:endParaRPr kumimoji="1" lang="en-US" altLang="ja-JP" dirty="0" smtClean="0"/>
          </a:p>
          <a:p>
            <a:r>
              <a:rPr kumimoji="1" lang="ja-JP" altLang="en-US" dirty="0" smtClean="0"/>
              <a:t>しばらく</a:t>
            </a:r>
            <a:r>
              <a:rPr kumimoji="1" lang="en-US" altLang="ja-JP" dirty="0" smtClean="0"/>
              <a:t>deploy</a:t>
            </a:r>
            <a:r>
              <a:rPr kumimoji="1" lang="ja-JP" altLang="en-US" dirty="0" smtClean="0"/>
              <a:t>に時間がかかるので、話を先に進めます。</a:t>
            </a:r>
            <a:endParaRPr kumimoji="1" lang="en-US" altLang="ja-JP" dirty="0" smtClean="0"/>
          </a:p>
          <a:p>
            <a:endParaRPr kumimoji="1" lang="en-US" altLang="ja-JP" dirty="0" smtClean="0"/>
          </a:p>
          <a:p>
            <a:endParaRPr kumimoji="1" lang="ja-JP" altLang="en-US" dirty="0" smtClean="0"/>
          </a:p>
          <a:p>
            <a:endParaRPr lang="ja-JP" altLang="en-US" dirty="0"/>
          </a:p>
        </p:txBody>
      </p:sp>
      <p:sp>
        <p:nvSpPr>
          <p:cNvPr id="4" name="スライド番号プレースホルダ 3"/>
          <p:cNvSpPr>
            <a:spLocks noGrp="1"/>
          </p:cNvSpPr>
          <p:nvPr>
            <p:ph type="sldNum" sz="quarter" idx="10"/>
          </p:nvPr>
        </p:nvSpPr>
        <p:spPr/>
        <p:txBody>
          <a:bodyPr/>
          <a:lstStyle/>
          <a:p>
            <a:pPr>
              <a:defRPr/>
            </a:pPr>
            <a:fld id="{E13E8611-1511-46D8-9231-5EA69343EC7B}" type="slidenum">
              <a:rPr lang="ja-JP" altLang="en-US" smtClean="0"/>
              <a:pPr>
                <a:defRPr/>
              </a:pPr>
              <a:t>33</a:t>
            </a:fld>
            <a:endParaRPr lang="ja-JP" altLang="en-US"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r>
              <a:rPr kumimoji="1" lang="ja-JP" altLang="en-US" dirty="0" smtClean="0"/>
              <a:t>最後にクラウドに関する研究です。</a:t>
            </a:r>
            <a:endParaRPr kumimoji="1" lang="ja-JP" altLang="en-US" dirty="0"/>
          </a:p>
        </p:txBody>
      </p:sp>
      <p:sp>
        <p:nvSpPr>
          <p:cNvPr id="4" name="スライド番号プレースホルダ 3"/>
          <p:cNvSpPr>
            <a:spLocks noGrp="1"/>
          </p:cNvSpPr>
          <p:nvPr>
            <p:ph type="sldNum" sz="quarter" idx="10"/>
          </p:nvPr>
        </p:nvSpPr>
        <p:spPr/>
        <p:txBody>
          <a:bodyPr/>
          <a:lstStyle/>
          <a:p>
            <a:pPr>
              <a:defRPr/>
            </a:pPr>
            <a:fld id="{7E36A9CD-536E-4653-B784-7BF7B3C1EB72}" type="slidenum">
              <a:rPr lang="en-US" altLang="ja-JP" smtClean="0"/>
              <a:pPr>
                <a:defRPr/>
              </a:pPr>
              <a:t>34</a:t>
            </a:fld>
            <a:endParaRPr lang="en-US" altLang="ja-JP"/>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アカデミックコミュニティクラウド実現への貢献を目的に、クラウドの研究を進めています。</a:t>
            </a:r>
            <a:endParaRPr kumimoji="1" lang="en-US" altLang="ja-JP" dirty="0" smtClean="0"/>
          </a:p>
          <a:p>
            <a:r>
              <a:rPr kumimoji="1" lang="ja-JP" altLang="en-US" dirty="0" smtClean="0"/>
              <a:t>アカデミックコミュニティクラウド自身はこの絵にありますように各所のアカデミッククラウドをハブとなるインタークラウド基盤を活用して連携したものとなることを想定しています。</a:t>
            </a:r>
            <a:endParaRPr kumimoji="1" lang="ja-JP" altLang="en-US" dirty="0"/>
          </a:p>
        </p:txBody>
      </p:sp>
      <p:sp>
        <p:nvSpPr>
          <p:cNvPr id="4" name="スライド番号プレースホルダー 3"/>
          <p:cNvSpPr>
            <a:spLocks noGrp="1"/>
          </p:cNvSpPr>
          <p:nvPr>
            <p:ph type="sldNum" sz="quarter" idx="10"/>
          </p:nvPr>
        </p:nvSpPr>
        <p:spPr/>
        <p:txBody>
          <a:bodyPr/>
          <a:lstStyle/>
          <a:p>
            <a:pPr>
              <a:defRPr/>
            </a:pPr>
            <a:fld id="{E13E8611-1511-46D8-9231-5EA69343EC7B}" type="slidenum">
              <a:rPr lang="ja-JP" altLang="en-US" smtClean="0"/>
              <a:pPr>
                <a:defRPr/>
              </a:pPr>
              <a:t>35</a:t>
            </a:fld>
            <a:endParaRPr lang="ja-JP" altLang="en-US" dirty="0"/>
          </a:p>
        </p:txBody>
      </p:sp>
    </p:spTree>
    <p:extLst>
      <p:ext uri="{BB962C8B-B14F-4D97-AF65-F5344CB8AC3E}">
        <p14:creationId xmlns="" xmlns:p14="http://schemas.microsoft.com/office/powerpoint/2010/main" val="146222207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現状、この絵にありますようにいくつかの大学でアカデミッククラウドが構築され、さらには</a:t>
            </a:r>
            <a:r>
              <a:rPr kumimoji="1" lang="en-US" altLang="ja-JP" dirty="0" smtClean="0"/>
              <a:t>SINET</a:t>
            </a:r>
            <a:r>
              <a:rPr kumimoji="1" lang="ja-JP" altLang="en-US" dirty="0" smtClean="0"/>
              <a:t>とパブリッククラウドが接続さて、クラウド連携実験や運用が少しづつが始まっている段階です。</a:t>
            </a:r>
            <a:endParaRPr kumimoji="1" lang="en-US" altLang="ja-JP" dirty="0" smtClean="0"/>
          </a:p>
          <a:p>
            <a:endParaRPr kumimoji="1" lang="en-US" altLang="ja-JP" dirty="0" smtClean="0"/>
          </a:p>
          <a:p>
            <a:r>
              <a:rPr kumimoji="1" lang="ja-JP" altLang="en-US" dirty="0" smtClean="0"/>
              <a:t>これに天気図を重ねると、こうなります。　青い勢力が絶大な勢力を持って来ています。</a:t>
            </a:r>
            <a:endParaRPr kumimoji="1" lang="ja-JP" altLang="en-US" dirty="0"/>
          </a:p>
        </p:txBody>
      </p:sp>
      <p:sp>
        <p:nvSpPr>
          <p:cNvPr id="4" name="スライド番号プレースホルダー 3"/>
          <p:cNvSpPr>
            <a:spLocks noGrp="1"/>
          </p:cNvSpPr>
          <p:nvPr>
            <p:ph type="sldNum" sz="quarter" idx="10"/>
          </p:nvPr>
        </p:nvSpPr>
        <p:spPr/>
        <p:txBody>
          <a:bodyPr/>
          <a:lstStyle/>
          <a:p>
            <a:pPr>
              <a:defRPr/>
            </a:pPr>
            <a:fld id="{E13E8611-1511-46D8-9231-5EA69343EC7B}" type="slidenum">
              <a:rPr lang="ja-JP" altLang="en-US" smtClean="0"/>
              <a:pPr>
                <a:defRPr/>
              </a:pPr>
              <a:t>36</a:t>
            </a:fld>
            <a:endParaRPr lang="ja-JP" altLang="en-US" dirty="0"/>
          </a:p>
        </p:txBody>
      </p:sp>
    </p:spTree>
    <p:extLst>
      <p:ext uri="{BB962C8B-B14F-4D97-AF65-F5344CB8AC3E}">
        <p14:creationId xmlns="" xmlns:p14="http://schemas.microsoft.com/office/powerpoint/2010/main" val="216639658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さて、我々の研究の内容です。</a:t>
            </a:r>
            <a:endParaRPr kumimoji="1" lang="en-US" altLang="ja-JP" dirty="0" smtClean="0"/>
          </a:p>
          <a:p>
            <a:endParaRPr kumimoji="1" lang="en-US" altLang="ja-JP" dirty="0" smtClean="0"/>
          </a:p>
          <a:p>
            <a:r>
              <a:rPr kumimoji="1" lang="ja-JP" altLang="en-US" dirty="0" smtClean="0"/>
              <a:t>クラウド連携を実現しつつ、各アカデミッククラウドの個性を尊重するために少し新しいアプローチを取ってみてはどうか？ということです。</a:t>
            </a:r>
            <a:endParaRPr kumimoji="1" lang="en-US" altLang="ja-JP" dirty="0" smtClean="0"/>
          </a:p>
          <a:p>
            <a:r>
              <a:rPr kumimoji="1" lang="ja-JP" altLang="en-US" dirty="0" smtClean="0"/>
              <a:t>既存のアプローチはすでに存在するクラウド間でリソースの融通をきかせるための連携プロトコル作りや、クラウドポータルのような</a:t>
            </a:r>
            <a:endParaRPr kumimoji="1" lang="en-US" altLang="ja-JP" dirty="0" smtClean="0"/>
          </a:p>
          <a:p>
            <a:r>
              <a:rPr kumimoji="1" lang="ja-JP" altLang="en-US" dirty="0" smtClean="0"/>
              <a:t>グル</a:t>
            </a:r>
            <a:r>
              <a:rPr kumimoji="1" lang="en-US" altLang="ja-JP" dirty="0" smtClean="0"/>
              <a:t>―</a:t>
            </a:r>
            <a:r>
              <a:rPr kumimoji="1" lang="ja-JP" altLang="en-US" dirty="0" smtClean="0"/>
              <a:t>ソフトウェアによるクラウド連携を目指すものでした。</a:t>
            </a:r>
            <a:endParaRPr kumimoji="1" lang="en-US" altLang="ja-JP" dirty="0" smtClean="0"/>
          </a:p>
          <a:p>
            <a:endParaRPr kumimoji="1" lang="en-US" altLang="ja-JP" dirty="0" smtClean="0"/>
          </a:p>
          <a:p>
            <a:r>
              <a:rPr kumimoji="1" lang="ja-JP" altLang="en-US" dirty="0" smtClean="0"/>
              <a:t>提案アプローチは、クラウド連携の趣旨の一つはリソースの融通なんだから、そのままベアメタルリソースを融通し、その上に好きな</a:t>
            </a:r>
            <a:endParaRPr kumimoji="1" lang="en-US" altLang="ja-JP" dirty="0" smtClean="0"/>
          </a:p>
          <a:p>
            <a:r>
              <a:rPr kumimoji="1" lang="ja-JP" altLang="en-US" dirty="0" smtClean="0"/>
              <a:t>クラウド基盤をオンデマンドで作ればいいではないか？というものです。　この絵の場合、クラウド</a:t>
            </a:r>
            <a:r>
              <a:rPr kumimoji="1" lang="en-US" altLang="ja-JP" dirty="0" smtClean="0"/>
              <a:t>-B</a:t>
            </a:r>
            <a:r>
              <a:rPr kumimoji="1" lang="ja-JP" altLang="en-US" dirty="0" smtClean="0"/>
              <a:t>をオンデマンドで作り、その</a:t>
            </a:r>
            <a:endParaRPr kumimoji="1" lang="en-US" altLang="ja-JP" dirty="0" smtClean="0"/>
          </a:p>
          <a:p>
            <a:r>
              <a:rPr kumimoji="1" lang="ja-JP" altLang="en-US" dirty="0" smtClean="0"/>
              <a:t>サービスを提供します。　ベアメタルを借りる部分は</a:t>
            </a:r>
            <a:r>
              <a:rPr kumimoji="1" lang="en-US" altLang="ja-JP" dirty="0" err="1" smtClean="0"/>
              <a:t>CaaS</a:t>
            </a:r>
            <a:r>
              <a:rPr kumimoji="1" lang="ja-JP" altLang="en-US" dirty="0" smtClean="0"/>
              <a:t>で実施すればよい、ということですね。</a:t>
            </a:r>
            <a:endParaRPr kumimoji="1" lang="en-US" altLang="ja-JP" dirty="0" smtClean="0"/>
          </a:p>
        </p:txBody>
      </p:sp>
      <p:sp>
        <p:nvSpPr>
          <p:cNvPr id="4" name="スライド番号プレースホルダー 3"/>
          <p:cNvSpPr>
            <a:spLocks noGrp="1"/>
          </p:cNvSpPr>
          <p:nvPr>
            <p:ph type="sldNum" sz="quarter" idx="10"/>
          </p:nvPr>
        </p:nvSpPr>
        <p:spPr/>
        <p:txBody>
          <a:bodyPr/>
          <a:lstStyle/>
          <a:p>
            <a:pPr>
              <a:defRPr/>
            </a:pPr>
            <a:fld id="{E13E8611-1511-46D8-9231-5EA69343EC7B}" type="slidenum">
              <a:rPr lang="ja-JP" altLang="en-US" smtClean="0"/>
              <a:pPr>
                <a:defRPr/>
              </a:pPr>
              <a:t>37</a:t>
            </a:fld>
            <a:endParaRPr lang="ja-JP" altLang="en-US" dirty="0"/>
          </a:p>
        </p:txBody>
      </p:sp>
    </p:spTree>
    <p:extLst>
      <p:ext uri="{BB962C8B-B14F-4D97-AF65-F5344CB8AC3E}">
        <p14:creationId xmlns="" xmlns:p14="http://schemas.microsoft.com/office/powerpoint/2010/main" val="141836262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r>
              <a:rPr kumimoji="1" lang="en-US" altLang="ja-JP" dirty="0" err="1" smtClean="0"/>
              <a:t>CaaS</a:t>
            </a:r>
            <a:r>
              <a:rPr kumimoji="1" lang="ja-JP" altLang="en-US" dirty="0" smtClean="0"/>
              <a:t>を使う領域が広域網になる点以外は、現状の</a:t>
            </a:r>
            <a:r>
              <a:rPr kumimoji="1" lang="en-US" altLang="ja-JP" dirty="0" smtClean="0"/>
              <a:t>NII</a:t>
            </a:r>
            <a:r>
              <a:rPr kumimoji="1" lang="ja-JP" altLang="en-US" dirty="0" smtClean="0"/>
              <a:t>　研究クラウド</a:t>
            </a:r>
            <a:r>
              <a:rPr kumimoji="1" lang="ja-JP" altLang="en-US" baseline="0" dirty="0" smtClean="0"/>
              <a:t> </a:t>
            </a:r>
            <a:r>
              <a:rPr kumimoji="1" lang="en-US" altLang="ja-JP" baseline="0" dirty="0" err="1" smtClean="0"/>
              <a:t>gunniii</a:t>
            </a:r>
            <a:r>
              <a:rPr kumimoji="1" lang="ja-JP" altLang="en-US" baseline="0" dirty="0" smtClean="0"/>
              <a:t>のアーキテクチャと大きな違いはなくクラウド連携が実現できないか？という発想になります。</a:t>
            </a:r>
            <a:endParaRPr kumimoji="1" lang="en-US" altLang="ja-JP" baseline="0" dirty="0" smtClean="0"/>
          </a:p>
          <a:p>
            <a:r>
              <a:rPr kumimoji="1" lang="ja-JP" altLang="en-US" baseline="0" dirty="0" smtClean="0"/>
              <a:t>この際</a:t>
            </a:r>
            <a:r>
              <a:rPr kumimoji="1" lang="en-US" altLang="ja-JP" baseline="0" dirty="0" smtClean="0"/>
              <a:t>SINET</a:t>
            </a:r>
            <a:r>
              <a:rPr kumimoji="1" lang="ja-JP" altLang="en-US" baseline="0" dirty="0" smtClean="0"/>
              <a:t>の</a:t>
            </a:r>
            <a:r>
              <a:rPr kumimoji="1" lang="en-US" altLang="ja-JP" baseline="0" dirty="0" smtClean="0"/>
              <a:t>L2VPN</a:t>
            </a:r>
            <a:r>
              <a:rPr kumimoji="1" lang="ja-JP" altLang="en-US" baseline="0" dirty="0" smtClean="0"/>
              <a:t>機能や学認による認証連携を使いますので、必ずしもそのままアカデミックコミュニティ以外への適用はできませんけれど、利用技術を上手に選び</a:t>
            </a:r>
            <a:endParaRPr kumimoji="1" lang="en-US" altLang="ja-JP" baseline="0" dirty="0" smtClean="0"/>
          </a:p>
          <a:p>
            <a:r>
              <a:rPr kumimoji="1" lang="ja-JP" altLang="en-US" baseline="0" dirty="0" smtClean="0"/>
              <a:t>少し工夫すれば、適用範囲が広がるのではないか？とも思っています。</a:t>
            </a:r>
            <a:endParaRPr kumimoji="1" lang="en-US" altLang="ja-JP" baseline="0" dirty="0" smtClean="0"/>
          </a:p>
          <a:p>
            <a:endParaRPr kumimoji="1" lang="en-US" altLang="ja-JP" baseline="0" dirty="0" smtClean="0"/>
          </a:p>
          <a:p>
            <a:r>
              <a:rPr kumimoji="1" lang="ja-JP" altLang="en-US" baseline="0" dirty="0" smtClean="0"/>
              <a:t>一番右に大きく書いたものは広域分散したオブジェクトストアでして、共有したい科学データやマシンイメージなどを格納します。これを構成するソフトウェアを</a:t>
            </a:r>
            <a:r>
              <a:rPr kumimoji="1" lang="en-US" altLang="ja-JP" baseline="0" dirty="0" smtClean="0"/>
              <a:t>swift</a:t>
            </a:r>
            <a:r>
              <a:rPr kumimoji="1" lang="ja-JP" altLang="en-US" baseline="0" dirty="0" smtClean="0"/>
              <a:t>の</a:t>
            </a:r>
            <a:endParaRPr kumimoji="1" lang="en-US" altLang="ja-JP" baseline="0" dirty="0" smtClean="0"/>
          </a:p>
          <a:p>
            <a:r>
              <a:rPr kumimoji="1" lang="ja-JP" altLang="en-US" baseline="0" dirty="0" smtClean="0"/>
              <a:t>拡張として</a:t>
            </a:r>
            <a:r>
              <a:rPr kumimoji="1" lang="en-US" altLang="ja-JP" baseline="0" dirty="0" smtClean="0"/>
              <a:t>colony</a:t>
            </a:r>
            <a:r>
              <a:rPr kumimoji="1" lang="ja-JP" altLang="en-US" baseline="0" dirty="0" smtClean="0"/>
              <a:t>プロジェクトで開発しています。</a:t>
            </a:r>
            <a:endParaRPr kumimoji="1" lang="ja-JP" altLang="en-US" dirty="0"/>
          </a:p>
        </p:txBody>
      </p:sp>
      <p:sp>
        <p:nvSpPr>
          <p:cNvPr id="4" name="スライド番号プレースホルダ 3"/>
          <p:cNvSpPr>
            <a:spLocks noGrp="1"/>
          </p:cNvSpPr>
          <p:nvPr>
            <p:ph type="sldNum" sz="quarter" idx="10"/>
          </p:nvPr>
        </p:nvSpPr>
        <p:spPr/>
        <p:txBody>
          <a:bodyPr/>
          <a:lstStyle/>
          <a:p>
            <a:pPr>
              <a:defRPr/>
            </a:pPr>
            <a:fld id="{E13E8611-1511-46D8-9231-5EA69343EC7B}" type="slidenum">
              <a:rPr lang="ja-JP" altLang="en-US" smtClean="0"/>
              <a:pPr>
                <a:defRPr/>
              </a:pPr>
              <a:t>38</a:t>
            </a:fld>
            <a:endParaRPr lang="ja-JP" altLang="en-US"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r>
              <a:rPr kumimoji="1" lang="ja-JP" altLang="en-US" dirty="0" smtClean="0"/>
              <a:t>広域分散オブジェクトストアということでこの青い部分が存在し、これとローカルなストレージがシームレスに使える工夫をマルチストレージ機能として</a:t>
            </a:r>
            <a:r>
              <a:rPr kumimoji="1" lang="en-US" altLang="ja-JP" dirty="0" smtClean="0"/>
              <a:t>colony</a:t>
            </a:r>
            <a:r>
              <a:rPr kumimoji="1" lang="ja-JP" altLang="en-US" dirty="0" smtClean="0"/>
              <a:t>では実装しています。</a:t>
            </a:r>
            <a:endParaRPr kumimoji="1" lang="ja-JP" altLang="en-US" dirty="0"/>
          </a:p>
        </p:txBody>
      </p:sp>
      <p:sp>
        <p:nvSpPr>
          <p:cNvPr id="4" name="スライド番号プレースホルダ 3"/>
          <p:cNvSpPr>
            <a:spLocks noGrp="1"/>
          </p:cNvSpPr>
          <p:nvPr>
            <p:ph type="sldNum" sz="quarter" idx="10"/>
          </p:nvPr>
        </p:nvSpPr>
        <p:spPr/>
        <p:txBody>
          <a:bodyPr/>
          <a:lstStyle/>
          <a:p>
            <a:pPr>
              <a:defRPr/>
            </a:pPr>
            <a:fld id="{E13E8611-1511-46D8-9231-5EA69343EC7B}" type="slidenum">
              <a:rPr lang="ja-JP" altLang="en-US" smtClean="0"/>
              <a:pPr>
                <a:defRPr/>
              </a:pPr>
              <a:t>39</a:t>
            </a:fld>
            <a:endParaRPr lang="ja-JP" altLang="en-US"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r>
              <a:rPr kumimoji="1" lang="en-US" altLang="ja-JP" dirty="0" err="1" smtClean="0"/>
              <a:t>Dodai</a:t>
            </a:r>
            <a:r>
              <a:rPr kumimoji="1" lang="ja-JP" altLang="en-US" dirty="0" smtClean="0"/>
              <a:t>と</a:t>
            </a:r>
            <a:r>
              <a:rPr kumimoji="1" lang="en-US" altLang="ja-JP" dirty="0" smtClean="0"/>
              <a:t>colony</a:t>
            </a:r>
            <a:r>
              <a:rPr kumimoji="1" lang="ja-JP" altLang="en-US" dirty="0" smtClean="0"/>
              <a:t>を組み合わせた際の使い方例がこの図になります。</a:t>
            </a:r>
            <a:endParaRPr kumimoji="1" lang="en-US" altLang="ja-JP" dirty="0" smtClean="0"/>
          </a:p>
          <a:p>
            <a:endParaRPr kumimoji="1" lang="en-US" altLang="ja-JP" dirty="0" smtClean="0"/>
          </a:p>
          <a:p>
            <a:r>
              <a:rPr lang="en-US" altLang="ja-JP" dirty="0" err="1" smtClean="0">
                <a:solidFill>
                  <a:schemeClr val="tx1"/>
                </a:solidFill>
                <a:latin typeface="+mn-ea"/>
              </a:rPr>
              <a:t>Dodai</a:t>
            </a:r>
            <a:r>
              <a:rPr lang="ja-JP" altLang="en-US" dirty="0" smtClean="0">
                <a:solidFill>
                  <a:schemeClr val="tx1"/>
                </a:solidFill>
                <a:latin typeface="+mn-ea"/>
              </a:rPr>
              <a:t>を使って、</a:t>
            </a:r>
            <a:r>
              <a:rPr lang="ja-JP" altLang="ja-JP" dirty="0" smtClean="0">
                <a:solidFill>
                  <a:schemeClr val="tx1"/>
                </a:solidFill>
                <a:latin typeface="+mn-ea"/>
              </a:rPr>
              <a:t>必要なクラウド</a:t>
            </a:r>
            <a:r>
              <a:rPr lang="ja-JP" altLang="en-US" dirty="0" smtClean="0">
                <a:solidFill>
                  <a:schemeClr val="tx1"/>
                </a:solidFill>
                <a:latin typeface="+mn-ea"/>
              </a:rPr>
              <a:t>基盤</a:t>
            </a:r>
            <a:r>
              <a:rPr lang="ja-JP" altLang="ja-JP" dirty="0" smtClean="0">
                <a:solidFill>
                  <a:schemeClr val="tx1"/>
                </a:solidFill>
                <a:latin typeface="+mn-ea"/>
              </a:rPr>
              <a:t>を</a:t>
            </a:r>
            <a:r>
              <a:rPr lang="ja-JP" altLang="en-US" dirty="0" smtClean="0">
                <a:solidFill>
                  <a:schemeClr val="tx1"/>
                </a:solidFill>
                <a:latin typeface="+mn-ea"/>
              </a:rPr>
              <a:t>，</a:t>
            </a:r>
            <a:r>
              <a:rPr lang="ja-JP" altLang="ja-JP" dirty="0" smtClean="0">
                <a:solidFill>
                  <a:schemeClr val="tx1"/>
                </a:solidFill>
                <a:latin typeface="+mn-ea"/>
              </a:rPr>
              <a:t>必要な場所に</a:t>
            </a:r>
            <a:r>
              <a:rPr lang="ja-JP" altLang="en-US" dirty="0" smtClean="0">
                <a:solidFill>
                  <a:schemeClr val="tx1"/>
                </a:solidFill>
                <a:latin typeface="+mn-ea"/>
              </a:rPr>
              <a:t>，</a:t>
            </a:r>
            <a:r>
              <a:rPr lang="ja-JP" altLang="ja-JP" dirty="0" smtClean="0">
                <a:solidFill>
                  <a:schemeClr val="tx1"/>
                </a:solidFill>
                <a:latin typeface="+mn-ea"/>
              </a:rPr>
              <a:t>必要な構成で</a:t>
            </a:r>
            <a:r>
              <a:rPr lang="ja-JP" altLang="en-US" dirty="0" smtClean="0">
                <a:solidFill>
                  <a:schemeClr val="tx1"/>
                </a:solidFill>
                <a:latin typeface="+mn-ea"/>
              </a:rPr>
              <a:t>，</a:t>
            </a:r>
            <a:r>
              <a:rPr lang="ja-JP" altLang="ja-JP" dirty="0" smtClean="0">
                <a:solidFill>
                  <a:schemeClr val="tx1"/>
                </a:solidFill>
                <a:latin typeface="+mn-ea"/>
              </a:rPr>
              <a:t>構築</a:t>
            </a:r>
            <a:r>
              <a:rPr lang="ja-JP" altLang="en-US" dirty="0" smtClean="0">
                <a:solidFill>
                  <a:schemeClr val="tx1"/>
                </a:solidFill>
                <a:latin typeface="+mn-ea"/>
              </a:rPr>
              <a:t>し、</a:t>
            </a:r>
            <a:endParaRPr lang="en-US" altLang="ja-JP" dirty="0" smtClean="0">
              <a:solidFill>
                <a:schemeClr val="tx1"/>
              </a:solidFill>
              <a:latin typeface="+mn-ea"/>
            </a:endParaRPr>
          </a:p>
          <a:p>
            <a:r>
              <a:rPr kumimoji="1" lang="en-US" altLang="ja-JP" dirty="0" smtClean="0">
                <a:solidFill>
                  <a:schemeClr val="tx1"/>
                </a:solidFill>
                <a:latin typeface="+mn-ea"/>
              </a:rPr>
              <a:t>Colony</a:t>
            </a:r>
            <a:r>
              <a:rPr kumimoji="1" lang="ja-JP" altLang="en-US" dirty="0" smtClean="0">
                <a:solidFill>
                  <a:schemeClr val="tx1"/>
                </a:solidFill>
                <a:latin typeface="+mn-ea"/>
              </a:rPr>
              <a:t>に蓄積したある</a:t>
            </a:r>
            <a:r>
              <a:rPr lang="ja-JP" altLang="en-US" dirty="0" smtClean="0">
                <a:solidFill>
                  <a:schemeClr val="tx1"/>
                </a:solidFill>
              </a:rPr>
              <a:t>マシンイメージを起動する</a:t>
            </a:r>
            <a:endParaRPr kumimoji="1" lang="ja-JP" altLang="en-US" dirty="0">
              <a:solidFill>
                <a:schemeClr val="tx1"/>
              </a:solidFill>
              <a:latin typeface="+mn-ea"/>
            </a:endParaRPr>
          </a:p>
        </p:txBody>
      </p:sp>
      <p:sp>
        <p:nvSpPr>
          <p:cNvPr id="4" name="スライド番号プレースホルダ 3"/>
          <p:cNvSpPr>
            <a:spLocks noGrp="1"/>
          </p:cNvSpPr>
          <p:nvPr>
            <p:ph type="sldNum" sz="quarter" idx="10"/>
          </p:nvPr>
        </p:nvSpPr>
        <p:spPr/>
        <p:txBody>
          <a:bodyPr/>
          <a:lstStyle/>
          <a:p>
            <a:pPr>
              <a:defRPr/>
            </a:pPr>
            <a:fld id="{E13E8611-1511-46D8-9231-5EA69343EC7B}" type="slidenum">
              <a:rPr lang="ja-JP" altLang="en-US" smtClean="0"/>
              <a:pPr>
                <a:defRPr/>
              </a:pPr>
              <a:t>40</a:t>
            </a:fld>
            <a:endParaRPr lang="ja-JP" alt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まず，もちろん私を知っている人はあまりいないと思いますけれど，それに加えて，「所属機関である</a:t>
            </a:r>
            <a:r>
              <a:rPr kumimoji="1" lang="en-US" altLang="ja-JP" dirty="0" smtClean="0"/>
              <a:t>NII</a:t>
            </a:r>
            <a:r>
              <a:rPr kumimoji="1" lang="ja-JP" altLang="en-US" dirty="0" smtClean="0"/>
              <a:t>　って？」という方も沢山いらっしゃると思います．</a:t>
            </a:r>
            <a:endParaRPr kumimoji="1" lang="en-US" altLang="ja-JP" dirty="0" smtClean="0"/>
          </a:p>
          <a:p>
            <a:r>
              <a:rPr kumimoji="1" lang="ja-JP" altLang="en-US" dirty="0" smtClean="0"/>
              <a:t>この研究機関は名前の通り情報学に関する国立の研究所で一ツ橋に本体があります．　ただ，特徴的なのは研究とともに</a:t>
            </a:r>
            <a:r>
              <a:rPr lang="ja-JP" altLang="en-US" sz="1200" dirty="0" smtClean="0">
                <a:latin typeface="+mn-ea"/>
                <a:ea typeface="+mn-ea"/>
              </a:rPr>
              <a:t>大学共同利用機関法人であることから共用サービスをいくつか運用しております．</a:t>
            </a:r>
            <a:endParaRPr lang="en-US" altLang="ja-JP" sz="1200" dirty="0" smtClean="0">
              <a:latin typeface="+mn-ea"/>
              <a:ea typeface="+mn-ea"/>
            </a:endParaRPr>
          </a:p>
          <a:p>
            <a:r>
              <a:rPr kumimoji="1" lang="ja-JP" altLang="en-US" sz="1200" dirty="0" smtClean="0">
                <a:latin typeface="+mn-ea"/>
                <a:ea typeface="+mn-ea"/>
              </a:rPr>
              <a:t>下のレイヤからネットワークサービスである</a:t>
            </a:r>
            <a:r>
              <a:rPr kumimoji="1" lang="en-US" altLang="ja-JP" sz="1200" dirty="0" smtClean="0">
                <a:latin typeface="+mn-ea"/>
                <a:ea typeface="+mn-ea"/>
              </a:rPr>
              <a:t>SINET, </a:t>
            </a:r>
            <a:r>
              <a:rPr kumimoji="1" lang="ja-JP" altLang="en-US" sz="1200" dirty="0" smtClean="0">
                <a:latin typeface="+mn-ea"/>
                <a:ea typeface="+mn-ea"/>
              </a:rPr>
              <a:t>認証フェデレーションサービスである学認，その他，アカデミックコンテンツの提供サービス群，それと今日お話しするクラウドサービスなどになります．</a:t>
            </a:r>
            <a:endParaRPr kumimoji="1" lang="ja-JP" altLang="en-US" dirty="0"/>
          </a:p>
        </p:txBody>
      </p:sp>
      <p:sp>
        <p:nvSpPr>
          <p:cNvPr id="4" name="スライド番号プレースホルダー 3"/>
          <p:cNvSpPr>
            <a:spLocks noGrp="1"/>
          </p:cNvSpPr>
          <p:nvPr>
            <p:ph type="sldNum" sz="quarter" idx="10"/>
          </p:nvPr>
        </p:nvSpPr>
        <p:spPr/>
        <p:txBody>
          <a:bodyPr/>
          <a:lstStyle/>
          <a:p>
            <a:pPr>
              <a:defRPr/>
            </a:pPr>
            <a:fld id="{E13E8611-1511-46D8-9231-5EA69343EC7B}" type="slidenum">
              <a:rPr lang="ja-JP" altLang="en-US" smtClean="0"/>
              <a:pPr>
                <a:defRPr/>
              </a:pPr>
              <a:t>4</a:t>
            </a:fld>
            <a:endParaRPr lang="ja-JP" altLang="en-US" dirty="0"/>
          </a:p>
        </p:txBody>
      </p:sp>
    </p:spTree>
    <p:extLst>
      <p:ext uri="{BB962C8B-B14F-4D97-AF65-F5344CB8AC3E}">
        <p14:creationId xmlns="" xmlns:p14="http://schemas.microsoft.com/office/powerpoint/2010/main" val="203745991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r>
              <a:rPr kumimoji="1" lang="ja-JP" altLang="en-US" dirty="0" smtClean="0"/>
              <a:t>インタークラウド基盤のアーキテクチャは</a:t>
            </a:r>
            <a:r>
              <a:rPr kumimoji="1" lang="en-US" altLang="ja-JP" dirty="0" smtClean="0"/>
              <a:t>SINET</a:t>
            </a:r>
            <a:r>
              <a:rPr kumimoji="1" lang="ja-JP" altLang="en-US" dirty="0" err="1" smtClean="0"/>
              <a:t>や学認を</a:t>
            </a:r>
            <a:r>
              <a:rPr kumimoji="1" lang="ja-JP" altLang="en-US" dirty="0" smtClean="0"/>
              <a:t>利用して単に研究クラウドのそれを広域網に拡大したものになっています。</a:t>
            </a:r>
            <a:endParaRPr kumimoji="1" lang="en-US" altLang="ja-JP" dirty="0" smtClean="0"/>
          </a:p>
          <a:p>
            <a:endParaRPr kumimoji="1" lang="ja-JP" altLang="en-US" dirty="0"/>
          </a:p>
        </p:txBody>
      </p:sp>
      <p:sp>
        <p:nvSpPr>
          <p:cNvPr id="4" name="スライド番号プレースホルダ 3"/>
          <p:cNvSpPr>
            <a:spLocks noGrp="1"/>
          </p:cNvSpPr>
          <p:nvPr>
            <p:ph type="sldNum" sz="quarter" idx="10"/>
          </p:nvPr>
        </p:nvSpPr>
        <p:spPr/>
        <p:txBody>
          <a:bodyPr/>
          <a:lstStyle/>
          <a:p>
            <a:pPr>
              <a:defRPr/>
            </a:pPr>
            <a:fld id="{E13E8611-1511-46D8-9231-5EA69343EC7B}" type="slidenum">
              <a:rPr lang="ja-JP" altLang="en-US" smtClean="0"/>
              <a:pPr>
                <a:defRPr/>
              </a:pPr>
              <a:t>41</a:t>
            </a:fld>
            <a:endParaRPr lang="ja-JP" altLang="en-US"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r>
              <a:rPr kumimoji="1" lang="ja-JP" altLang="en-US" dirty="0" smtClean="0"/>
              <a:t>そろそろ、まとめに入ります。</a:t>
            </a:r>
            <a:endParaRPr kumimoji="1" lang="en-US" altLang="ja-JP" dirty="0" smtClean="0"/>
          </a:p>
          <a:p>
            <a:endParaRPr kumimoji="1" lang="ja-JP" altLang="en-US" dirty="0"/>
          </a:p>
        </p:txBody>
      </p:sp>
      <p:sp>
        <p:nvSpPr>
          <p:cNvPr id="4" name="スライド番号プレースホルダ 3"/>
          <p:cNvSpPr>
            <a:spLocks noGrp="1"/>
          </p:cNvSpPr>
          <p:nvPr>
            <p:ph type="sldNum" sz="quarter" idx="10"/>
          </p:nvPr>
        </p:nvSpPr>
        <p:spPr/>
        <p:txBody>
          <a:bodyPr/>
          <a:lstStyle/>
          <a:p>
            <a:pPr>
              <a:defRPr/>
            </a:pPr>
            <a:fld id="{7E36A9CD-536E-4653-B784-7BF7B3C1EB72}" type="slidenum">
              <a:rPr lang="en-US" altLang="ja-JP" smtClean="0"/>
              <a:pPr>
                <a:defRPr/>
              </a:pPr>
              <a:t>43</a:t>
            </a:fld>
            <a:endParaRPr lang="en-US" altLang="ja-JP"/>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smtClean="0"/>
              <a:t>教育クラウド　</a:t>
            </a:r>
            <a:r>
              <a:rPr lang="en-US" altLang="ja-JP" dirty="0" err="1" smtClean="0"/>
              <a:t>edubase</a:t>
            </a:r>
            <a:r>
              <a:rPr lang="en-US" altLang="ja-JP" dirty="0" smtClean="0"/>
              <a:t> Cloud</a:t>
            </a:r>
          </a:p>
          <a:p>
            <a:r>
              <a:rPr lang="en-US" altLang="ja-JP" dirty="0" smtClean="0"/>
              <a:t>Open Cloud Architecture for Academia Forum</a:t>
            </a:r>
            <a:r>
              <a:rPr lang="ja-JP" altLang="en-US" dirty="0" smtClean="0"/>
              <a:t>　</a:t>
            </a:r>
            <a:r>
              <a:rPr lang="en-US" altLang="ja-JP" dirty="0" err="1" smtClean="0"/>
              <a:t>OpenCarf</a:t>
            </a:r>
            <a:endParaRPr lang="en-US" altLang="ja-JP" dirty="0" smtClean="0"/>
          </a:p>
          <a:p>
            <a:r>
              <a:rPr lang="en-US" altLang="ja-JP" dirty="0" err="1" smtClean="0"/>
              <a:t>OpenStack</a:t>
            </a:r>
            <a:r>
              <a:rPr lang="en-US" altLang="ja-JP" dirty="0" smtClean="0"/>
              <a:t>	</a:t>
            </a:r>
            <a:r>
              <a:rPr lang="ja-JP" altLang="en-US" dirty="0" smtClean="0"/>
              <a:t>コミュニティ活動</a:t>
            </a:r>
            <a:endParaRPr lang="en-US" altLang="ja-JP" dirty="0" smtClean="0"/>
          </a:p>
          <a:p>
            <a:pPr lvl="1"/>
            <a:r>
              <a:rPr lang="en-US" altLang="ja-JP" dirty="0" smtClean="0"/>
              <a:t>				</a:t>
            </a:r>
            <a:r>
              <a:rPr lang="ja-JP" altLang="en-US" dirty="0" smtClean="0"/>
              <a:t>　</a:t>
            </a:r>
          </a:p>
          <a:p>
            <a:endParaRPr kumimoji="1" lang="ja-JP" altLang="en-US" dirty="0"/>
          </a:p>
        </p:txBody>
      </p:sp>
      <p:sp>
        <p:nvSpPr>
          <p:cNvPr id="4" name="スライド番号プレースホルダー 3"/>
          <p:cNvSpPr>
            <a:spLocks noGrp="1"/>
          </p:cNvSpPr>
          <p:nvPr>
            <p:ph type="sldNum" sz="quarter" idx="10"/>
          </p:nvPr>
        </p:nvSpPr>
        <p:spPr/>
        <p:txBody>
          <a:bodyPr/>
          <a:lstStyle/>
          <a:p>
            <a:pPr>
              <a:defRPr/>
            </a:pPr>
            <a:fld id="{E13E8611-1511-46D8-9231-5EA69343EC7B}" type="slidenum">
              <a:rPr lang="ja-JP" altLang="en-US" smtClean="0"/>
              <a:pPr>
                <a:defRPr/>
              </a:pPr>
              <a:t>45</a:t>
            </a:fld>
            <a:endParaRPr lang="ja-JP" altLang="en-US" dirty="0"/>
          </a:p>
        </p:txBody>
      </p:sp>
    </p:spTree>
    <p:extLst>
      <p:ext uri="{BB962C8B-B14F-4D97-AF65-F5344CB8AC3E}">
        <p14:creationId xmlns="" xmlns:p14="http://schemas.microsoft.com/office/powerpoint/2010/main" val="141268130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r>
              <a:rPr kumimoji="1" lang="ja-JP" altLang="en-US" dirty="0" smtClean="0"/>
              <a:t>私の本日の話の詳細を含め国内外の他の事例についてはこのレポートに詳しいです。</a:t>
            </a:r>
            <a:endParaRPr kumimoji="1" lang="en-US" altLang="ja-JP" dirty="0" smtClean="0"/>
          </a:p>
          <a:p>
            <a:r>
              <a:rPr kumimoji="1" lang="ja-JP" altLang="en-US" dirty="0" smtClean="0"/>
              <a:t>ご静聴、ありがとうございました。</a:t>
            </a:r>
            <a:endParaRPr kumimoji="1" lang="ja-JP" altLang="en-US" dirty="0"/>
          </a:p>
        </p:txBody>
      </p:sp>
      <p:sp>
        <p:nvSpPr>
          <p:cNvPr id="4" name="スライド番号プレースホルダ 3"/>
          <p:cNvSpPr>
            <a:spLocks noGrp="1"/>
          </p:cNvSpPr>
          <p:nvPr>
            <p:ph type="sldNum" sz="quarter" idx="10"/>
          </p:nvPr>
        </p:nvSpPr>
        <p:spPr/>
        <p:txBody>
          <a:bodyPr/>
          <a:lstStyle/>
          <a:p>
            <a:pPr>
              <a:defRPr/>
            </a:pPr>
            <a:fld id="{E13E8611-1511-46D8-9231-5EA69343EC7B}" type="slidenum">
              <a:rPr lang="ja-JP" altLang="en-US" smtClean="0"/>
              <a:pPr>
                <a:defRPr/>
              </a:pPr>
              <a:t>46</a:t>
            </a:fld>
            <a:endParaRPr lang="ja-JP" alt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r>
              <a:rPr kumimoji="1" lang="ja-JP" altLang="en-US" dirty="0" smtClean="0"/>
              <a:t>実際に私が運用しているクラウドは二つあります．教育クラウドと研究クラウド，教育クラウドの方は</a:t>
            </a:r>
            <a:r>
              <a:rPr kumimoji="1" lang="en-US" altLang="ja-JP" dirty="0" smtClean="0"/>
              <a:t>3</a:t>
            </a:r>
            <a:r>
              <a:rPr kumimoji="1" lang="ja-JP" altLang="en-US" dirty="0" smtClean="0"/>
              <a:t>年ほど運用を続けていて古いですのでベースは</a:t>
            </a:r>
            <a:r>
              <a:rPr kumimoji="1" lang="en-US" altLang="ja-JP" dirty="0" smtClean="0"/>
              <a:t>Eucalyptus</a:t>
            </a:r>
            <a:r>
              <a:rPr kumimoji="1" lang="ja-JP" altLang="en-US" dirty="0" smtClean="0"/>
              <a:t>になります．</a:t>
            </a:r>
            <a:endParaRPr kumimoji="1" lang="en-US" altLang="ja-JP" dirty="0" smtClean="0"/>
          </a:p>
          <a:p>
            <a:r>
              <a:rPr kumimoji="1" lang="ja-JP" altLang="en-US" dirty="0" smtClean="0"/>
              <a:t>研究クラウド側は後でお話するようにベアメタルクラウドなんですけれど，</a:t>
            </a:r>
            <a:r>
              <a:rPr kumimoji="1" lang="en-US" altLang="ja-JP" dirty="0" smtClean="0"/>
              <a:t>Open Stack</a:t>
            </a:r>
            <a:r>
              <a:rPr kumimoji="1" lang="ja-JP" altLang="en-US" dirty="0" smtClean="0"/>
              <a:t>ベースで構築しています．これらのクラウドサービス運用をやりながら，特に運用にかかわる</a:t>
            </a:r>
            <a:endParaRPr kumimoji="1" lang="en-US" altLang="ja-JP" dirty="0" smtClean="0"/>
          </a:p>
          <a:p>
            <a:r>
              <a:rPr kumimoji="1" lang="ja-JP" altLang="en-US" dirty="0" smtClean="0"/>
              <a:t>クラウド研究をやっているというのが私の日常になります．</a:t>
            </a:r>
            <a:endParaRPr kumimoji="1" lang="en-US" altLang="ja-JP" dirty="0" smtClean="0"/>
          </a:p>
          <a:p>
            <a:r>
              <a:rPr kumimoji="1" lang="ja-JP" altLang="en-US" dirty="0" smtClean="0"/>
              <a:t>運用すると同時に講義や学生指導、研究などもやっていますので、運用者であると同時に利用者でもあります。かなりヘビーな。</a:t>
            </a:r>
            <a:endParaRPr kumimoji="1" lang="ja-JP" altLang="en-US" dirty="0"/>
          </a:p>
        </p:txBody>
      </p:sp>
      <p:sp>
        <p:nvSpPr>
          <p:cNvPr id="4" name="スライド番号プレースホルダ 3"/>
          <p:cNvSpPr>
            <a:spLocks noGrp="1"/>
          </p:cNvSpPr>
          <p:nvPr>
            <p:ph type="sldNum" sz="quarter" idx="10"/>
          </p:nvPr>
        </p:nvSpPr>
        <p:spPr/>
        <p:txBody>
          <a:bodyPr/>
          <a:lstStyle/>
          <a:p>
            <a:pPr>
              <a:defRPr/>
            </a:pPr>
            <a:fld id="{E13E8611-1511-46D8-9231-5EA69343EC7B}" type="slidenum">
              <a:rPr lang="ja-JP" altLang="en-US" smtClean="0"/>
              <a:pPr>
                <a:defRPr/>
              </a:pPr>
              <a:t>5</a:t>
            </a:fld>
            <a:endParaRPr lang="ja-JP" alt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r>
              <a:rPr kumimoji="1" lang="ja-JP" altLang="en-US" dirty="0" smtClean="0"/>
              <a:t>最初に　クラウド上での教育に関する取り組みについて</a:t>
            </a:r>
            <a:endParaRPr kumimoji="1" lang="ja-JP" altLang="en-US" dirty="0"/>
          </a:p>
        </p:txBody>
      </p:sp>
      <p:sp>
        <p:nvSpPr>
          <p:cNvPr id="4" name="スライド番号プレースホルダ 3"/>
          <p:cNvSpPr>
            <a:spLocks noGrp="1"/>
          </p:cNvSpPr>
          <p:nvPr>
            <p:ph type="sldNum" sz="quarter" idx="10"/>
          </p:nvPr>
        </p:nvSpPr>
        <p:spPr/>
        <p:txBody>
          <a:bodyPr/>
          <a:lstStyle/>
          <a:p>
            <a:pPr>
              <a:defRPr/>
            </a:pPr>
            <a:fld id="{7E36A9CD-536E-4653-B784-7BF7B3C1EB72}" type="slidenum">
              <a:rPr lang="en-US" altLang="ja-JP" smtClean="0"/>
              <a:pPr>
                <a:defRPr/>
              </a:pPr>
              <a:t>6</a:t>
            </a:fld>
            <a:endParaRPr lang="en-US" altLang="ja-JP"/>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kumimoji="1" lang="en-US" altLang="ja-JP" dirty="0" smtClean="0"/>
              <a:t>NII</a:t>
            </a:r>
            <a:r>
              <a:rPr kumimoji="1" lang="ja-JP" altLang="en-US" dirty="0" smtClean="0"/>
              <a:t>では</a:t>
            </a:r>
            <a:r>
              <a:rPr kumimoji="1" lang="en-US" altLang="ja-JP" dirty="0" smtClean="0"/>
              <a:t>IT</a:t>
            </a:r>
            <a:r>
              <a:rPr kumimoji="1" lang="ja-JP" altLang="en-US" dirty="0" smtClean="0"/>
              <a:t>教育を中心とした教育環境として</a:t>
            </a:r>
            <a:r>
              <a:rPr kumimoji="1" lang="en-US" altLang="ja-JP" dirty="0" err="1" smtClean="0"/>
              <a:t>edubase</a:t>
            </a:r>
            <a:r>
              <a:rPr kumimoji="1" lang="en-US" altLang="ja-JP" dirty="0" smtClean="0"/>
              <a:t> Cloud</a:t>
            </a:r>
            <a:r>
              <a:rPr kumimoji="1" lang="ja-JP" altLang="en-US" dirty="0" smtClean="0"/>
              <a:t>という教育専用のクラウドを運用しています。</a:t>
            </a:r>
            <a:r>
              <a:rPr lang="ja-JP" altLang="en-US" sz="1200" u="sng" dirty="0" smtClean="0">
                <a:latin typeface="+mn-ea"/>
                <a:ea typeface="+mn-ea"/>
              </a:rPr>
              <a:t>研究・教育のための</a:t>
            </a:r>
            <a:r>
              <a:rPr lang="ja-JP" altLang="en-US" sz="1200" u="sng" dirty="0" smtClean="0">
                <a:solidFill>
                  <a:srgbClr val="990000"/>
                </a:solidFill>
                <a:latin typeface="+mn-ea"/>
                <a:ea typeface="+mn-ea"/>
              </a:rPr>
              <a:t>実験・演習環境の提供</a:t>
            </a:r>
          </a:p>
          <a:p>
            <a:r>
              <a:rPr kumimoji="1" lang="ja-JP" altLang="en-US" dirty="0" smtClean="0"/>
              <a:t>をうたい文句にしておりまして、のびのびした</a:t>
            </a:r>
            <a:r>
              <a:rPr kumimoji="1" lang="en-US" altLang="ja-JP" dirty="0" smtClean="0"/>
              <a:t>IT</a:t>
            </a:r>
            <a:r>
              <a:rPr kumimoji="1" lang="ja-JP" altLang="en-US" dirty="0" smtClean="0"/>
              <a:t>実験が出来るような工夫がしてある</a:t>
            </a:r>
            <a:r>
              <a:rPr kumimoji="1" lang="en-US" altLang="ja-JP" dirty="0" err="1" smtClean="0"/>
              <a:t>OSSeucalyptus</a:t>
            </a:r>
            <a:r>
              <a:rPr kumimoji="1" lang="ja-JP" altLang="en-US" dirty="0" smtClean="0"/>
              <a:t>をベースとしたクラウドです。</a:t>
            </a:r>
            <a:endParaRPr kumimoji="1" lang="ja-JP" altLang="en-US" dirty="0"/>
          </a:p>
        </p:txBody>
      </p:sp>
      <p:sp>
        <p:nvSpPr>
          <p:cNvPr id="4" name="スライド番号プレースホルダー 3"/>
          <p:cNvSpPr>
            <a:spLocks noGrp="1"/>
          </p:cNvSpPr>
          <p:nvPr>
            <p:ph type="sldNum" sz="quarter" idx="10"/>
          </p:nvPr>
        </p:nvSpPr>
        <p:spPr/>
        <p:txBody>
          <a:bodyPr/>
          <a:lstStyle/>
          <a:p>
            <a:pPr>
              <a:defRPr/>
            </a:pPr>
            <a:fld id="{E13E8611-1511-46D8-9231-5EA69343EC7B}" type="slidenum">
              <a:rPr lang="ja-JP" altLang="en-US" smtClean="0"/>
              <a:pPr>
                <a:defRPr/>
              </a:pPr>
              <a:t>7</a:t>
            </a:fld>
            <a:endParaRPr lang="ja-JP" altLang="en-US" dirty="0"/>
          </a:p>
        </p:txBody>
      </p:sp>
    </p:spTree>
    <p:extLst>
      <p:ext uri="{BB962C8B-B14F-4D97-AF65-F5344CB8AC3E}">
        <p14:creationId xmlns="" xmlns:p14="http://schemas.microsoft.com/office/powerpoint/2010/main" val="846243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のびのびした</a:t>
            </a:r>
            <a:r>
              <a:rPr kumimoji="1" lang="en-US" altLang="ja-JP" dirty="0" smtClean="0"/>
              <a:t>IT</a:t>
            </a:r>
            <a:r>
              <a:rPr kumimoji="1" lang="ja-JP" altLang="en-US" dirty="0" smtClean="0"/>
              <a:t>実験が出来るような工夫として代表的なのが　ミニクラウドと呼ばれるクラウド群をマルチクラウドで構成したこと。これにより専有性を確保し、延び延び無茶な実験ができます。クラウド基盤が</a:t>
            </a:r>
            <a:r>
              <a:rPr kumimoji="1" lang="en-US" altLang="ja-JP" dirty="0" smtClean="0"/>
              <a:t>OSS</a:t>
            </a:r>
            <a:r>
              <a:rPr kumimoji="1" lang="ja-JP" altLang="en-US" dirty="0" smtClean="0"/>
              <a:t>であるので基盤の改変まで出来てしまいます。</a:t>
            </a:r>
            <a:endParaRPr kumimoji="1" lang="en-US" altLang="ja-JP" dirty="0" smtClean="0"/>
          </a:p>
          <a:p>
            <a:r>
              <a:rPr kumimoji="1" lang="ja-JP" altLang="en-US" dirty="0" smtClean="0"/>
              <a:t>同時にミニクラウドをつなぐものとして共通利用者管理とアーカイブがあります。アーカイブを使うことで、スクラッチから始めるのではなくすでに先輩が作成したマシンイメージ等をアーカイブ化して流通させることで、実験などのレベルアップをはかります。</a:t>
            </a:r>
            <a:endParaRPr kumimoji="1" lang="ja-JP" altLang="en-US" dirty="0"/>
          </a:p>
        </p:txBody>
      </p:sp>
      <p:sp>
        <p:nvSpPr>
          <p:cNvPr id="4" name="スライド番号プレースホルダー 3"/>
          <p:cNvSpPr>
            <a:spLocks noGrp="1"/>
          </p:cNvSpPr>
          <p:nvPr>
            <p:ph type="sldNum" sz="quarter" idx="10"/>
          </p:nvPr>
        </p:nvSpPr>
        <p:spPr/>
        <p:txBody>
          <a:bodyPr/>
          <a:lstStyle/>
          <a:p>
            <a:pPr>
              <a:defRPr/>
            </a:pPr>
            <a:fld id="{E13E8611-1511-46D8-9231-5EA69343EC7B}" type="slidenum">
              <a:rPr lang="ja-JP" altLang="en-US" smtClean="0"/>
              <a:pPr>
                <a:defRPr/>
              </a:pPr>
              <a:t>8</a:t>
            </a:fld>
            <a:endParaRPr lang="ja-JP" altLang="en-US" dirty="0"/>
          </a:p>
        </p:txBody>
      </p:sp>
    </p:spTree>
    <p:extLst>
      <p:ext uri="{BB962C8B-B14F-4D97-AF65-F5344CB8AC3E}">
        <p14:creationId xmlns="" xmlns:p14="http://schemas.microsoft.com/office/powerpoint/2010/main" val="37716573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r>
              <a:rPr kumimoji="1" lang="ja-JP" altLang="en-US" dirty="0" smtClean="0"/>
              <a:t>まとめとして、これが</a:t>
            </a:r>
            <a:r>
              <a:rPr kumimoji="1" lang="en-US" altLang="ja-JP" dirty="0" smtClean="0"/>
              <a:t>NII</a:t>
            </a:r>
            <a:r>
              <a:rPr kumimoji="1" lang="ja-JP" altLang="en-US" dirty="0" smtClean="0"/>
              <a:t>の運用する教育クラウドのアーキテクチャになります。　</a:t>
            </a:r>
            <a:r>
              <a:rPr kumimoji="1" lang="en-US" altLang="ja-JP" dirty="0" smtClean="0"/>
              <a:t>15</a:t>
            </a:r>
            <a:r>
              <a:rPr kumimoji="1" lang="ja-JP" altLang="en-US" dirty="0" smtClean="0"/>
              <a:t>個の固定的に構成されたミニクラウドからなります。</a:t>
            </a:r>
            <a:endParaRPr kumimoji="1" lang="ja-JP" altLang="en-US" dirty="0"/>
          </a:p>
        </p:txBody>
      </p:sp>
      <p:sp>
        <p:nvSpPr>
          <p:cNvPr id="4" name="スライド番号プレースホルダ 3"/>
          <p:cNvSpPr>
            <a:spLocks noGrp="1"/>
          </p:cNvSpPr>
          <p:nvPr>
            <p:ph type="sldNum" sz="quarter" idx="10"/>
          </p:nvPr>
        </p:nvSpPr>
        <p:spPr/>
        <p:txBody>
          <a:bodyPr/>
          <a:lstStyle/>
          <a:p>
            <a:pPr>
              <a:defRPr/>
            </a:pPr>
            <a:fld id="{E13E8611-1511-46D8-9231-5EA69343EC7B}" type="slidenum">
              <a:rPr lang="ja-JP" altLang="en-US" smtClean="0"/>
              <a:pPr>
                <a:defRPr/>
              </a:pPr>
              <a:t>10</a:t>
            </a:fld>
            <a:endParaRPr lang="ja-JP" alt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4" name="Rectangle 6"/>
          <p:cNvSpPr>
            <a:spLocks noChangeArrowheads="1"/>
          </p:cNvSpPr>
          <p:nvPr userDrawn="1"/>
        </p:nvSpPr>
        <p:spPr bwMode="auto">
          <a:xfrm>
            <a:off x="0" y="3262313"/>
            <a:ext cx="8208963" cy="273050"/>
          </a:xfrm>
          <a:prstGeom prst="rect">
            <a:avLst/>
          </a:prstGeom>
          <a:gradFill flip="none" rotWithShape="1">
            <a:gsLst>
              <a:gs pos="0">
                <a:schemeClr val="accent1"/>
              </a:gs>
              <a:gs pos="50000">
                <a:schemeClr val="accent1"/>
              </a:gs>
              <a:gs pos="100000">
                <a:schemeClr val="tx2">
                  <a:lumMod val="60000"/>
                  <a:lumOff val="40000"/>
                </a:schemeClr>
              </a:gs>
            </a:gsLst>
            <a:lin ang="0" scaled="1"/>
            <a:tileRect/>
          </a:gradFill>
          <a:ln w="9525">
            <a:noFill/>
            <a:miter lim="800000"/>
            <a:headEnd/>
            <a:tailEnd/>
          </a:ln>
          <a:effectLst/>
        </p:spPr>
        <p:txBody>
          <a:bodyPr wrap="none" anchor="ctr"/>
          <a:lstStyle/>
          <a:p>
            <a:pPr fontAlgn="auto">
              <a:spcBef>
                <a:spcPts val="0"/>
              </a:spcBef>
              <a:spcAft>
                <a:spcPts val="0"/>
              </a:spcAft>
              <a:defRPr/>
            </a:pPr>
            <a:endParaRPr lang="ja-JP" altLang="en-US" dirty="0">
              <a:latin typeface="+mn-lt"/>
              <a:ea typeface="+mn-ea"/>
            </a:endParaRPr>
          </a:p>
        </p:txBody>
      </p:sp>
      <p:sp>
        <p:nvSpPr>
          <p:cNvPr id="2" name="タイトル 1"/>
          <p:cNvSpPr>
            <a:spLocks noGrp="1"/>
          </p:cNvSpPr>
          <p:nvPr>
            <p:ph type="ctrTitle"/>
          </p:nvPr>
        </p:nvSpPr>
        <p:spPr>
          <a:xfrm>
            <a:off x="214282" y="1785926"/>
            <a:ext cx="7772400" cy="1470025"/>
          </a:xfrm>
        </p:spPr>
        <p:txBody>
          <a:bodyPr/>
          <a:lstStyle>
            <a:lvl1pPr algn="l">
              <a:defRPr/>
            </a:lvl1pPr>
          </a:lstStyle>
          <a:p>
            <a:r>
              <a:rPr lang="ja-JP" altLang="en-US" smtClean="0"/>
              <a:t>マスタ タイトルの書式設定</a:t>
            </a:r>
            <a:endParaRPr lang="ja-JP" altLang="en-US"/>
          </a:p>
        </p:txBody>
      </p:sp>
      <p:sp>
        <p:nvSpPr>
          <p:cNvPr id="3" name="サブタイトル 2"/>
          <p:cNvSpPr>
            <a:spLocks noGrp="1"/>
          </p:cNvSpPr>
          <p:nvPr>
            <p:ph type="subTitle" idx="1"/>
          </p:nvPr>
        </p:nvSpPr>
        <p:spPr>
          <a:xfrm>
            <a:off x="214282" y="3643314"/>
            <a:ext cx="6400800" cy="1752600"/>
          </a:xfrm>
        </p:spPr>
        <p:txBody>
          <a:bodyPr/>
          <a:lstStyle>
            <a:lvl1pPr marL="0" indent="0" algn="l">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ja-JP" altLang="en-US" dirty="0" smtClean="0"/>
              <a:t>マスタ サブタイトルの書式設定</a:t>
            </a:r>
            <a:endParaRPr lang="ja-JP" altLang="en-US" dirty="0"/>
          </a:p>
        </p:txBody>
      </p:sp>
      <p:sp>
        <p:nvSpPr>
          <p:cNvPr id="5" name="スライド番号プレースホルダ 5"/>
          <p:cNvSpPr>
            <a:spLocks noGrp="1"/>
          </p:cNvSpPr>
          <p:nvPr>
            <p:ph type="sldNum" sz="quarter" idx="10"/>
          </p:nvPr>
        </p:nvSpPr>
        <p:spPr>
          <a:xfrm>
            <a:off x="8608442" y="6597352"/>
            <a:ext cx="500062" cy="142875"/>
          </a:xfrm>
        </p:spPr>
        <p:txBody>
          <a:bodyPr/>
          <a:lstStyle>
            <a:lvl1pPr>
              <a:defRPr/>
            </a:lvl1pPr>
          </a:lstStyle>
          <a:p>
            <a:pPr>
              <a:defRPr/>
            </a:pPr>
            <a:fld id="{70DB0929-1EB8-4001-A684-1BF45466AD46}" type="slidenum">
              <a:rPr lang="ja-JP" altLang="en-US"/>
              <a:pPr>
                <a:defRPr/>
              </a:pPr>
              <a:t>&lt;#&gt;</a:t>
            </a:fld>
            <a:endParaRPr lang="ja-JP"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mtClean="0"/>
              <a:t>マスタ タイトルの書式設定</a:t>
            </a:r>
            <a:endParaRPr lang="ja-JP" altLang="en-US"/>
          </a:p>
        </p:txBody>
      </p:sp>
      <p:sp>
        <p:nvSpPr>
          <p:cNvPr id="3" name="縦書きテキスト プレースホルダ 2"/>
          <p:cNvSpPr>
            <a:spLocks noGrp="1"/>
          </p:cNvSpPr>
          <p:nvPr>
            <p:ph type="body" orient="vert" idx="1"/>
          </p:nvPr>
        </p:nvSpPr>
        <p:spPr/>
        <p:txBody>
          <a:bodyPr vert="eaVert"/>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4" name="スライド番号プレースホルダ 5"/>
          <p:cNvSpPr>
            <a:spLocks noGrp="1"/>
          </p:cNvSpPr>
          <p:nvPr>
            <p:ph type="sldNum" sz="quarter" idx="10"/>
          </p:nvPr>
        </p:nvSpPr>
        <p:spPr>
          <a:xfrm>
            <a:off x="8572500" y="6715125"/>
            <a:ext cx="500063" cy="142875"/>
          </a:xfrm>
        </p:spPr>
        <p:txBody>
          <a:bodyPr/>
          <a:lstStyle>
            <a:lvl1pPr>
              <a:defRPr/>
            </a:lvl1pPr>
          </a:lstStyle>
          <a:p>
            <a:pPr>
              <a:defRPr/>
            </a:pPr>
            <a:fld id="{6593CDE6-8E72-4F02-8A0A-8C5C05DE81B0}" type="slidenum">
              <a:rPr lang="ja-JP" altLang="en-US"/>
              <a:pPr>
                <a:defRPr/>
              </a:pPr>
              <a:t>&lt;#&gt;</a:t>
            </a:fld>
            <a:endParaRPr lang="ja-JP"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6629400" y="274638"/>
            <a:ext cx="2057400" cy="5851525"/>
          </a:xfrm>
        </p:spPr>
        <p:txBody>
          <a:bodyPr vert="eaVert"/>
          <a:lstStyle/>
          <a:p>
            <a:r>
              <a:rPr lang="ja-JP" altLang="en-US" smtClean="0"/>
              <a:t>マスタ タイトルの書式設定</a:t>
            </a:r>
            <a:endParaRPr lang="ja-JP" altLang="en-US"/>
          </a:p>
        </p:txBody>
      </p:sp>
      <p:sp>
        <p:nvSpPr>
          <p:cNvPr id="3" name="縦書きテキスト プレースホルダ 2"/>
          <p:cNvSpPr>
            <a:spLocks noGrp="1"/>
          </p:cNvSpPr>
          <p:nvPr>
            <p:ph type="body" orient="vert" idx="1"/>
          </p:nvPr>
        </p:nvSpPr>
        <p:spPr>
          <a:xfrm>
            <a:off x="457200" y="274638"/>
            <a:ext cx="6019800" cy="5851525"/>
          </a:xfrm>
        </p:spPr>
        <p:txBody>
          <a:bodyPr vert="eaVert"/>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6" name="スライド番号プレースホルダ 5"/>
          <p:cNvSpPr>
            <a:spLocks noGrp="1"/>
          </p:cNvSpPr>
          <p:nvPr>
            <p:ph type="sldNum" sz="quarter" idx="12"/>
          </p:nvPr>
        </p:nvSpPr>
        <p:spPr/>
        <p:txBody>
          <a:bodyPr/>
          <a:lstStyle>
            <a:lvl1pPr>
              <a:defRPr/>
            </a:lvl1pPr>
          </a:lstStyle>
          <a:p>
            <a:pPr>
              <a:defRPr/>
            </a:pPr>
            <a:fld id="{E3890052-E728-480E-B7E5-31AF8B81F8FC}" type="slidenum">
              <a:rPr lang="ja-JP" altLang="en-US"/>
              <a:pPr>
                <a:defRPr/>
              </a:pPr>
              <a:t>&lt;#&gt;</a:t>
            </a:fld>
            <a:endParaRPr lang="ja-JP" alt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タイトルとコンテンツ">
    <p:spTree>
      <p:nvGrpSpPr>
        <p:cNvPr id="1" name=""/>
        <p:cNvGrpSpPr/>
        <p:nvPr/>
      </p:nvGrpSpPr>
      <p:grpSpPr>
        <a:xfrm>
          <a:off x="0" y="0"/>
          <a:ext cx="0" cy="0"/>
          <a:chOff x="0" y="0"/>
          <a:chExt cx="0" cy="0"/>
        </a:xfrm>
      </p:grpSpPr>
      <p:sp>
        <p:nvSpPr>
          <p:cNvPr id="5" name="テキスト ボックス 4"/>
          <p:cNvSpPr txBox="1"/>
          <p:nvPr userDrawn="1"/>
        </p:nvSpPr>
        <p:spPr>
          <a:xfrm>
            <a:off x="449263" y="4929188"/>
            <a:ext cx="8229600" cy="1357312"/>
          </a:xfrm>
          <a:prstGeom prst="rect">
            <a:avLst/>
          </a:prstGeom>
          <a:noFill/>
        </p:spPr>
        <p:txBody>
          <a:bodyPr/>
          <a:lstStyle/>
          <a:p>
            <a:pPr fontAlgn="auto">
              <a:spcBef>
                <a:spcPts val="0"/>
              </a:spcBef>
              <a:spcAft>
                <a:spcPts val="0"/>
              </a:spcAft>
              <a:defRPr/>
            </a:pPr>
            <a:endParaRPr lang="ja-JP" altLang="en-US" sz="1400" dirty="0">
              <a:latin typeface="+mn-lt"/>
              <a:ea typeface="+mn-ea"/>
            </a:endParaRPr>
          </a:p>
        </p:txBody>
      </p:sp>
      <p:sp>
        <p:nvSpPr>
          <p:cNvPr id="6" name="正方形/長方形 5"/>
          <p:cNvSpPr/>
          <p:nvPr userDrawn="1"/>
        </p:nvSpPr>
        <p:spPr>
          <a:xfrm>
            <a:off x="0" y="785813"/>
            <a:ext cx="9144000" cy="71437"/>
          </a:xfrm>
          <a:prstGeom prst="rect">
            <a:avLst/>
          </a:prstGeom>
          <a:gradFill flip="none" rotWithShape="1">
            <a:gsLst>
              <a:gs pos="0">
                <a:srgbClr val="33CC33">
                  <a:shade val="30000"/>
                  <a:satMod val="115000"/>
                </a:srgbClr>
              </a:gs>
              <a:gs pos="50000">
                <a:srgbClr val="33CC33">
                  <a:shade val="67500"/>
                  <a:satMod val="115000"/>
                </a:srgbClr>
              </a:gs>
              <a:gs pos="100000">
                <a:srgbClr val="33CC33">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ja-JP" altLang="en-US" dirty="0"/>
          </a:p>
        </p:txBody>
      </p:sp>
      <p:sp>
        <p:nvSpPr>
          <p:cNvPr id="2" name="タイトル 1"/>
          <p:cNvSpPr>
            <a:spLocks noGrp="1"/>
          </p:cNvSpPr>
          <p:nvPr>
            <p:ph type="title"/>
          </p:nvPr>
        </p:nvSpPr>
        <p:spPr>
          <a:xfrm>
            <a:off x="449708" y="274638"/>
            <a:ext cx="8229600" cy="439718"/>
          </a:xfrm>
        </p:spPr>
        <p:txBody>
          <a:bodyPr>
            <a:noAutofit/>
          </a:bodyPr>
          <a:lstStyle>
            <a:lvl1pPr>
              <a:defRPr sz="3600" b="1"/>
            </a:lvl1pPr>
          </a:lstStyle>
          <a:p>
            <a:r>
              <a:rPr lang="ja-JP" altLang="en-US" dirty="0" smtClean="0"/>
              <a:t>マスタ タイトルの書式設定</a:t>
            </a:r>
            <a:endParaRPr lang="ja-JP" altLang="en-US" dirty="0"/>
          </a:p>
        </p:txBody>
      </p:sp>
      <p:sp>
        <p:nvSpPr>
          <p:cNvPr id="3" name="コンテンツ プレースホルダ 2"/>
          <p:cNvSpPr>
            <a:spLocks noGrp="1"/>
          </p:cNvSpPr>
          <p:nvPr>
            <p:ph idx="1"/>
          </p:nvPr>
        </p:nvSpPr>
        <p:spPr>
          <a:xfrm>
            <a:off x="449708" y="857233"/>
            <a:ext cx="8229600" cy="4000528"/>
          </a:xfrm>
          <a:ln>
            <a:solidFill>
              <a:srgbClr val="00B050"/>
            </a:solidFill>
          </a:ln>
        </p:spPr>
        <p:txBody>
          <a:bodyPr/>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8" name="テキスト プレースホルダ 3"/>
          <p:cNvSpPr>
            <a:spLocks noGrp="1"/>
          </p:cNvSpPr>
          <p:nvPr>
            <p:ph type="body" sz="half" idx="2"/>
          </p:nvPr>
        </p:nvSpPr>
        <p:spPr>
          <a:xfrm>
            <a:off x="428596" y="4929198"/>
            <a:ext cx="8258204" cy="1428760"/>
          </a:xfrm>
          <a:ln>
            <a:solidFill>
              <a:srgbClr val="00B050"/>
            </a:solidFill>
          </a:ln>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dirty="0" smtClean="0"/>
              <a:t>マスタ テキストの書式設定</a:t>
            </a:r>
          </a:p>
        </p:txBody>
      </p:sp>
      <p:sp>
        <p:nvSpPr>
          <p:cNvPr id="10" name="スライド番号プレースホルダ 4"/>
          <p:cNvSpPr>
            <a:spLocks noGrp="1"/>
          </p:cNvSpPr>
          <p:nvPr>
            <p:ph type="sldNum" sz="quarter" idx="12"/>
          </p:nvPr>
        </p:nvSpPr>
        <p:spPr>
          <a:xfrm>
            <a:off x="8608441" y="6598493"/>
            <a:ext cx="500063" cy="142875"/>
          </a:xfrm>
        </p:spPr>
        <p:txBody>
          <a:bodyPr/>
          <a:lstStyle>
            <a:lvl1pPr>
              <a:defRPr/>
            </a:lvl1pPr>
          </a:lstStyle>
          <a:p>
            <a:pPr>
              <a:defRPr/>
            </a:pPr>
            <a:fld id="{30BF8E44-D848-4CF4-91C1-6D273DB58F35}" type="slidenum">
              <a:rPr lang="ja-JP" altLang="en-US"/>
              <a:pPr>
                <a:defRPr/>
              </a:pPr>
              <a:t>&lt;#&gt;</a:t>
            </a:fld>
            <a:endParaRPr lang="ja-JP"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4" name="正方形/長方形 3"/>
          <p:cNvSpPr/>
          <p:nvPr userDrawn="1"/>
        </p:nvSpPr>
        <p:spPr>
          <a:xfrm>
            <a:off x="0" y="857250"/>
            <a:ext cx="9144000" cy="71438"/>
          </a:xfrm>
          <a:prstGeom prst="rect">
            <a:avLst/>
          </a:prstGeom>
          <a:gradFill flip="none" rotWithShape="1">
            <a:gsLst>
              <a:gs pos="0">
                <a:schemeClr val="accent1"/>
              </a:gs>
              <a:gs pos="50000">
                <a:schemeClr val="tx2">
                  <a:lumMod val="40000"/>
                  <a:lumOff val="60000"/>
                </a:schemeClr>
              </a:gs>
              <a:gs pos="100000">
                <a:schemeClr val="accent1">
                  <a:lumMod val="20000"/>
                  <a:lumOff val="8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ja-JP" altLang="en-US" dirty="0"/>
          </a:p>
        </p:txBody>
      </p:sp>
      <p:sp>
        <p:nvSpPr>
          <p:cNvPr id="2" name="タイトル 1"/>
          <p:cNvSpPr>
            <a:spLocks noGrp="1"/>
          </p:cNvSpPr>
          <p:nvPr>
            <p:ph type="title"/>
          </p:nvPr>
        </p:nvSpPr>
        <p:spPr>
          <a:xfrm>
            <a:off x="457200" y="214290"/>
            <a:ext cx="8229600" cy="582594"/>
          </a:xfrm>
        </p:spPr>
        <p:txBody>
          <a:bodyPr/>
          <a:lstStyle/>
          <a:p>
            <a:r>
              <a:rPr lang="ja-JP" altLang="en-US" dirty="0" smtClean="0"/>
              <a:t>マスタ タイトルの書式設定</a:t>
            </a:r>
            <a:endParaRPr lang="ja-JP" altLang="en-US" dirty="0"/>
          </a:p>
        </p:txBody>
      </p:sp>
      <p:sp>
        <p:nvSpPr>
          <p:cNvPr id="3" name="コンテンツ プレースホルダ 2"/>
          <p:cNvSpPr>
            <a:spLocks noGrp="1"/>
          </p:cNvSpPr>
          <p:nvPr>
            <p:ph idx="1"/>
          </p:nvPr>
        </p:nvSpPr>
        <p:spPr/>
        <p:txBody>
          <a:bodyPr/>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5" name="スライド番号プレースホルダ 5"/>
          <p:cNvSpPr>
            <a:spLocks noGrp="1"/>
          </p:cNvSpPr>
          <p:nvPr>
            <p:ph type="sldNum" sz="quarter" idx="10"/>
          </p:nvPr>
        </p:nvSpPr>
        <p:spPr>
          <a:xfrm>
            <a:off x="8608441" y="6598493"/>
            <a:ext cx="500063" cy="142875"/>
          </a:xfrm>
        </p:spPr>
        <p:txBody>
          <a:bodyPr/>
          <a:lstStyle>
            <a:lvl1pPr>
              <a:defRPr/>
            </a:lvl1pPr>
          </a:lstStyle>
          <a:p>
            <a:pPr>
              <a:defRPr/>
            </a:pPr>
            <a:fld id="{65F807F8-E604-4B8C-9F45-9E16D479E221}" type="slidenum">
              <a:rPr lang="ja-JP" altLang="en-US"/>
              <a:pPr>
                <a:defRPr/>
              </a:pPr>
              <a:t>&lt;#&gt;</a:t>
            </a:fld>
            <a:endParaRPr lang="ja-JP"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セクション見出し">
    <p:spTree>
      <p:nvGrpSpPr>
        <p:cNvPr id="1" name=""/>
        <p:cNvGrpSpPr/>
        <p:nvPr/>
      </p:nvGrpSpPr>
      <p:grpSpPr>
        <a:xfrm>
          <a:off x="0" y="0"/>
          <a:ext cx="0" cy="0"/>
          <a:chOff x="0" y="0"/>
          <a:chExt cx="0" cy="0"/>
        </a:xfrm>
      </p:grpSpPr>
      <p:pic>
        <p:nvPicPr>
          <p:cNvPr id="4" name="Picture 5" descr="footer_e"/>
          <p:cNvPicPr>
            <a:picLocks noChangeAspect="1" noChangeArrowheads="1"/>
          </p:cNvPicPr>
          <p:nvPr userDrawn="1"/>
        </p:nvPicPr>
        <p:blipFill>
          <a:blip r:embed="rId2" cstate="print"/>
          <a:srcRect/>
          <a:stretch>
            <a:fillRect/>
          </a:stretch>
        </p:blipFill>
        <p:spPr bwMode="auto">
          <a:xfrm>
            <a:off x="0" y="6334125"/>
            <a:ext cx="9144000" cy="523875"/>
          </a:xfrm>
          <a:prstGeom prst="rect">
            <a:avLst/>
          </a:prstGeom>
          <a:noFill/>
          <a:ln w="9525">
            <a:noFill/>
            <a:miter lim="800000"/>
            <a:headEnd/>
            <a:tailEnd/>
          </a:ln>
        </p:spPr>
      </p:pic>
      <p:sp>
        <p:nvSpPr>
          <p:cNvPr id="2" name="タイトル 1"/>
          <p:cNvSpPr>
            <a:spLocks noGrp="1"/>
          </p:cNvSpPr>
          <p:nvPr>
            <p:ph type="title"/>
          </p:nvPr>
        </p:nvSpPr>
        <p:spPr>
          <a:xfrm>
            <a:off x="685800" y="2492897"/>
            <a:ext cx="7772400" cy="1080120"/>
          </a:xfrm>
        </p:spPr>
        <p:txBody>
          <a:bodyPr anchor="t">
            <a:normAutofit/>
          </a:bodyPr>
          <a:lstStyle>
            <a:lvl1pPr algn="ctr">
              <a:defRPr sz="4800" b="0" cap="all"/>
            </a:lvl1pPr>
          </a:lstStyle>
          <a:p>
            <a:r>
              <a:rPr lang="ja-JP" altLang="en-US" dirty="0" smtClean="0"/>
              <a:t>マスタ タイトルの書式設定</a:t>
            </a:r>
            <a:endParaRPr lang="ja-JP" altLang="en-US" dirty="0"/>
          </a:p>
        </p:txBody>
      </p:sp>
      <p:sp>
        <p:nvSpPr>
          <p:cNvPr id="5" name="スライド番号プレースホルダ 5"/>
          <p:cNvSpPr>
            <a:spLocks noGrp="1"/>
          </p:cNvSpPr>
          <p:nvPr>
            <p:ph type="sldNum" sz="quarter" idx="10"/>
          </p:nvPr>
        </p:nvSpPr>
        <p:spPr>
          <a:xfrm>
            <a:off x="8608441" y="6598493"/>
            <a:ext cx="500063" cy="142875"/>
          </a:xfrm>
        </p:spPr>
        <p:txBody>
          <a:bodyPr/>
          <a:lstStyle>
            <a:lvl1pPr>
              <a:defRPr/>
            </a:lvl1pPr>
          </a:lstStyle>
          <a:p>
            <a:pPr>
              <a:defRPr/>
            </a:pPr>
            <a:fld id="{60A29CAE-9642-46F0-A70E-4B6D42BF7DE6}" type="slidenum">
              <a:rPr lang="ja-JP" altLang="en-US"/>
              <a:pPr>
                <a:defRPr/>
              </a:pPr>
              <a:t>&lt;#&gt;</a:t>
            </a:fld>
            <a:endParaRPr lang="ja-JP" alt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5" name="正方形/長方形 4"/>
          <p:cNvSpPr/>
          <p:nvPr userDrawn="1"/>
        </p:nvSpPr>
        <p:spPr>
          <a:xfrm>
            <a:off x="0" y="857250"/>
            <a:ext cx="9144000" cy="71438"/>
          </a:xfrm>
          <a:prstGeom prst="rect">
            <a:avLst/>
          </a:prstGeom>
          <a:gradFill flip="none" rotWithShape="1">
            <a:gsLst>
              <a:gs pos="0">
                <a:srgbClr val="33CC33">
                  <a:shade val="30000"/>
                  <a:satMod val="115000"/>
                </a:srgbClr>
              </a:gs>
              <a:gs pos="50000">
                <a:srgbClr val="33CC33">
                  <a:shade val="67500"/>
                  <a:satMod val="115000"/>
                </a:srgbClr>
              </a:gs>
              <a:gs pos="100000">
                <a:srgbClr val="33CC33">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ja-JP" altLang="en-US" dirty="0"/>
          </a:p>
        </p:txBody>
      </p:sp>
      <p:sp>
        <p:nvSpPr>
          <p:cNvPr id="2" name="タイトル 1"/>
          <p:cNvSpPr>
            <a:spLocks noGrp="1"/>
          </p:cNvSpPr>
          <p:nvPr>
            <p:ph type="title"/>
          </p:nvPr>
        </p:nvSpPr>
        <p:spPr>
          <a:xfrm>
            <a:off x="457200" y="214290"/>
            <a:ext cx="8229600" cy="582594"/>
          </a:xfrm>
        </p:spPr>
        <p:txBody>
          <a:bodyPr/>
          <a:lstStyle/>
          <a:p>
            <a:r>
              <a:rPr lang="ja-JP" altLang="en-US" dirty="0" smtClean="0"/>
              <a:t>マスタ タイトルの書式設定</a:t>
            </a:r>
            <a:endParaRPr lang="ja-JP" altLang="en-US" dirty="0"/>
          </a:p>
        </p:txBody>
      </p:sp>
      <p:sp>
        <p:nvSpPr>
          <p:cNvPr id="3" name="コンテンツ プレースホルダ 2"/>
          <p:cNvSpPr>
            <a:spLocks noGrp="1"/>
          </p:cNvSpPr>
          <p:nvPr>
            <p:ph sz="half" idx="1"/>
          </p:nvPr>
        </p:nvSpPr>
        <p:spPr>
          <a:xfrm>
            <a:off x="457200" y="1214422"/>
            <a:ext cx="4038600" cy="4911741"/>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dirty="0" smtClean="0"/>
              <a:t>マスタ テキストの書式設定</a:t>
            </a:r>
          </a:p>
          <a:p>
            <a:pPr lvl="1"/>
            <a:r>
              <a:rPr lang="ja-JP" altLang="en-US" dirty="0" smtClean="0"/>
              <a:t>第 </a:t>
            </a:r>
            <a:r>
              <a:rPr lang="en-US" altLang="ja-JP" dirty="0" smtClean="0"/>
              <a:t>2 </a:t>
            </a:r>
            <a:r>
              <a:rPr lang="ja-JP" altLang="en-US" dirty="0" smtClean="0"/>
              <a:t>レベル</a:t>
            </a:r>
          </a:p>
          <a:p>
            <a:pPr lvl="2"/>
            <a:r>
              <a:rPr lang="ja-JP" altLang="en-US" dirty="0" smtClean="0"/>
              <a:t>第 </a:t>
            </a:r>
            <a:r>
              <a:rPr lang="en-US" altLang="ja-JP" dirty="0" smtClean="0"/>
              <a:t>3 </a:t>
            </a:r>
            <a:r>
              <a:rPr lang="ja-JP" altLang="en-US" dirty="0" smtClean="0"/>
              <a:t>レベル</a:t>
            </a:r>
          </a:p>
          <a:p>
            <a:pPr lvl="3"/>
            <a:r>
              <a:rPr lang="ja-JP" altLang="en-US" dirty="0" smtClean="0"/>
              <a:t>第 </a:t>
            </a:r>
            <a:r>
              <a:rPr lang="en-US" altLang="ja-JP" dirty="0" smtClean="0"/>
              <a:t>4 </a:t>
            </a:r>
            <a:r>
              <a:rPr lang="ja-JP" altLang="en-US" dirty="0" smtClean="0"/>
              <a:t>レベル</a:t>
            </a:r>
          </a:p>
          <a:p>
            <a:pPr lvl="4"/>
            <a:r>
              <a:rPr lang="ja-JP" altLang="en-US" dirty="0" smtClean="0"/>
              <a:t>第 </a:t>
            </a:r>
            <a:r>
              <a:rPr lang="en-US" altLang="ja-JP" dirty="0" smtClean="0"/>
              <a:t>5 </a:t>
            </a:r>
            <a:r>
              <a:rPr lang="ja-JP" altLang="en-US" dirty="0" smtClean="0"/>
              <a:t>レベル</a:t>
            </a:r>
            <a:endParaRPr lang="ja-JP" altLang="en-US" dirty="0"/>
          </a:p>
        </p:txBody>
      </p:sp>
      <p:sp>
        <p:nvSpPr>
          <p:cNvPr id="4" name="コンテンツ プレースホルダ 3"/>
          <p:cNvSpPr>
            <a:spLocks noGrp="1"/>
          </p:cNvSpPr>
          <p:nvPr>
            <p:ph sz="half" idx="2"/>
          </p:nvPr>
        </p:nvSpPr>
        <p:spPr>
          <a:xfrm>
            <a:off x="4648200" y="1214422"/>
            <a:ext cx="4038600" cy="4911741"/>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6" name="スライド番号プレースホルダ 6"/>
          <p:cNvSpPr>
            <a:spLocks noGrp="1"/>
          </p:cNvSpPr>
          <p:nvPr>
            <p:ph type="sldNum" sz="quarter" idx="10"/>
          </p:nvPr>
        </p:nvSpPr>
        <p:spPr>
          <a:xfrm>
            <a:off x="8608441" y="6597352"/>
            <a:ext cx="500063" cy="142875"/>
          </a:xfrm>
        </p:spPr>
        <p:txBody>
          <a:bodyPr/>
          <a:lstStyle>
            <a:lvl1pPr>
              <a:defRPr/>
            </a:lvl1pPr>
          </a:lstStyle>
          <a:p>
            <a:pPr>
              <a:defRPr/>
            </a:pPr>
            <a:fld id="{86EF6B27-3C7E-4DCE-BE43-8AF733BA025B}" type="slidenum">
              <a:rPr lang="ja-JP" altLang="en-US"/>
              <a:pPr>
                <a:defRPr/>
              </a:pPr>
              <a:t>&lt;#&gt;</a:t>
            </a:fld>
            <a:endParaRPr lang="ja-JP" alt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7" name="正方形/長方形 6"/>
          <p:cNvSpPr/>
          <p:nvPr userDrawn="1"/>
        </p:nvSpPr>
        <p:spPr>
          <a:xfrm>
            <a:off x="0" y="857250"/>
            <a:ext cx="9144000" cy="71438"/>
          </a:xfrm>
          <a:prstGeom prst="rect">
            <a:avLst/>
          </a:prstGeom>
          <a:gradFill flip="none" rotWithShape="1">
            <a:gsLst>
              <a:gs pos="0">
                <a:srgbClr val="33CC33">
                  <a:shade val="30000"/>
                  <a:satMod val="115000"/>
                </a:srgbClr>
              </a:gs>
              <a:gs pos="50000">
                <a:srgbClr val="33CC33">
                  <a:shade val="67500"/>
                  <a:satMod val="115000"/>
                </a:srgbClr>
              </a:gs>
              <a:gs pos="100000">
                <a:srgbClr val="33CC33">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ja-JP" altLang="en-US" dirty="0"/>
          </a:p>
        </p:txBody>
      </p:sp>
      <p:sp>
        <p:nvSpPr>
          <p:cNvPr id="2" name="タイトル 1"/>
          <p:cNvSpPr>
            <a:spLocks noGrp="1"/>
          </p:cNvSpPr>
          <p:nvPr>
            <p:ph type="title"/>
          </p:nvPr>
        </p:nvSpPr>
        <p:spPr>
          <a:xfrm>
            <a:off x="457200" y="214290"/>
            <a:ext cx="8229600" cy="582594"/>
          </a:xfrm>
        </p:spPr>
        <p:txBody>
          <a:bodyPr/>
          <a:lstStyle>
            <a:lvl1pPr>
              <a:defRPr/>
            </a:lvl1pPr>
          </a:lstStyle>
          <a:p>
            <a:r>
              <a:rPr lang="ja-JP" altLang="en-US" dirty="0" smtClean="0"/>
              <a:t>マスタ タイトルの書式設定</a:t>
            </a:r>
            <a:endParaRPr lang="ja-JP" altLang="en-US" dirty="0"/>
          </a:p>
        </p:txBody>
      </p:sp>
      <p:sp>
        <p:nvSpPr>
          <p:cNvPr id="3" name="テキスト プレースホルダ 2"/>
          <p:cNvSpPr>
            <a:spLocks noGrp="1"/>
          </p:cNvSpPr>
          <p:nvPr>
            <p:ph type="body" idx="1"/>
          </p:nvPr>
        </p:nvSpPr>
        <p:spPr>
          <a:xfrm>
            <a:off x="457200" y="1214422"/>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dirty="0" smtClean="0"/>
              <a:t>マスタ テキストの書式設定</a:t>
            </a:r>
          </a:p>
        </p:txBody>
      </p:sp>
      <p:sp>
        <p:nvSpPr>
          <p:cNvPr id="4" name="コンテンツ プレースホルダ 3"/>
          <p:cNvSpPr>
            <a:spLocks noGrp="1"/>
          </p:cNvSpPr>
          <p:nvPr>
            <p:ph sz="half" idx="2"/>
          </p:nvPr>
        </p:nvSpPr>
        <p:spPr>
          <a:xfrm>
            <a:off x="457200" y="1854184"/>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dirty="0" smtClean="0"/>
              <a:t>マスタ テキストの書式設定</a:t>
            </a:r>
          </a:p>
          <a:p>
            <a:pPr lvl="1"/>
            <a:r>
              <a:rPr lang="ja-JP" altLang="en-US" dirty="0" smtClean="0"/>
              <a:t>第 </a:t>
            </a:r>
            <a:r>
              <a:rPr lang="en-US" altLang="ja-JP" dirty="0" smtClean="0"/>
              <a:t>2 </a:t>
            </a:r>
            <a:r>
              <a:rPr lang="ja-JP" altLang="en-US" dirty="0" smtClean="0"/>
              <a:t>レベル</a:t>
            </a:r>
          </a:p>
          <a:p>
            <a:pPr lvl="2"/>
            <a:r>
              <a:rPr lang="ja-JP" altLang="en-US" dirty="0" smtClean="0"/>
              <a:t>第 </a:t>
            </a:r>
            <a:r>
              <a:rPr lang="en-US" altLang="ja-JP" dirty="0" smtClean="0"/>
              <a:t>3 </a:t>
            </a:r>
            <a:r>
              <a:rPr lang="ja-JP" altLang="en-US" dirty="0" smtClean="0"/>
              <a:t>レベル</a:t>
            </a:r>
          </a:p>
          <a:p>
            <a:pPr lvl="3"/>
            <a:r>
              <a:rPr lang="ja-JP" altLang="en-US" dirty="0" smtClean="0"/>
              <a:t>第 </a:t>
            </a:r>
            <a:r>
              <a:rPr lang="en-US" altLang="ja-JP" dirty="0" smtClean="0"/>
              <a:t>4 </a:t>
            </a:r>
            <a:r>
              <a:rPr lang="ja-JP" altLang="en-US" dirty="0" smtClean="0"/>
              <a:t>レベル</a:t>
            </a:r>
          </a:p>
          <a:p>
            <a:pPr lvl="4"/>
            <a:r>
              <a:rPr lang="ja-JP" altLang="en-US" dirty="0" smtClean="0"/>
              <a:t>第 </a:t>
            </a:r>
            <a:r>
              <a:rPr lang="en-US" altLang="ja-JP" dirty="0" smtClean="0"/>
              <a:t>5 </a:t>
            </a:r>
            <a:r>
              <a:rPr lang="ja-JP" altLang="en-US" dirty="0" smtClean="0"/>
              <a:t>レベル</a:t>
            </a:r>
            <a:endParaRPr lang="ja-JP" altLang="en-US" dirty="0"/>
          </a:p>
        </p:txBody>
      </p:sp>
      <p:sp>
        <p:nvSpPr>
          <p:cNvPr id="5" name="テキスト プレースホルダ 4"/>
          <p:cNvSpPr>
            <a:spLocks noGrp="1"/>
          </p:cNvSpPr>
          <p:nvPr>
            <p:ph type="body" sz="quarter" idx="3"/>
          </p:nvPr>
        </p:nvSpPr>
        <p:spPr>
          <a:xfrm>
            <a:off x="4645025" y="1214422"/>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 テキストの書式設定</a:t>
            </a:r>
          </a:p>
        </p:txBody>
      </p:sp>
      <p:sp>
        <p:nvSpPr>
          <p:cNvPr id="6" name="コンテンツ プレースホルダ 5"/>
          <p:cNvSpPr>
            <a:spLocks noGrp="1"/>
          </p:cNvSpPr>
          <p:nvPr>
            <p:ph sz="quarter" idx="4"/>
          </p:nvPr>
        </p:nvSpPr>
        <p:spPr>
          <a:xfrm>
            <a:off x="4645025" y="1854184"/>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10" name="スライド番号プレースホルダ 8"/>
          <p:cNvSpPr>
            <a:spLocks noGrp="1"/>
          </p:cNvSpPr>
          <p:nvPr>
            <p:ph type="sldNum" sz="quarter" idx="12"/>
          </p:nvPr>
        </p:nvSpPr>
        <p:spPr>
          <a:xfrm>
            <a:off x="8608441" y="6598493"/>
            <a:ext cx="500063" cy="142875"/>
          </a:xfrm>
        </p:spPr>
        <p:txBody>
          <a:bodyPr/>
          <a:lstStyle>
            <a:lvl1pPr>
              <a:defRPr/>
            </a:lvl1pPr>
          </a:lstStyle>
          <a:p>
            <a:pPr>
              <a:defRPr/>
            </a:pPr>
            <a:fld id="{4771EEF2-E16F-4D7C-B4BD-4010FC038E7A}" type="slidenum">
              <a:rPr lang="ja-JP" altLang="en-US"/>
              <a:pPr>
                <a:defRPr/>
              </a:pPr>
              <a:t>&lt;#&gt;</a:t>
            </a:fld>
            <a:endParaRPr lang="ja-JP" alt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3" name="正方形/長方形 2"/>
          <p:cNvSpPr/>
          <p:nvPr userDrawn="1"/>
        </p:nvSpPr>
        <p:spPr>
          <a:xfrm>
            <a:off x="0" y="857250"/>
            <a:ext cx="9144000" cy="71438"/>
          </a:xfrm>
          <a:prstGeom prst="rect">
            <a:avLst/>
          </a:prstGeom>
          <a:gradFill flip="none" rotWithShape="1">
            <a:gsLst>
              <a:gs pos="0">
                <a:schemeClr val="tx2">
                  <a:lumMod val="60000"/>
                  <a:lumOff val="40000"/>
                </a:schemeClr>
              </a:gs>
              <a:gs pos="50000">
                <a:schemeClr val="tx2">
                  <a:lumMod val="40000"/>
                  <a:lumOff val="60000"/>
                </a:schemeClr>
              </a:gs>
              <a:gs pos="100000">
                <a:schemeClr val="tx2">
                  <a:lumMod val="20000"/>
                  <a:lumOff val="8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ja-JP" altLang="en-US" dirty="0"/>
          </a:p>
        </p:txBody>
      </p:sp>
      <p:sp>
        <p:nvSpPr>
          <p:cNvPr id="2" name="タイトル 1"/>
          <p:cNvSpPr>
            <a:spLocks noGrp="1"/>
          </p:cNvSpPr>
          <p:nvPr>
            <p:ph type="title"/>
          </p:nvPr>
        </p:nvSpPr>
        <p:spPr>
          <a:xfrm>
            <a:off x="457200" y="214290"/>
            <a:ext cx="8229600" cy="582594"/>
          </a:xfrm>
        </p:spPr>
        <p:txBody>
          <a:bodyPr/>
          <a:lstStyle/>
          <a:p>
            <a:r>
              <a:rPr lang="ja-JP" altLang="en-US" dirty="0" smtClean="0"/>
              <a:t>マスタ タイトルの書式設定</a:t>
            </a:r>
            <a:endParaRPr lang="ja-JP" altLang="en-US" dirty="0"/>
          </a:p>
        </p:txBody>
      </p:sp>
      <p:sp>
        <p:nvSpPr>
          <p:cNvPr id="4" name="スライド番号プレースホルダ 4"/>
          <p:cNvSpPr>
            <a:spLocks noGrp="1"/>
          </p:cNvSpPr>
          <p:nvPr>
            <p:ph type="sldNum" sz="quarter" idx="10"/>
          </p:nvPr>
        </p:nvSpPr>
        <p:spPr>
          <a:xfrm>
            <a:off x="8608441" y="6597352"/>
            <a:ext cx="500063" cy="142875"/>
          </a:xfrm>
        </p:spPr>
        <p:txBody>
          <a:bodyPr/>
          <a:lstStyle>
            <a:lvl1pPr>
              <a:defRPr/>
            </a:lvl1pPr>
          </a:lstStyle>
          <a:p>
            <a:pPr>
              <a:defRPr/>
            </a:pPr>
            <a:fld id="{2D49EB63-8A47-42A8-B1AF-7D6D75D2383C}" type="slidenum">
              <a:rPr lang="ja-JP" altLang="en-US"/>
              <a:pPr>
                <a:defRPr/>
              </a:pPr>
              <a:t>&lt;#&gt;</a:t>
            </a:fld>
            <a:endParaRPr lang="ja-JP" alt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4" name="スライド番号プレースホルダ 3"/>
          <p:cNvSpPr>
            <a:spLocks noGrp="1"/>
          </p:cNvSpPr>
          <p:nvPr>
            <p:ph type="sldNum" sz="quarter" idx="12"/>
          </p:nvPr>
        </p:nvSpPr>
        <p:spPr>
          <a:xfrm>
            <a:off x="8608441" y="6598493"/>
            <a:ext cx="500063" cy="142875"/>
          </a:xfrm>
        </p:spPr>
        <p:txBody>
          <a:bodyPr/>
          <a:lstStyle>
            <a:lvl1pPr>
              <a:defRPr/>
            </a:lvl1pPr>
          </a:lstStyle>
          <a:p>
            <a:pPr>
              <a:defRPr/>
            </a:pPr>
            <a:fld id="{568BEC2E-001A-4021-BF87-2F45E221CF0C}" type="slidenum">
              <a:rPr lang="ja-JP" altLang="en-US"/>
              <a:pPr>
                <a:defRPr/>
              </a:pPr>
              <a:t>&lt;#&gt;</a:t>
            </a:fld>
            <a:endParaRPr lang="ja-JP" alt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3050"/>
            <a:ext cx="3008313" cy="1162050"/>
          </a:xfrm>
        </p:spPr>
        <p:txBody>
          <a:bodyPr anchor="b"/>
          <a:lstStyle>
            <a:lvl1pPr algn="l">
              <a:defRPr sz="2000" b="1"/>
            </a:lvl1pPr>
          </a:lstStyle>
          <a:p>
            <a:r>
              <a:rPr lang="ja-JP" altLang="en-US" smtClean="0"/>
              <a:t>マスタ タイトルの書式設定</a:t>
            </a:r>
            <a:endParaRPr lang="ja-JP" altLang="en-US"/>
          </a:p>
        </p:txBody>
      </p:sp>
      <p:sp>
        <p:nvSpPr>
          <p:cNvPr id="3" name="コンテンツ プレースホル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4" name="テキスト プレースホル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smtClean="0"/>
              <a:t>マスタ テキストの書式設定</a:t>
            </a:r>
          </a:p>
        </p:txBody>
      </p:sp>
      <p:sp>
        <p:nvSpPr>
          <p:cNvPr id="5" name="スライド番号プレースホルダ 6"/>
          <p:cNvSpPr>
            <a:spLocks noGrp="1"/>
          </p:cNvSpPr>
          <p:nvPr>
            <p:ph type="sldNum" sz="quarter" idx="10"/>
          </p:nvPr>
        </p:nvSpPr>
        <p:spPr>
          <a:xfrm>
            <a:off x="8572500" y="6643688"/>
            <a:ext cx="500063" cy="142875"/>
          </a:xfrm>
        </p:spPr>
        <p:txBody>
          <a:bodyPr/>
          <a:lstStyle>
            <a:lvl1pPr>
              <a:defRPr/>
            </a:lvl1pPr>
          </a:lstStyle>
          <a:p>
            <a:pPr>
              <a:defRPr/>
            </a:pPr>
            <a:fld id="{B57D0F7F-437A-4842-96D6-8E9B490BF0BD}" type="slidenum">
              <a:rPr lang="ja-JP" altLang="en-US"/>
              <a:pPr>
                <a:defRPr/>
              </a:pPr>
              <a:t>&lt;#&gt;</a:t>
            </a:fld>
            <a:endParaRPr lang="ja-JP" alt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792288" y="4800600"/>
            <a:ext cx="5486400" cy="566738"/>
          </a:xfrm>
        </p:spPr>
        <p:txBody>
          <a:bodyPr anchor="b"/>
          <a:lstStyle>
            <a:lvl1pPr algn="l">
              <a:defRPr sz="2000" b="1"/>
            </a:lvl1pPr>
          </a:lstStyle>
          <a:p>
            <a:r>
              <a:rPr lang="ja-JP" altLang="en-US" smtClean="0"/>
              <a:t>マスタ タイトルの書式設定</a:t>
            </a:r>
            <a:endParaRPr lang="ja-JP" altLang="en-US"/>
          </a:p>
        </p:txBody>
      </p:sp>
      <p:sp>
        <p:nvSpPr>
          <p:cNvPr id="3" name="図プレースホルダ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ja-JP" altLang="en-US" noProof="0" dirty="0"/>
          </a:p>
        </p:txBody>
      </p:sp>
      <p:sp>
        <p:nvSpPr>
          <p:cNvPr id="4" name="テキスト プレースホル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smtClean="0"/>
              <a:t>マスタ テキストの書式設定</a:t>
            </a:r>
          </a:p>
        </p:txBody>
      </p:sp>
      <p:sp>
        <p:nvSpPr>
          <p:cNvPr id="5" name="日付プレースホルダ 4"/>
          <p:cNvSpPr>
            <a:spLocks noGrp="1"/>
          </p:cNvSpPr>
          <p:nvPr>
            <p:ph type="dt" sz="half" idx="10"/>
          </p:nvPr>
        </p:nvSpPr>
        <p:spPr>
          <a:xfrm>
            <a:off x="457200" y="6572250"/>
            <a:ext cx="2133600" cy="149225"/>
          </a:xfrm>
          <a:prstGeom prst="rect">
            <a:avLst/>
          </a:prstGeom>
        </p:spPr>
        <p:txBody>
          <a:bodyPr/>
          <a:lstStyle>
            <a:lvl1pPr fontAlgn="auto">
              <a:spcBef>
                <a:spcPts val="0"/>
              </a:spcBef>
              <a:spcAft>
                <a:spcPts val="0"/>
              </a:spcAft>
              <a:defRPr>
                <a:latin typeface="+mn-lt"/>
                <a:ea typeface="+mn-ea"/>
              </a:defRPr>
            </a:lvl1pPr>
          </a:lstStyle>
          <a:p>
            <a:pPr>
              <a:defRPr/>
            </a:pPr>
            <a:fld id="{DCE45E25-3082-4598-8254-47A5EE6D4980}" type="datetime1">
              <a:rPr lang="ja-JP" altLang="en-US"/>
              <a:pPr>
                <a:defRPr/>
              </a:pPr>
              <a:t>2013/7/2</a:t>
            </a:fld>
            <a:endParaRPr lang="ja-JP" altLang="en-US" dirty="0"/>
          </a:p>
        </p:txBody>
      </p:sp>
      <p:sp>
        <p:nvSpPr>
          <p:cNvPr id="6" name="フッター プレースホルダ 5"/>
          <p:cNvSpPr>
            <a:spLocks noGrp="1"/>
          </p:cNvSpPr>
          <p:nvPr>
            <p:ph type="ftr" sz="quarter" idx="11"/>
          </p:nvPr>
        </p:nvSpPr>
        <p:spPr>
          <a:xfrm>
            <a:off x="5214938" y="6572250"/>
            <a:ext cx="3929062" cy="285750"/>
          </a:xfrm>
          <a:prstGeom prst="rect">
            <a:avLst/>
          </a:prstGeom>
        </p:spPr>
        <p:txBody>
          <a:bodyPr/>
          <a:lstStyle>
            <a:lvl1pPr fontAlgn="auto">
              <a:spcBef>
                <a:spcPts val="0"/>
              </a:spcBef>
              <a:spcAft>
                <a:spcPts val="0"/>
              </a:spcAft>
              <a:defRPr>
                <a:latin typeface="+mn-lt"/>
                <a:ea typeface="+mn-ea"/>
              </a:defRPr>
            </a:lvl1pPr>
          </a:lstStyle>
          <a:p>
            <a:pPr>
              <a:defRPr/>
            </a:pPr>
            <a:endParaRPr lang="ja-JP" altLang="en-US"/>
          </a:p>
        </p:txBody>
      </p:sp>
      <p:sp>
        <p:nvSpPr>
          <p:cNvPr id="7" name="スライド番号プレースホルダ 6"/>
          <p:cNvSpPr>
            <a:spLocks noGrp="1"/>
          </p:cNvSpPr>
          <p:nvPr>
            <p:ph type="sldNum" sz="quarter" idx="12"/>
          </p:nvPr>
        </p:nvSpPr>
        <p:spPr/>
        <p:txBody>
          <a:bodyPr/>
          <a:lstStyle>
            <a:lvl1pPr>
              <a:defRPr/>
            </a:lvl1pPr>
          </a:lstStyle>
          <a:p>
            <a:pPr>
              <a:defRPr/>
            </a:pPr>
            <a:fld id="{818CCC8E-67F7-4D24-A53C-8BA660CD5B4D}" type="slidenum">
              <a:rPr lang="ja-JP" altLang="en-US"/>
              <a:pPr>
                <a:defRPr/>
              </a:pPr>
              <a:t>&lt;#&gt;</a:t>
            </a:fld>
            <a:endParaRPr lang="ja-JP"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050" name="タイトル プレースホルダ 1"/>
          <p:cNvSpPr>
            <a:spLocks noGrp="1"/>
          </p:cNvSpPr>
          <p:nvPr>
            <p:ph type="title"/>
          </p:nvPr>
        </p:nvSpPr>
        <p:spPr bwMode="auto">
          <a:xfrm>
            <a:off x="457200" y="274638"/>
            <a:ext cx="8229600" cy="58261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ja-JP" altLang="en-US" smtClean="0"/>
              <a:t>マスタ タイトルの書式設定</a:t>
            </a:r>
          </a:p>
        </p:txBody>
      </p:sp>
      <p:sp>
        <p:nvSpPr>
          <p:cNvPr id="2051" name="テキスト プレースホルダ 2"/>
          <p:cNvSpPr>
            <a:spLocks noGrp="1"/>
          </p:cNvSpPr>
          <p:nvPr>
            <p:ph type="body" idx="1"/>
          </p:nvPr>
        </p:nvSpPr>
        <p:spPr bwMode="auto">
          <a:xfrm>
            <a:off x="457200" y="1214438"/>
            <a:ext cx="8229600" cy="49117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p>
        </p:txBody>
      </p:sp>
      <p:sp>
        <p:nvSpPr>
          <p:cNvPr id="8" name="フッター プレースホルダ 4"/>
          <p:cNvSpPr txBox="1">
            <a:spLocks/>
          </p:cNvSpPr>
          <p:nvPr/>
        </p:nvSpPr>
        <p:spPr>
          <a:xfrm>
            <a:off x="5214938" y="6572250"/>
            <a:ext cx="3929062" cy="285750"/>
          </a:xfrm>
          <a:prstGeom prst="rect">
            <a:avLst/>
          </a:prstGeom>
        </p:spPr>
        <p:txBody>
          <a:bodyPr anchor="ctr"/>
          <a:lstStyle>
            <a:lvl1pPr algn="ctr">
              <a:defRPr sz="1000">
                <a:solidFill>
                  <a:schemeClr val="tx1">
                    <a:tint val="75000"/>
                  </a:schemeClr>
                </a:solidFill>
              </a:defRPr>
            </a:lvl1pPr>
          </a:lstStyle>
          <a:p>
            <a:pPr fontAlgn="auto">
              <a:spcBef>
                <a:spcPts val="0"/>
              </a:spcBef>
              <a:spcAft>
                <a:spcPts val="0"/>
              </a:spcAft>
              <a:defRPr/>
            </a:pPr>
            <a:endParaRPr lang="ja-JP" altLang="en-US" dirty="0">
              <a:latin typeface="+mn-lt"/>
              <a:ea typeface="+mn-ea"/>
            </a:endParaRPr>
          </a:p>
        </p:txBody>
      </p:sp>
      <p:pic>
        <p:nvPicPr>
          <p:cNvPr id="9" name="Picture 5" descr="footer_e"/>
          <p:cNvPicPr>
            <a:picLocks noChangeAspect="1" noChangeArrowheads="1"/>
          </p:cNvPicPr>
          <p:nvPr/>
        </p:nvPicPr>
        <p:blipFill>
          <a:blip r:embed="rId14" cstate="print"/>
          <a:srcRect/>
          <a:stretch>
            <a:fillRect/>
          </a:stretch>
        </p:blipFill>
        <p:spPr bwMode="auto">
          <a:xfrm>
            <a:off x="0" y="6334125"/>
            <a:ext cx="9144000" cy="523875"/>
          </a:xfrm>
          <a:prstGeom prst="rect">
            <a:avLst/>
          </a:prstGeom>
          <a:noFill/>
          <a:ln w="9525">
            <a:noFill/>
            <a:miter lim="800000"/>
            <a:headEnd/>
            <a:tailEnd/>
          </a:ln>
        </p:spPr>
      </p:pic>
      <p:sp>
        <p:nvSpPr>
          <p:cNvPr id="10" name="スライド番号プレースホルダ 5"/>
          <p:cNvSpPr>
            <a:spLocks noGrp="1"/>
          </p:cNvSpPr>
          <p:nvPr>
            <p:ph type="sldNum" sz="quarter" idx="4"/>
          </p:nvPr>
        </p:nvSpPr>
        <p:spPr>
          <a:xfrm>
            <a:off x="8429625" y="6429375"/>
            <a:ext cx="500063" cy="142875"/>
          </a:xfrm>
          <a:prstGeom prst="rect">
            <a:avLst/>
          </a:prstGeom>
        </p:spPr>
        <p:txBody>
          <a:bodyPr vert="horz" lIns="91440" tIns="45720" rIns="91440" bIns="45720" rtlCol="0" anchor="ctr"/>
          <a:lstStyle>
            <a:lvl1pPr algn="r" fontAlgn="auto">
              <a:spcBef>
                <a:spcPts val="0"/>
              </a:spcBef>
              <a:spcAft>
                <a:spcPts val="0"/>
              </a:spcAft>
              <a:defRPr sz="1000" baseline="0">
                <a:solidFill>
                  <a:schemeClr val="bg1"/>
                </a:solidFill>
                <a:latin typeface="+mn-lt"/>
                <a:ea typeface="+mn-ea"/>
              </a:defRPr>
            </a:lvl1pPr>
          </a:lstStyle>
          <a:p>
            <a:pPr>
              <a:defRPr/>
            </a:pPr>
            <a:fld id="{4DE2F3D2-5B6F-4739-BF49-AF33124C7776}" type="slidenum">
              <a:rPr lang="ja-JP" altLang="en-US"/>
              <a:pPr>
                <a:defRPr/>
              </a:pPr>
              <a:t>&lt;#&gt;</a:t>
            </a:fld>
            <a:endParaRPr lang="ja-JP" altLang="en-US" dirty="0"/>
          </a:p>
        </p:txBody>
      </p:sp>
    </p:spTree>
  </p:cSld>
  <p:clrMap bg1="lt1" tx1="dk1" bg2="lt2" tx2="dk2" accent1="accent1" accent2="accent2" accent3="accent3" accent4="accent4" accent5="accent5" accent6="accent6" hlink="hlink" folHlink="folHlink"/>
  <p:sldLayoutIdLst>
    <p:sldLayoutId id="2147483853" r:id="rId1"/>
    <p:sldLayoutId id="2147483854" r:id="rId2"/>
    <p:sldLayoutId id="2147483855" r:id="rId3"/>
    <p:sldLayoutId id="2147483856" r:id="rId4"/>
    <p:sldLayoutId id="2147483857" r:id="rId5"/>
    <p:sldLayoutId id="2147483858" r:id="rId6"/>
    <p:sldLayoutId id="2147483859" r:id="rId7"/>
    <p:sldLayoutId id="2147483860" r:id="rId8"/>
    <p:sldLayoutId id="2147483861" r:id="rId9"/>
    <p:sldLayoutId id="2147483862" r:id="rId10"/>
    <p:sldLayoutId id="2147483863" r:id="rId11"/>
    <p:sldLayoutId id="2147483864" r:id="rId12"/>
  </p:sldLayoutIdLst>
  <p:hf hdr="0" dt="0"/>
  <p:txStyles>
    <p:titleStyle>
      <a:lvl1pPr algn="l" rtl="0" eaLnBrk="0" fontAlgn="base" hangingPunct="0">
        <a:spcBef>
          <a:spcPct val="0"/>
        </a:spcBef>
        <a:spcAft>
          <a:spcPct val="0"/>
        </a:spcAft>
        <a:defRPr kumimoji="1" sz="4400" kern="1200">
          <a:solidFill>
            <a:schemeClr val="tx1"/>
          </a:solidFill>
          <a:latin typeface="+mj-lt"/>
          <a:ea typeface="+mj-ea"/>
          <a:cs typeface="+mj-cs"/>
        </a:defRPr>
      </a:lvl1pPr>
      <a:lvl2pPr algn="l" rtl="0" eaLnBrk="0" fontAlgn="base" hangingPunct="0">
        <a:spcBef>
          <a:spcPct val="0"/>
        </a:spcBef>
        <a:spcAft>
          <a:spcPct val="0"/>
        </a:spcAft>
        <a:defRPr kumimoji="1" sz="4400">
          <a:solidFill>
            <a:schemeClr val="tx1"/>
          </a:solidFill>
          <a:latin typeface="Calibri" pitchFamily="34" charset="0"/>
          <a:ea typeface="ＭＳ Ｐゴシック" pitchFamily="50" charset="-128"/>
        </a:defRPr>
      </a:lvl2pPr>
      <a:lvl3pPr algn="l" rtl="0" eaLnBrk="0" fontAlgn="base" hangingPunct="0">
        <a:spcBef>
          <a:spcPct val="0"/>
        </a:spcBef>
        <a:spcAft>
          <a:spcPct val="0"/>
        </a:spcAft>
        <a:defRPr kumimoji="1" sz="4400">
          <a:solidFill>
            <a:schemeClr val="tx1"/>
          </a:solidFill>
          <a:latin typeface="Calibri" pitchFamily="34" charset="0"/>
          <a:ea typeface="ＭＳ Ｐゴシック" pitchFamily="50" charset="-128"/>
        </a:defRPr>
      </a:lvl3pPr>
      <a:lvl4pPr algn="l" rtl="0" eaLnBrk="0" fontAlgn="base" hangingPunct="0">
        <a:spcBef>
          <a:spcPct val="0"/>
        </a:spcBef>
        <a:spcAft>
          <a:spcPct val="0"/>
        </a:spcAft>
        <a:defRPr kumimoji="1" sz="4400">
          <a:solidFill>
            <a:schemeClr val="tx1"/>
          </a:solidFill>
          <a:latin typeface="Calibri" pitchFamily="34" charset="0"/>
          <a:ea typeface="ＭＳ Ｐゴシック" pitchFamily="50" charset="-128"/>
        </a:defRPr>
      </a:lvl4pPr>
      <a:lvl5pPr algn="l" rtl="0" eaLnBrk="0" fontAlgn="base" hangingPunct="0">
        <a:spcBef>
          <a:spcPct val="0"/>
        </a:spcBef>
        <a:spcAft>
          <a:spcPct val="0"/>
        </a:spcAft>
        <a:defRPr kumimoji="1" sz="4400">
          <a:solidFill>
            <a:schemeClr val="tx1"/>
          </a:solidFill>
          <a:latin typeface="Calibri" pitchFamily="34" charset="0"/>
          <a:ea typeface="ＭＳ Ｐゴシック" pitchFamily="50" charset="-128"/>
        </a:defRPr>
      </a:lvl5pPr>
      <a:lvl6pPr marL="457200" algn="l" rtl="0" fontAlgn="base">
        <a:spcBef>
          <a:spcPct val="0"/>
        </a:spcBef>
        <a:spcAft>
          <a:spcPct val="0"/>
        </a:spcAft>
        <a:defRPr kumimoji="1" sz="4400">
          <a:solidFill>
            <a:schemeClr val="tx1"/>
          </a:solidFill>
          <a:latin typeface="Calibri" pitchFamily="34" charset="0"/>
          <a:ea typeface="ＭＳ Ｐゴシック" pitchFamily="50" charset="-128"/>
        </a:defRPr>
      </a:lvl6pPr>
      <a:lvl7pPr marL="914400" algn="l" rtl="0" fontAlgn="base">
        <a:spcBef>
          <a:spcPct val="0"/>
        </a:spcBef>
        <a:spcAft>
          <a:spcPct val="0"/>
        </a:spcAft>
        <a:defRPr kumimoji="1" sz="4400">
          <a:solidFill>
            <a:schemeClr val="tx1"/>
          </a:solidFill>
          <a:latin typeface="Calibri" pitchFamily="34" charset="0"/>
          <a:ea typeface="ＭＳ Ｐゴシック" pitchFamily="50" charset="-128"/>
        </a:defRPr>
      </a:lvl7pPr>
      <a:lvl8pPr marL="1371600" algn="l" rtl="0" fontAlgn="base">
        <a:spcBef>
          <a:spcPct val="0"/>
        </a:spcBef>
        <a:spcAft>
          <a:spcPct val="0"/>
        </a:spcAft>
        <a:defRPr kumimoji="1" sz="4400">
          <a:solidFill>
            <a:schemeClr val="tx1"/>
          </a:solidFill>
          <a:latin typeface="Calibri" pitchFamily="34" charset="0"/>
          <a:ea typeface="ＭＳ Ｐゴシック" pitchFamily="50" charset="-128"/>
        </a:defRPr>
      </a:lvl8pPr>
      <a:lvl9pPr marL="1828800" algn="l" rtl="0" fontAlgn="base">
        <a:spcBef>
          <a:spcPct val="0"/>
        </a:spcBef>
        <a:spcAft>
          <a:spcPct val="0"/>
        </a:spcAft>
        <a:defRPr kumimoji="1" sz="4400">
          <a:solidFill>
            <a:schemeClr val="tx1"/>
          </a:solidFill>
          <a:latin typeface="Calibri" pitchFamily="34" charset="0"/>
          <a:ea typeface="ＭＳ Ｐゴシック" pitchFamily="50" charset="-128"/>
        </a:defRPr>
      </a:lvl9pPr>
    </p:titleStyle>
    <p:bodyStyle>
      <a:lvl1pPr marL="342900" indent="-342900" algn="l" rtl="0" eaLnBrk="0" fontAlgn="base" hangingPunct="0">
        <a:spcBef>
          <a:spcPct val="20000"/>
        </a:spcBef>
        <a:spcAft>
          <a:spcPct val="0"/>
        </a:spcAft>
        <a:buFont typeface="Arial" charset="0"/>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hyperlink" Target="Beyohn_short.avi"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8" Type="http://schemas.openxmlformats.org/officeDocument/2006/relationships/image" Target="../media/image25.jpeg"/><Relationship Id="rId3" Type="http://schemas.openxmlformats.org/officeDocument/2006/relationships/image" Target="../media/image21.emf"/><Relationship Id="rId7" Type="http://schemas.openxmlformats.org/officeDocument/2006/relationships/image" Target="../media/image24.png"/><Relationship Id="rId12"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image" Target="../media/image23.png"/><Relationship Id="rId11" Type="http://schemas.openxmlformats.org/officeDocument/2006/relationships/hyperlink" Target="NASA-NII.wmv" TargetMode="External"/><Relationship Id="rId5" Type="http://schemas.openxmlformats.org/officeDocument/2006/relationships/image" Target="../media/image22.emf"/><Relationship Id="rId10" Type="http://schemas.openxmlformats.org/officeDocument/2006/relationships/image" Target="../media/image27.png"/><Relationship Id="rId4" Type="http://schemas.openxmlformats.org/officeDocument/2006/relationships/hyperlink" Target="http://www.worldwidetelescope.org/webclient/" TargetMode="External"/><Relationship Id="rId9"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31.png"/></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6.xml"/><Relationship Id="rId1" Type="http://schemas.openxmlformats.org/officeDocument/2006/relationships/slideLayout" Target="../slideLayouts/slideLayout6.xml"/><Relationship Id="rId4" Type="http://schemas.openxmlformats.org/officeDocument/2006/relationships/image" Target="../media/image33.png"/></Relationships>
</file>

<file path=ppt/slides/_rels/slide18.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17.xml"/><Relationship Id="rId1" Type="http://schemas.openxmlformats.org/officeDocument/2006/relationships/slideLayout" Target="../slideLayouts/slideLayout6.xml"/><Relationship Id="rId4" Type="http://schemas.openxmlformats.org/officeDocument/2006/relationships/image" Target="../media/image11.emf"/></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8.xml"/><Relationship Id="rId1" Type="http://schemas.openxmlformats.org/officeDocument/2006/relationships/slideLayout" Target="../slideLayouts/slideLayout6.xml"/><Relationship Id="rId4" Type="http://schemas.openxmlformats.org/officeDocument/2006/relationships/image" Target="../media/image3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hyperlink" Target="http://157.1.145.112:8080/ecloud-status/visualized-cloud.html" TargetMode="External"/><Relationship Id="rId2" Type="http://schemas.openxmlformats.org/officeDocument/2006/relationships/notesSlide" Target="../notesSlides/notesSlide20.xml"/><Relationship Id="rId1" Type="http://schemas.openxmlformats.org/officeDocument/2006/relationships/slideLayout" Target="../slideLayouts/slideLayout6.xml"/><Relationship Id="rId4" Type="http://schemas.openxmlformats.org/officeDocument/2006/relationships/image" Target="../media/image37.png"/></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38.wmf"/><Relationship Id="rId2" Type="http://schemas.openxmlformats.org/officeDocument/2006/relationships/notesSlide" Target="../notesSlides/notesSlide23.xml"/><Relationship Id="rId1" Type="http://schemas.openxmlformats.org/officeDocument/2006/relationships/slideLayout" Target="../slideLayouts/slideLayout6.xml"/><Relationship Id="rId4" Type="http://schemas.openxmlformats.org/officeDocument/2006/relationships/image" Target="../media/image39.emf"/></Relationships>
</file>

<file path=ppt/slides/_rels/slide25.xml.rels><?xml version="1.0" encoding="UTF-8" standalone="yes"?>
<Relationships xmlns="http://schemas.openxmlformats.org/package/2006/relationships"><Relationship Id="rId3" Type="http://schemas.openxmlformats.org/officeDocument/2006/relationships/image" Target="../media/image38.wmf"/><Relationship Id="rId2" Type="http://schemas.openxmlformats.org/officeDocument/2006/relationships/notesSlide" Target="../notesSlides/notesSlide24.xml"/><Relationship Id="rId1" Type="http://schemas.openxmlformats.org/officeDocument/2006/relationships/slideLayout" Target="../slideLayouts/slideLayout6.xml"/><Relationship Id="rId4" Type="http://schemas.openxmlformats.org/officeDocument/2006/relationships/image" Target="../media/image39.emf"/></Relationships>
</file>

<file path=ppt/slides/_rels/slide26.xml.rels><?xml version="1.0" encoding="UTF-8" standalone="yes"?>
<Relationships xmlns="http://schemas.openxmlformats.org/package/2006/relationships"><Relationship Id="rId3" Type="http://schemas.openxmlformats.org/officeDocument/2006/relationships/image" Target="../media/image38.wmf"/><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27.xml"/><Relationship Id="rId1" Type="http://schemas.openxmlformats.org/officeDocument/2006/relationships/slideLayout" Target="../slideLayouts/slideLayout6.xml"/><Relationship Id="rId5" Type="http://schemas.openxmlformats.org/officeDocument/2006/relationships/image" Target="../media/image42.png"/><Relationship Id="rId4" Type="http://schemas.openxmlformats.org/officeDocument/2006/relationships/image" Target="../media/image41.jpeg"/></Relationships>
</file>

<file path=ppt/slides/_rels/slide29.xml.rels><?xml version="1.0" encoding="UTF-8" standalone="yes"?>
<Relationships xmlns="http://schemas.openxmlformats.org/package/2006/relationships"><Relationship Id="rId3" Type="http://schemas.openxmlformats.org/officeDocument/2006/relationships/image" Target="../media/image38.wmf"/><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29.xml"/><Relationship Id="rId1" Type="http://schemas.openxmlformats.org/officeDocument/2006/relationships/slideLayout" Target="../slideLayouts/slideLayout6.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11.emf"/></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1.xml"/><Relationship Id="rId1" Type="http://schemas.openxmlformats.org/officeDocument/2006/relationships/slideLayout" Target="../slideLayouts/slideLayout6.xml"/><Relationship Id="rId4" Type="http://schemas.openxmlformats.org/officeDocument/2006/relationships/image" Target="../media/image2.png"/></Relationships>
</file>

<file path=ppt/slides/_rels/slide33.xml.rels><?xml version="1.0" encoding="UTF-8" standalone="yes"?>
<Relationships xmlns="http://schemas.openxmlformats.org/package/2006/relationships"><Relationship Id="rId3" Type="http://schemas.openxmlformats.org/officeDocument/2006/relationships/hyperlink" Target="op13.wmv" TargetMode="External"/><Relationship Id="rId2" Type="http://schemas.openxmlformats.org/officeDocument/2006/relationships/notesSlide" Target="../notesSlides/notesSlide32.xml"/><Relationship Id="rId1" Type="http://schemas.openxmlformats.org/officeDocument/2006/relationships/slideLayout" Target="../slideLayouts/slideLayout6.xml"/><Relationship Id="rId5" Type="http://schemas.openxmlformats.org/officeDocument/2006/relationships/image" Target="../media/image44.png"/><Relationship Id="rId4" Type="http://schemas.openxmlformats.org/officeDocument/2006/relationships/image" Target="../media/image45.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34.xml"/><Relationship Id="rId1" Type="http://schemas.openxmlformats.org/officeDocument/2006/relationships/slideLayout" Target="../slideLayouts/slideLayout6.xml"/><Relationship Id="rId5" Type="http://schemas.openxmlformats.org/officeDocument/2006/relationships/image" Target="../media/image48.png"/><Relationship Id="rId4" Type="http://schemas.openxmlformats.org/officeDocument/2006/relationships/image" Target="../media/image47.wmf"/></Relationships>
</file>

<file path=ppt/slides/_rels/slide36.xml.rels><?xml version="1.0" encoding="UTF-8" standalone="yes"?>
<Relationships xmlns="http://schemas.openxmlformats.org/package/2006/relationships"><Relationship Id="rId3" Type="http://schemas.openxmlformats.org/officeDocument/2006/relationships/image" Target="../media/image47.wmf"/><Relationship Id="rId2" Type="http://schemas.openxmlformats.org/officeDocument/2006/relationships/notesSlide" Target="../notesSlides/notesSlide35.xml"/><Relationship Id="rId1" Type="http://schemas.openxmlformats.org/officeDocument/2006/relationships/slideLayout" Target="../slideLayouts/slideLayout6.xml"/><Relationship Id="rId4" Type="http://schemas.openxmlformats.org/officeDocument/2006/relationships/image" Target="../media/image48.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38.wmf"/><Relationship Id="rId2" Type="http://schemas.openxmlformats.org/officeDocument/2006/relationships/notesSlide" Target="../notesSlides/notesSlide37.xml"/><Relationship Id="rId1" Type="http://schemas.openxmlformats.org/officeDocument/2006/relationships/slideLayout" Target="../slideLayouts/slideLayout6.xml"/><Relationship Id="rId4" Type="http://schemas.openxmlformats.org/officeDocument/2006/relationships/image" Target="../media/image2.png"/></Relationships>
</file>

<file path=ppt/slides/_rels/slide3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hyperlink" Target="../tmp/Beyohn_short.avi" TargetMode="External"/><Relationship Id="rId10" Type="http://schemas.openxmlformats.org/officeDocument/2006/relationships/image" Target="../media/image8.gif"/><Relationship Id="rId4" Type="http://schemas.openxmlformats.org/officeDocument/2006/relationships/image" Target="../media/image3.png"/><Relationship Id="rId9" Type="http://schemas.openxmlformats.org/officeDocument/2006/relationships/image" Target="../media/image7.png"/></Relationships>
</file>

<file path=ppt/slides/_rels/slide40.xml.rels><?xml version="1.0" encoding="UTF-8" standalone="yes"?>
<Relationships xmlns="http://schemas.openxmlformats.org/package/2006/relationships"><Relationship Id="rId3" Type="http://schemas.openxmlformats.org/officeDocument/2006/relationships/image" Target="../media/image38.wmf"/><Relationship Id="rId2" Type="http://schemas.openxmlformats.org/officeDocument/2006/relationships/notesSlide" Target="../notesSlides/notesSlide39.xml"/><Relationship Id="rId1" Type="http://schemas.openxmlformats.org/officeDocument/2006/relationships/slideLayout" Target="../slideLayouts/slideLayout6.xml"/><Relationship Id="rId4" Type="http://schemas.openxmlformats.org/officeDocument/2006/relationships/image" Target="../media/image39.emf"/></Relationships>
</file>

<file path=ppt/slides/_rels/slide4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0.xml"/><Relationship Id="rId1" Type="http://schemas.openxmlformats.org/officeDocument/2006/relationships/slideLayout" Target="../slideLayouts/slideLayout6.xml"/><Relationship Id="rId4" Type="http://schemas.openxmlformats.org/officeDocument/2006/relationships/image" Target="../media/image2.png"/></Relationships>
</file>

<file path=ppt/slides/_rels/slide42.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image" Target="../media/image50.emf"/><Relationship Id="rId1" Type="http://schemas.openxmlformats.org/officeDocument/2006/relationships/slideLayout" Target="../slideLayouts/slideLayout6.xml"/><Relationship Id="rId5" Type="http://schemas.openxmlformats.org/officeDocument/2006/relationships/image" Target="../media/image53.png"/><Relationship Id="rId4" Type="http://schemas.openxmlformats.org/officeDocument/2006/relationships/image" Target="../media/image52.emf"/></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57.jpeg"/><Relationship Id="rId5" Type="http://schemas.openxmlformats.org/officeDocument/2006/relationships/image" Target="../media/image56.png"/><Relationship Id="rId4" Type="http://schemas.openxmlformats.org/officeDocument/2006/relationships/image" Target="../media/image55.jpeg"/></Relationships>
</file>

<file path=ppt/slides/_rels/slide46.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11.emf"/></Relationships>
</file>

<file path=ppt/slides/_rels/slide6.xml.rels><?xml version="1.0" encoding="UTF-8" standalone="yes"?>
<Relationships xmlns="http://schemas.openxmlformats.org/package/2006/relationships"><Relationship Id="rId3" Type="http://schemas.openxmlformats.org/officeDocument/2006/relationships/hyperlink" Target="http://start.ecloud.nii.ac.jp/" TargetMode="External"/><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4.png"/><Relationship Id="rId5" Type="http://schemas.openxmlformats.org/officeDocument/2006/relationships/hyperlink" Target="../tmp/Beyohn_short.avi" TargetMode="Externa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hyperlink" Target="http://start.ecloud.nii.ac.jp/" TargetMode="External"/><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タイトル 4"/>
          <p:cNvSpPr>
            <a:spLocks noGrp="1"/>
          </p:cNvSpPr>
          <p:nvPr>
            <p:ph type="ctrTitle"/>
          </p:nvPr>
        </p:nvSpPr>
        <p:spPr>
          <a:xfrm>
            <a:off x="188020" y="1028700"/>
            <a:ext cx="8955980" cy="2273300"/>
          </a:xfrm>
        </p:spPr>
        <p:txBody>
          <a:bodyPr/>
          <a:lstStyle/>
          <a:p>
            <a:pPr eaLnBrk="1" hangingPunct="1"/>
            <a:r>
              <a:rPr lang="ja-JP" altLang="en-US" b="1" dirty="0" smtClean="0">
                <a:latin typeface="HGP創英角ｺﾞｼｯｸUB" pitchFamily="50" charset="-128"/>
                <a:ea typeface="HGP創英角ｺﾞｼｯｸUB" pitchFamily="50" charset="-128"/>
              </a:rPr>
              <a:t>オープンクラウドをベースとした</a:t>
            </a:r>
            <a:r>
              <a:rPr lang="en-US" altLang="ja-JP" b="1" dirty="0" smtClean="0">
                <a:latin typeface="HGP創英角ｺﾞｼｯｸUB" pitchFamily="50" charset="-128"/>
                <a:ea typeface="HGP創英角ｺﾞｼｯｸUB" pitchFamily="50" charset="-128"/>
              </a:rPr>
              <a:t/>
            </a:r>
            <a:br>
              <a:rPr lang="en-US" altLang="ja-JP" b="1" dirty="0" smtClean="0">
                <a:latin typeface="HGP創英角ｺﾞｼｯｸUB" pitchFamily="50" charset="-128"/>
                <a:ea typeface="HGP創英角ｺﾞｼｯｸUB" pitchFamily="50" charset="-128"/>
              </a:rPr>
            </a:br>
            <a:r>
              <a:rPr lang="ja-JP" altLang="en-US" b="1" dirty="0" smtClean="0">
                <a:latin typeface="HGP創英角ｺﾞｼｯｸUB" pitchFamily="50" charset="-128"/>
                <a:ea typeface="HGP創英角ｺﾞｼｯｸUB" pitchFamily="50" charset="-128"/>
              </a:rPr>
              <a:t>実践的アカデミッククラウドの構築とその活用事例</a:t>
            </a:r>
            <a:endParaRPr lang="ja-JP" altLang="en-US" dirty="0" smtClean="0">
              <a:latin typeface="HGP創英角ｺﾞｼｯｸUB" pitchFamily="50" charset="-128"/>
              <a:ea typeface="HGP創英角ｺﾞｼｯｸUB" pitchFamily="50" charset="-128"/>
            </a:endParaRPr>
          </a:p>
        </p:txBody>
      </p:sp>
      <p:sp>
        <p:nvSpPr>
          <p:cNvPr id="15364" name="スライド番号プレースホルダ 7"/>
          <p:cNvSpPr>
            <a:spLocks noGrp="1"/>
          </p:cNvSpPr>
          <p:nvPr>
            <p:ph type="sldNum" sz="quarter" idx="10"/>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D12D0B78-93BE-4C01-B936-47C6A93E429A}" type="slidenum">
              <a:rPr lang="ja-JP" altLang="en-US" smtClean="0">
                <a:latin typeface="HGP創英角ｺﾞｼｯｸUB" pitchFamily="50" charset="-128"/>
                <a:ea typeface="HGP創英角ｺﾞｼｯｸUB" pitchFamily="50" charset="-128"/>
              </a:rPr>
              <a:pPr fontAlgn="base">
                <a:spcBef>
                  <a:spcPct val="0"/>
                </a:spcBef>
                <a:spcAft>
                  <a:spcPct val="0"/>
                </a:spcAft>
              </a:pPr>
              <a:t>1</a:t>
            </a:fld>
            <a:endParaRPr lang="ja-JP" altLang="en-US" smtClean="0">
              <a:latin typeface="HGP創英角ｺﾞｼｯｸUB" pitchFamily="50" charset="-128"/>
              <a:ea typeface="HGP創英角ｺﾞｼｯｸUB" pitchFamily="50" charset="-128"/>
            </a:endParaRPr>
          </a:p>
        </p:txBody>
      </p:sp>
      <p:sp>
        <p:nvSpPr>
          <p:cNvPr id="8" name="タイトル 4"/>
          <p:cNvSpPr txBox="1">
            <a:spLocks/>
          </p:cNvSpPr>
          <p:nvPr/>
        </p:nvSpPr>
        <p:spPr bwMode="auto">
          <a:xfrm>
            <a:off x="3491880" y="4005064"/>
            <a:ext cx="4680520" cy="1224136"/>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lang="en-US" altLang="ja-JP" sz="3200" dirty="0" smtClean="0">
                <a:latin typeface="HGP創英角ｺﾞｼｯｸUB" pitchFamily="50" charset="-128"/>
                <a:ea typeface="HGP創英角ｺﾞｼｯｸUB" pitchFamily="50" charset="-128"/>
                <a:cs typeface="+mj-cs"/>
              </a:rPr>
              <a:t>2013.7.2</a:t>
            </a:r>
          </a:p>
          <a:p>
            <a:pPr marL="0" marR="0" lvl="0" indent="0" algn="r" defTabSz="914400" rtl="0" eaLnBrk="1" fontAlgn="base" latinLnBrk="0" hangingPunct="1">
              <a:lnSpc>
                <a:spcPct val="100000"/>
              </a:lnSpc>
              <a:spcBef>
                <a:spcPct val="0"/>
              </a:spcBef>
              <a:spcAft>
                <a:spcPct val="0"/>
              </a:spcAft>
              <a:buClrTx/>
              <a:buSzTx/>
              <a:buFontTx/>
              <a:buNone/>
              <a:tabLst/>
              <a:defRPr/>
            </a:pPr>
            <a:r>
              <a:rPr lang="ja-JP" altLang="en-US" sz="3200" dirty="0" smtClean="0">
                <a:latin typeface="HGP創英角ｺﾞｼｯｸUB" pitchFamily="50" charset="-128"/>
                <a:ea typeface="HGP創英角ｺﾞｼｯｸUB" pitchFamily="50" charset="-128"/>
                <a:cs typeface="+mj-cs"/>
              </a:rPr>
              <a:t>国立情報学研究所</a:t>
            </a:r>
            <a:r>
              <a:rPr lang="en-US" altLang="ja-JP" sz="3200" dirty="0" smtClean="0">
                <a:latin typeface="HGP創英角ｺﾞｼｯｸUB" pitchFamily="50" charset="-128"/>
                <a:ea typeface="HGP創英角ｺﾞｼｯｸUB" pitchFamily="50" charset="-128"/>
                <a:cs typeface="+mj-cs"/>
              </a:rPr>
              <a:t>(NII)</a:t>
            </a:r>
          </a:p>
          <a:p>
            <a:pPr marL="0" marR="0" lvl="0" indent="0" algn="r" defTabSz="914400" rtl="0" eaLnBrk="1" fontAlgn="base" latinLnBrk="0" hangingPunct="1">
              <a:lnSpc>
                <a:spcPct val="100000"/>
              </a:lnSpc>
              <a:spcBef>
                <a:spcPct val="0"/>
              </a:spcBef>
              <a:spcAft>
                <a:spcPct val="0"/>
              </a:spcAft>
              <a:buClrTx/>
              <a:buSzTx/>
              <a:buFontTx/>
              <a:buNone/>
              <a:tabLst/>
              <a:defRPr/>
            </a:pPr>
            <a:r>
              <a:rPr kumimoji="1" lang="ja-JP" altLang="en-US" sz="3200" b="0" i="0" u="none" strike="noStrike" kern="1200" cap="none" spc="0" normalizeH="0" baseline="0" noProof="0" dirty="0" smtClean="0">
                <a:ln>
                  <a:noFill/>
                </a:ln>
                <a:effectLst/>
                <a:uLnTx/>
                <a:uFillTx/>
                <a:latin typeface="HGP創英角ｺﾞｼｯｸUB" pitchFamily="50" charset="-128"/>
                <a:ea typeface="HGP創英角ｺﾞｼｯｸUB" pitchFamily="50" charset="-128"/>
                <a:cs typeface="+mj-cs"/>
              </a:rPr>
              <a:t>横山重俊</a:t>
            </a:r>
            <a:endParaRPr kumimoji="1" lang="en-US" altLang="ja-JP" sz="3200" b="0" i="0" u="none" strike="noStrike" kern="1200" cap="none" spc="0" normalizeH="0" baseline="0" noProof="0" dirty="0" smtClean="0">
              <a:ln>
                <a:noFill/>
              </a:ln>
              <a:effectLst/>
              <a:uLnTx/>
              <a:uFillTx/>
              <a:latin typeface="HGP創英角ｺﾞｼｯｸUB" pitchFamily="50" charset="-128"/>
              <a:ea typeface="HGP創英角ｺﾞｼｯｸUB" pitchFamily="50" charset="-128"/>
              <a:cs typeface="+mj-cs"/>
            </a:endParaRPr>
          </a:p>
          <a:p>
            <a:pPr marL="0" marR="0" lvl="0" indent="0" algn="r" defTabSz="914400" rtl="0" eaLnBrk="1" fontAlgn="base" latinLnBrk="0" hangingPunct="1">
              <a:lnSpc>
                <a:spcPct val="100000"/>
              </a:lnSpc>
              <a:spcBef>
                <a:spcPct val="0"/>
              </a:spcBef>
              <a:spcAft>
                <a:spcPct val="0"/>
              </a:spcAft>
              <a:buClrTx/>
              <a:buSzTx/>
              <a:buFontTx/>
              <a:buNone/>
              <a:tabLst/>
              <a:defRPr/>
            </a:pPr>
            <a:endParaRPr kumimoji="1" lang="ja-JP" altLang="en-US" sz="3200" b="0" i="0" u="none" strike="noStrike" kern="1200" cap="none" spc="0" normalizeH="0" baseline="0" noProof="0" dirty="0" smtClean="0">
              <a:ln>
                <a:noFill/>
              </a:ln>
              <a:effectLst/>
              <a:uLnTx/>
              <a:uFillTx/>
              <a:latin typeface="HGP創英角ｺﾞｼｯｸUB" pitchFamily="50" charset="-128"/>
              <a:ea typeface="HGP創英角ｺﾞｼｯｸUB" pitchFamily="50" charset="-128"/>
              <a:cs typeface="+mj-cs"/>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教育クラウドのアーキテクチャ</a:t>
            </a:r>
            <a:endParaRPr lang="ja-JP" altLang="en-US" dirty="0"/>
          </a:p>
        </p:txBody>
      </p:sp>
      <p:sp>
        <p:nvSpPr>
          <p:cNvPr id="74" name="スライド番号プレースホルダ 2"/>
          <p:cNvSpPr>
            <a:spLocks noGrp="1"/>
          </p:cNvSpPr>
          <p:nvPr>
            <p:ph type="sldNum" sz="quarter" idx="10"/>
          </p:nvPr>
        </p:nvSpPr>
        <p:spPr/>
        <p:txBody>
          <a:bodyPr/>
          <a:lstStyle/>
          <a:p>
            <a:fld id="{2D49EB63-8A47-42A8-B1AF-7D6D75D2383C}" type="slidenum">
              <a:rPr lang="ja-JP" altLang="en-US" smtClean="0"/>
              <a:pPr/>
              <a:t>10</a:t>
            </a:fld>
            <a:endParaRPr lang="ja-JP" altLang="en-US" dirty="0"/>
          </a:p>
        </p:txBody>
      </p:sp>
      <p:sp>
        <p:nvSpPr>
          <p:cNvPr id="21" name="正方形/長方形 20"/>
          <p:cNvSpPr/>
          <p:nvPr/>
        </p:nvSpPr>
        <p:spPr bwMode="auto">
          <a:xfrm>
            <a:off x="3671900" y="1412776"/>
            <a:ext cx="360040" cy="504056"/>
          </a:xfrm>
          <a:prstGeom prst="rect">
            <a:avLst/>
          </a:prstGeom>
          <a:solidFill>
            <a:schemeClr val="bg1"/>
          </a:solidFill>
          <a:ln w="9525">
            <a:solidFill>
              <a:schemeClr val="accent1">
                <a:lumMod val="25000"/>
              </a:schemeClr>
            </a:solidFill>
            <a:miter lim="800000"/>
            <a:headEnd/>
            <a:tailEnd/>
          </a:ln>
        </p:spPr>
        <p:txBody>
          <a:bodyPr wrap="none" rtlCol="0" anchor="ctr"/>
          <a:lstStyle/>
          <a:p>
            <a:pPr algn="l">
              <a:spcBef>
                <a:spcPct val="0"/>
              </a:spcBef>
            </a:pPr>
            <a:endParaRPr kumimoji="1" lang="ja-JP" altLang="en-US" sz="1800" b="0">
              <a:solidFill>
                <a:srgbClr val="333333"/>
              </a:solidFill>
              <a:latin typeface="HGP創英角ｺﾞｼｯｸUB" pitchFamily="50" charset="-128"/>
              <a:ea typeface="HGP創英角ｺﾞｼｯｸUB" pitchFamily="50" charset="-128"/>
            </a:endParaRPr>
          </a:p>
        </p:txBody>
      </p:sp>
      <p:cxnSp>
        <p:nvCxnSpPr>
          <p:cNvPr id="25" name="直線コネクタ 24"/>
          <p:cNvCxnSpPr/>
          <p:nvPr/>
        </p:nvCxnSpPr>
        <p:spPr bwMode="auto">
          <a:xfrm>
            <a:off x="611560" y="2456892"/>
            <a:ext cx="7632848" cy="0"/>
          </a:xfrm>
          <a:prstGeom prst="line">
            <a:avLst/>
          </a:prstGeom>
          <a:solidFill>
            <a:schemeClr val="accent1"/>
          </a:solidFill>
          <a:ln w="9525" cap="flat" cmpd="sng" algn="ctr">
            <a:solidFill>
              <a:schemeClr val="tx1"/>
            </a:solidFill>
            <a:prstDash val="sysDash"/>
            <a:miter lim="800000"/>
            <a:headEnd type="none" w="med" len="med"/>
            <a:tailEnd type="none" w="med" len="med"/>
          </a:ln>
          <a:effectLst/>
        </p:spPr>
      </p:cxnSp>
      <p:sp>
        <p:nvSpPr>
          <p:cNvPr id="26" name="正方形/長方形 25"/>
          <p:cNvSpPr/>
          <p:nvPr/>
        </p:nvSpPr>
        <p:spPr bwMode="auto">
          <a:xfrm>
            <a:off x="4103948" y="1412776"/>
            <a:ext cx="360040" cy="504056"/>
          </a:xfrm>
          <a:prstGeom prst="rect">
            <a:avLst/>
          </a:prstGeom>
          <a:solidFill>
            <a:schemeClr val="bg1"/>
          </a:solidFill>
          <a:ln w="9525">
            <a:solidFill>
              <a:schemeClr val="accent1">
                <a:lumMod val="25000"/>
              </a:schemeClr>
            </a:solidFill>
            <a:miter lim="800000"/>
            <a:headEnd/>
            <a:tailEnd/>
          </a:ln>
        </p:spPr>
        <p:txBody>
          <a:bodyPr wrap="none" rtlCol="0" anchor="ctr"/>
          <a:lstStyle/>
          <a:p>
            <a:pPr algn="l">
              <a:spcBef>
                <a:spcPct val="0"/>
              </a:spcBef>
            </a:pPr>
            <a:endParaRPr kumimoji="1" lang="ja-JP" altLang="en-US" sz="1800" b="0">
              <a:solidFill>
                <a:srgbClr val="333333"/>
              </a:solidFill>
              <a:latin typeface="HGP創英角ｺﾞｼｯｸUB" pitchFamily="50" charset="-128"/>
              <a:ea typeface="HGP創英角ｺﾞｼｯｸUB" pitchFamily="50" charset="-128"/>
            </a:endParaRPr>
          </a:p>
        </p:txBody>
      </p:sp>
      <p:sp>
        <p:nvSpPr>
          <p:cNvPr id="27" name="正方形/長方形 26"/>
          <p:cNvSpPr/>
          <p:nvPr/>
        </p:nvSpPr>
        <p:spPr bwMode="auto">
          <a:xfrm>
            <a:off x="5004048" y="1412776"/>
            <a:ext cx="360040" cy="504056"/>
          </a:xfrm>
          <a:prstGeom prst="rect">
            <a:avLst/>
          </a:prstGeom>
          <a:solidFill>
            <a:schemeClr val="bg1"/>
          </a:solidFill>
          <a:ln w="9525">
            <a:solidFill>
              <a:schemeClr val="accent1">
                <a:lumMod val="25000"/>
              </a:schemeClr>
            </a:solidFill>
            <a:miter lim="800000"/>
            <a:headEnd/>
            <a:tailEnd/>
          </a:ln>
        </p:spPr>
        <p:txBody>
          <a:bodyPr wrap="none" rtlCol="0" anchor="ctr"/>
          <a:lstStyle/>
          <a:p>
            <a:pPr algn="l">
              <a:spcBef>
                <a:spcPct val="0"/>
              </a:spcBef>
            </a:pPr>
            <a:endParaRPr kumimoji="1" lang="ja-JP" altLang="en-US" sz="1800" b="0">
              <a:solidFill>
                <a:srgbClr val="333333"/>
              </a:solidFill>
              <a:latin typeface="HGP創英角ｺﾞｼｯｸUB" pitchFamily="50" charset="-128"/>
              <a:ea typeface="HGP創英角ｺﾞｼｯｸUB" pitchFamily="50" charset="-128"/>
            </a:endParaRPr>
          </a:p>
        </p:txBody>
      </p:sp>
      <p:sp>
        <p:nvSpPr>
          <p:cNvPr id="30" name="フローチャート : 磁気ディスク 29"/>
          <p:cNvSpPr/>
          <p:nvPr/>
        </p:nvSpPr>
        <p:spPr bwMode="auto">
          <a:xfrm>
            <a:off x="6120172" y="1376772"/>
            <a:ext cx="576064" cy="540060"/>
          </a:xfrm>
          <a:prstGeom prst="flowChartMagneticDisk">
            <a:avLst/>
          </a:prstGeom>
          <a:solidFill>
            <a:schemeClr val="bg1"/>
          </a:solidFill>
          <a:ln w="9525">
            <a:solidFill>
              <a:schemeClr val="accent1">
                <a:lumMod val="25000"/>
              </a:schemeClr>
            </a:solidFill>
            <a:miter lim="800000"/>
            <a:headEnd/>
            <a:tailEnd/>
          </a:ln>
        </p:spPr>
        <p:txBody>
          <a:bodyPr wrap="none" rtlCol="0" anchor="ctr"/>
          <a:lstStyle/>
          <a:p>
            <a:pPr algn="l">
              <a:spcBef>
                <a:spcPct val="0"/>
              </a:spcBef>
            </a:pPr>
            <a:endParaRPr kumimoji="1" lang="ja-JP" altLang="en-US" sz="1800" b="0">
              <a:solidFill>
                <a:srgbClr val="333333"/>
              </a:solidFill>
              <a:latin typeface="HGP創英角ｺﾞｼｯｸUB" pitchFamily="50" charset="-128"/>
              <a:ea typeface="HGP創英角ｺﾞｼｯｸUB" pitchFamily="50" charset="-128"/>
            </a:endParaRPr>
          </a:p>
        </p:txBody>
      </p:sp>
      <p:sp>
        <p:nvSpPr>
          <p:cNvPr id="31" name="タイトル 1"/>
          <p:cNvSpPr txBox="1">
            <a:spLocks/>
          </p:cNvSpPr>
          <p:nvPr/>
        </p:nvSpPr>
        <p:spPr bwMode="auto">
          <a:xfrm>
            <a:off x="467544" y="1484784"/>
            <a:ext cx="2376264" cy="582594"/>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defTabSz="914400" rtl="0" eaLnBrk="0" fontAlgn="base" latinLnBrk="0" hangingPunct="0">
              <a:lnSpc>
                <a:spcPct val="100000"/>
              </a:lnSpc>
              <a:spcBef>
                <a:spcPct val="0"/>
              </a:spcBef>
              <a:spcAft>
                <a:spcPct val="0"/>
              </a:spcAft>
              <a:buClrTx/>
              <a:buSzTx/>
              <a:buFontTx/>
              <a:buNone/>
              <a:tabLst/>
              <a:defRPr/>
            </a:pPr>
            <a:r>
              <a:rPr lang="ja-JP" altLang="en-US" sz="2800" kern="0" dirty="0" smtClean="0">
                <a:latin typeface="HGP創英角ｺﾞｼｯｸUB" pitchFamily="50" charset="-128"/>
                <a:ea typeface="HGP創英角ｺﾞｼｯｸUB" pitchFamily="50" charset="-128"/>
                <a:cs typeface="+mj-cs"/>
              </a:rPr>
              <a:t>教育クラウド</a:t>
            </a:r>
            <a:endParaRPr lang="en-US" altLang="ja-JP" sz="2800" kern="0" dirty="0" smtClean="0">
              <a:latin typeface="HGP創英角ｺﾞｼｯｸUB" pitchFamily="50" charset="-128"/>
              <a:ea typeface="HGP創英角ｺﾞｼｯｸUB" pitchFamily="50" charset="-128"/>
              <a:cs typeface="+mj-cs"/>
            </a:endParaRPr>
          </a:p>
          <a:p>
            <a:pPr marL="0" marR="0" lvl="0" indent="0" defTabSz="914400" rtl="0" eaLnBrk="0" fontAlgn="base" latinLnBrk="0" hangingPunct="0">
              <a:lnSpc>
                <a:spcPct val="100000"/>
              </a:lnSpc>
              <a:spcBef>
                <a:spcPct val="0"/>
              </a:spcBef>
              <a:spcAft>
                <a:spcPct val="0"/>
              </a:spcAft>
              <a:buClrTx/>
              <a:buSzTx/>
              <a:buFontTx/>
              <a:buNone/>
              <a:tabLst/>
              <a:defRPr/>
            </a:pPr>
            <a:r>
              <a:rPr lang="en-US" altLang="ja-JP" sz="1600" kern="0" dirty="0" smtClean="0">
                <a:latin typeface="HGP創英角ｺﾞｼｯｸUB" pitchFamily="50" charset="-128"/>
                <a:ea typeface="HGP創英角ｺﾞｼｯｸUB" pitchFamily="50" charset="-128"/>
                <a:cs typeface="+mj-cs"/>
              </a:rPr>
              <a:t>(e</a:t>
            </a:r>
            <a:r>
              <a:rPr kumimoji="1" lang="en-US" altLang="ja-JP" sz="1600" b="0" i="0" u="none" strike="noStrike" kern="0" cap="none" spc="0" normalizeH="0" baseline="0" noProof="0" dirty="0" err="1" smtClean="0">
                <a:ln>
                  <a:noFill/>
                </a:ln>
                <a:solidFill>
                  <a:schemeClr val="tx1"/>
                </a:solidFill>
                <a:effectLst/>
                <a:uLnTx/>
                <a:uFillTx/>
                <a:latin typeface="HGP創英角ｺﾞｼｯｸUB" pitchFamily="50" charset="-128"/>
                <a:ea typeface="HGP創英角ｺﾞｼｯｸUB" pitchFamily="50" charset="-128"/>
                <a:cs typeface="+mj-cs"/>
              </a:rPr>
              <a:t>dubase</a:t>
            </a:r>
            <a:r>
              <a:rPr kumimoji="1" lang="en-US" altLang="ja-JP" sz="1600" b="0" i="0" u="none" strike="noStrike" kern="0" cap="none" spc="0" normalizeH="0" baseline="0" noProof="0" dirty="0" smtClean="0">
                <a:ln>
                  <a:noFill/>
                </a:ln>
                <a:solidFill>
                  <a:schemeClr val="tx1"/>
                </a:solidFill>
                <a:effectLst/>
                <a:uLnTx/>
                <a:uFillTx/>
                <a:latin typeface="HGP創英角ｺﾞｼｯｸUB" pitchFamily="50" charset="-128"/>
                <a:ea typeface="HGP創英角ｺﾞｼｯｸUB" pitchFamily="50" charset="-128"/>
                <a:cs typeface="+mj-cs"/>
              </a:rPr>
              <a:t> Cloud</a:t>
            </a:r>
            <a:r>
              <a:rPr lang="en-US" altLang="ja-JP" sz="1600" kern="0" dirty="0" smtClean="0">
                <a:latin typeface="HGP創英角ｺﾞｼｯｸUB" pitchFamily="50" charset="-128"/>
                <a:ea typeface="HGP創英角ｺﾞｼｯｸUB" pitchFamily="50" charset="-128"/>
                <a:cs typeface="+mj-cs"/>
              </a:rPr>
              <a:t>)</a:t>
            </a:r>
            <a:endParaRPr kumimoji="1" lang="ja-JP" altLang="en-US" sz="1600" b="0" i="0" u="none" strike="noStrike" kern="0" cap="none" spc="0" normalizeH="0" baseline="0" noProof="0" dirty="0">
              <a:ln>
                <a:noFill/>
              </a:ln>
              <a:solidFill>
                <a:schemeClr val="tx1"/>
              </a:solidFill>
              <a:effectLst/>
              <a:uLnTx/>
              <a:uFillTx/>
              <a:latin typeface="HGP創英角ｺﾞｼｯｸUB" pitchFamily="50" charset="-128"/>
              <a:ea typeface="HGP創英角ｺﾞｼｯｸUB" pitchFamily="50" charset="-128"/>
              <a:cs typeface="+mj-cs"/>
            </a:endParaRPr>
          </a:p>
        </p:txBody>
      </p:sp>
      <p:sp>
        <p:nvSpPr>
          <p:cNvPr id="32" name="タイトル 1"/>
          <p:cNvSpPr txBox="1">
            <a:spLocks/>
          </p:cNvSpPr>
          <p:nvPr/>
        </p:nvSpPr>
        <p:spPr bwMode="auto">
          <a:xfrm>
            <a:off x="467544" y="2954418"/>
            <a:ext cx="2088232" cy="582594"/>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defTabSz="914400" rtl="0" eaLnBrk="0" fontAlgn="base" latinLnBrk="0" hangingPunct="0">
              <a:lnSpc>
                <a:spcPct val="100000"/>
              </a:lnSpc>
              <a:spcBef>
                <a:spcPct val="0"/>
              </a:spcBef>
              <a:spcAft>
                <a:spcPct val="0"/>
              </a:spcAft>
              <a:buClrTx/>
              <a:buSzTx/>
              <a:buFontTx/>
              <a:buNone/>
              <a:tabLst/>
              <a:defRPr/>
            </a:pPr>
            <a:r>
              <a:rPr lang="ja-JP" altLang="en-US" sz="2800" kern="0" dirty="0" smtClean="0">
                <a:latin typeface="HGP創英角ｺﾞｼｯｸUB" pitchFamily="50" charset="-128"/>
                <a:ea typeface="HGP創英角ｺﾞｼｯｸUB" pitchFamily="50" charset="-128"/>
                <a:cs typeface="+mj-cs"/>
              </a:rPr>
              <a:t>研究クラウド</a:t>
            </a:r>
            <a:endParaRPr lang="en-US" altLang="ja-JP" sz="2800" kern="0" dirty="0" smtClean="0">
              <a:latin typeface="HGP創英角ｺﾞｼｯｸUB" pitchFamily="50" charset="-128"/>
              <a:ea typeface="HGP創英角ｺﾞｼｯｸUB" pitchFamily="50" charset="-128"/>
              <a:cs typeface="+mj-cs"/>
            </a:endParaRPr>
          </a:p>
          <a:p>
            <a:pPr marL="0" marR="0" lvl="0" indent="0" defTabSz="914400" rtl="0" eaLnBrk="0" fontAlgn="base" latinLnBrk="0" hangingPunct="0">
              <a:lnSpc>
                <a:spcPct val="100000"/>
              </a:lnSpc>
              <a:spcBef>
                <a:spcPct val="0"/>
              </a:spcBef>
              <a:spcAft>
                <a:spcPct val="0"/>
              </a:spcAft>
              <a:buClrTx/>
              <a:buSzTx/>
              <a:buFontTx/>
              <a:buNone/>
              <a:tabLst/>
              <a:defRPr/>
            </a:pPr>
            <a:r>
              <a:rPr lang="en-US" altLang="ja-JP" sz="1600" kern="0" dirty="0" smtClean="0">
                <a:latin typeface="HGP創英角ｺﾞｼｯｸUB" pitchFamily="50" charset="-128"/>
                <a:ea typeface="HGP創英角ｺﾞｼｯｸUB" pitchFamily="50" charset="-128"/>
                <a:cs typeface="+mj-cs"/>
              </a:rPr>
              <a:t>(</a:t>
            </a:r>
            <a:r>
              <a:rPr lang="en-US" altLang="ja-JP" sz="1600" kern="0" dirty="0" err="1" smtClean="0">
                <a:latin typeface="HGP創英角ｺﾞｼｯｸUB" pitchFamily="50" charset="-128"/>
                <a:ea typeface="HGP創英角ｺﾞｼｯｸUB" pitchFamily="50" charset="-128"/>
                <a:cs typeface="+mj-cs"/>
              </a:rPr>
              <a:t>gunnii</a:t>
            </a:r>
            <a:r>
              <a:rPr lang="ja-JP" altLang="en-US" sz="1600" kern="0" dirty="0" smtClean="0">
                <a:latin typeface="HGP創英角ｺﾞｼｯｸUB" pitchFamily="50" charset="-128"/>
                <a:ea typeface="HGP創英角ｺﾞｼｯｸUB" pitchFamily="50" charset="-128"/>
                <a:cs typeface="+mj-cs"/>
              </a:rPr>
              <a:t>　</a:t>
            </a:r>
            <a:r>
              <a:rPr lang="en-US" altLang="ja-JP" sz="1600" kern="0" dirty="0" smtClean="0">
                <a:latin typeface="HGP創英角ｺﾞｼｯｸUB" pitchFamily="50" charset="-128"/>
                <a:ea typeface="HGP創英角ｺﾞｼｯｸUB" pitchFamily="50" charset="-128"/>
                <a:cs typeface="+mj-cs"/>
              </a:rPr>
              <a:t>+ </a:t>
            </a:r>
            <a:r>
              <a:rPr lang="en-US" altLang="ja-JP" sz="1600" kern="0" dirty="0" err="1" smtClean="0">
                <a:latin typeface="HGP創英角ｺﾞｼｯｸUB" pitchFamily="50" charset="-128"/>
                <a:ea typeface="HGP創英角ｺﾞｼｯｸUB" pitchFamily="50" charset="-128"/>
                <a:cs typeface="+mj-cs"/>
              </a:rPr>
              <a:t>tinii</a:t>
            </a:r>
            <a:r>
              <a:rPr lang="en-US" altLang="ja-JP" sz="1600" kern="0" dirty="0" smtClean="0">
                <a:latin typeface="HGP創英角ｺﾞｼｯｸUB" pitchFamily="50" charset="-128"/>
                <a:ea typeface="HGP創英角ｺﾞｼｯｸUB" pitchFamily="50" charset="-128"/>
                <a:cs typeface="+mj-cs"/>
              </a:rPr>
              <a:t>)</a:t>
            </a:r>
            <a:endParaRPr kumimoji="1" lang="ja-JP" altLang="en-US" sz="1600" b="0" i="0" u="none" strike="noStrike" kern="0" cap="none" spc="0" normalizeH="0" baseline="0" noProof="0" dirty="0">
              <a:ln>
                <a:noFill/>
              </a:ln>
              <a:solidFill>
                <a:schemeClr val="tx1"/>
              </a:solidFill>
              <a:effectLst/>
              <a:uLnTx/>
              <a:uFillTx/>
              <a:latin typeface="HGP創英角ｺﾞｼｯｸUB" pitchFamily="50" charset="-128"/>
              <a:ea typeface="HGP創英角ｺﾞｼｯｸUB" pitchFamily="50" charset="-128"/>
              <a:cs typeface="+mj-cs"/>
            </a:endParaRPr>
          </a:p>
        </p:txBody>
      </p:sp>
      <p:sp>
        <p:nvSpPr>
          <p:cNvPr id="33" name="タイトル 1"/>
          <p:cNvSpPr txBox="1">
            <a:spLocks/>
          </p:cNvSpPr>
          <p:nvPr/>
        </p:nvSpPr>
        <p:spPr bwMode="auto">
          <a:xfrm>
            <a:off x="5940152" y="1952836"/>
            <a:ext cx="1152128" cy="324036"/>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defTabSz="914400" rtl="0" eaLnBrk="0" fontAlgn="base" latinLnBrk="0" hangingPunct="0">
              <a:lnSpc>
                <a:spcPct val="100000"/>
              </a:lnSpc>
              <a:spcBef>
                <a:spcPct val="0"/>
              </a:spcBef>
              <a:spcAft>
                <a:spcPct val="0"/>
              </a:spcAft>
              <a:buClrTx/>
              <a:buSzTx/>
              <a:buFontTx/>
              <a:buNone/>
              <a:tabLst/>
              <a:defRPr/>
            </a:pPr>
            <a:r>
              <a:rPr lang="ja-JP" altLang="en-US" sz="1100" kern="0" noProof="0" dirty="0" smtClean="0">
                <a:latin typeface="HGP創英角ｺﾞｼｯｸUB" pitchFamily="50" charset="-128"/>
                <a:ea typeface="HGP創英角ｺﾞｼｯｸUB" pitchFamily="50" charset="-128"/>
                <a:cs typeface="+mj-cs"/>
              </a:rPr>
              <a:t>ミニクラウド共有</a:t>
            </a:r>
            <a:endParaRPr lang="en-US" altLang="ja-JP" sz="1100" kern="0" noProof="0" dirty="0" smtClean="0">
              <a:latin typeface="HGP創英角ｺﾞｼｯｸUB" pitchFamily="50" charset="-128"/>
              <a:ea typeface="HGP創英角ｺﾞｼｯｸUB" pitchFamily="50" charset="-128"/>
              <a:cs typeface="+mj-cs"/>
            </a:endParaRPr>
          </a:p>
          <a:p>
            <a:pPr marL="0" marR="0" lvl="0" indent="0" defTabSz="914400" rtl="0" eaLnBrk="0" fontAlgn="base" latinLnBrk="0" hangingPunct="0">
              <a:lnSpc>
                <a:spcPct val="100000"/>
              </a:lnSpc>
              <a:spcBef>
                <a:spcPct val="0"/>
              </a:spcBef>
              <a:spcAft>
                <a:spcPct val="0"/>
              </a:spcAft>
              <a:buClrTx/>
              <a:buSzTx/>
              <a:buFontTx/>
              <a:buNone/>
              <a:tabLst/>
              <a:defRPr/>
            </a:pPr>
            <a:r>
              <a:rPr lang="ja-JP" altLang="en-US" sz="1100" kern="0" noProof="0" dirty="0" smtClean="0">
                <a:latin typeface="HGP創英角ｺﾞｼｯｸUB" pitchFamily="50" charset="-128"/>
                <a:ea typeface="HGP創英角ｺﾞｼｯｸUB" pitchFamily="50" charset="-128"/>
                <a:cs typeface="+mj-cs"/>
              </a:rPr>
              <a:t>アーカイブ</a:t>
            </a:r>
            <a:endParaRPr kumimoji="1" lang="ja-JP" altLang="en-US" sz="800" b="0" i="0" u="none" strike="noStrike" kern="0" cap="none" spc="0" normalizeH="0" baseline="0" noProof="0" dirty="0">
              <a:ln>
                <a:noFill/>
              </a:ln>
              <a:solidFill>
                <a:schemeClr val="tx1"/>
              </a:solidFill>
              <a:effectLst/>
              <a:uLnTx/>
              <a:uFillTx/>
              <a:latin typeface="HGP創英角ｺﾞｼｯｸUB" pitchFamily="50" charset="-128"/>
              <a:ea typeface="HGP創英角ｺﾞｼｯｸUB" pitchFamily="50" charset="-128"/>
              <a:cs typeface="+mj-cs"/>
            </a:endParaRPr>
          </a:p>
        </p:txBody>
      </p:sp>
      <p:sp>
        <p:nvSpPr>
          <p:cNvPr id="34" name="タイトル 1"/>
          <p:cNvSpPr txBox="1">
            <a:spLocks/>
          </p:cNvSpPr>
          <p:nvPr/>
        </p:nvSpPr>
        <p:spPr bwMode="auto">
          <a:xfrm>
            <a:off x="3779912" y="1520788"/>
            <a:ext cx="1584176" cy="324036"/>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defTabSz="914400" rtl="0" eaLnBrk="0" fontAlgn="base" latinLnBrk="0" hangingPunct="0">
              <a:lnSpc>
                <a:spcPct val="100000"/>
              </a:lnSpc>
              <a:spcBef>
                <a:spcPct val="0"/>
              </a:spcBef>
              <a:spcAft>
                <a:spcPct val="0"/>
              </a:spcAft>
              <a:buClrTx/>
              <a:buSzTx/>
              <a:buFontTx/>
              <a:buNone/>
              <a:tabLst/>
              <a:defRPr/>
            </a:pPr>
            <a:r>
              <a:rPr lang="ja-JP" altLang="en-US" sz="1050" kern="0" noProof="0" dirty="0" smtClean="0">
                <a:latin typeface="HGP創英角ｺﾞｼｯｸUB" pitchFamily="50" charset="-128"/>
                <a:ea typeface="HGP創英角ｺﾞｼｯｸUB" pitchFamily="50" charset="-128"/>
                <a:cs typeface="+mj-cs"/>
              </a:rPr>
              <a:t>ミニクラウド　</a:t>
            </a:r>
            <a:r>
              <a:rPr lang="en-US" altLang="ja-JP" sz="1050" kern="0" noProof="0" dirty="0" smtClean="0">
                <a:latin typeface="HGP創英角ｺﾞｼｯｸUB" pitchFamily="50" charset="-128"/>
                <a:ea typeface="HGP創英角ｺﾞｼｯｸUB" pitchFamily="50" charset="-128"/>
                <a:cs typeface="+mj-cs"/>
              </a:rPr>
              <a:t>#1-#15</a:t>
            </a:r>
            <a:endParaRPr kumimoji="1" lang="ja-JP" altLang="en-US" sz="1050" b="0" i="0" u="none" strike="noStrike" kern="0" cap="none" spc="0" normalizeH="0" baseline="0" noProof="0" dirty="0">
              <a:ln>
                <a:noFill/>
              </a:ln>
              <a:solidFill>
                <a:schemeClr val="tx1"/>
              </a:solidFill>
              <a:effectLst/>
              <a:uLnTx/>
              <a:uFillTx/>
              <a:latin typeface="HGP創英角ｺﾞｼｯｸUB" pitchFamily="50" charset="-128"/>
              <a:ea typeface="HGP創英角ｺﾞｼｯｸUB" pitchFamily="50" charset="-128"/>
              <a:cs typeface="+mj-cs"/>
            </a:endParaRPr>
          </a:p>
        </p:txBody>
      </p:sp>
      <p:sp>
        <p:nvSpPr>
          <p:cNvPr id="35" name="左右矢印 34"/>
          <p:cNvSpPr/>
          <p:nvPr/>
        </p:nvSpPr>
        <p:spPr bwMode="auto">
          <a:xfrm>
            <a:off x="5508104" y="1520788"/>
            <a:ext cx="396044" cy="252028"/>
          </a:xfrm>
          <a:prstGeom prst="leftRightArrow">
            <a:avLst/>
          </a:prstGeom>
          <a:solidFill>
            <a:schemeClr val="bg1"/>
          </a:solidFill>
          <a:ln w="9525">
            <a:solidFill>
              <a:schemeClr val="accent1">
                <a:lumMod val="25000"/>
              </a:schemeClr>
            </a:solidFill>
            <a:miter lim="800000"/>
            <a:headEnd/>
            <a:tailEnd/>
          </a:ln>
        </p:spPr>
        <p:txBody>
          <a:bodyPr wrap="none" rtlCol="0" anchor="ctr"/>
          <a:lstStyle/>
          <a:p>
            <a:pPr algn="l">
              <a:spcBef>
                <a:spcPct val="0"/>
              </a:spcBef>
            </a:pPr>
            <a:endParaRPr kumimoji="1" lang="ja-JP" altLang="en-US" sz="1800" b="0">
              <a:solidFill>
                <a:srgbClr val="333333"/>
              </a:solidFill>
              <a:latin typeface="HGP創英角ｺﾞｼｯｸUB" pitchFamily="50" charset="-128"/>
              <a:ea typeface="HGP創英角ｺﾞｼｯｸUB" pitchFamily="50" charset="-128"/>
            </a:endParaRPr>
          </a:p>
        </p:txBody>
      </p:sp>
      <p:sp>
        <p:nvSpPr>
          <p:cNvPr id="37" name="正方形/長方形 36"/>
          <p:cNvSpPr/>
          <p:nvPr/>
        </p:nvSpPr>
        <p:spPr bwMode="auto">
          <a:xfrm>
            <a:off x="3671900" y="1052736"/>
            <a:ext cx="144016" cy="216024"/>
          </a:xfrm>
          <a:prstGeom prst="rect">
            <a:avLst/>
          </a:prstGeom>
          <a:solidFill>
            <a:schemeClr val="bg1"/>
          </a:solidFill>
          <a:ln w="9525">
            <a:solidFill>
              <a:schemeClr val="accent1">
                <a:lumMod val="25000"/>
              </a:schemeClr>
            </a:solidFill>
            <a:miter lim="800000"/>
            <a:headEnd/>
            <a:tailEnd/>
          </a:ln>
        </p:spPr>
        <p:txBody>
          <a:bodyPr wrap="none" rtlCol="0" anchor="ctr"/>
          <a:lstStyle/>
          <a:p>
            <a:pPr algn="l">
              <a:spcBef>
                <a:spcPct val="0"/>
              </a:spcBef>
            </a:pPr>
            <a:endParaRPr kumimoji="1" lang="ja-JP" altLang="en-US" sz="1800" b="0">
              <a:solidFill>
                <a:srgbClr val="333333"/>
              </a:solidFill>
              <a:latin typeface="HGP創英角ｺﾞｼｯｸUB" pitchFamily="50" charset="-128"/>
              <a:ea typeface="HGP創英角ｺﾞｼｯｸUB" pitchFamily="50" charset="-128"/>
            </a:endParaRPr>
          </a:p>
        </p:txBody>
      </p:sp>
      <p:sp>
        <p:nvSpPr>
          <p:cNvPr id="38" name="正方形/長方形 37"/>
          <p:cNvSpPr/>
          <p:nvPr/>
        </p:nvSpPr>
        <p:spPr bwMode="auto">
          <a:xfrm>
            <a:off x="3779912" y="1124744"/>
            <a:ext cx="144016" cy="216024"/>
          </a:xfrm>
          <a:prstGeom prst="rect">
            <a:avLst/>
          </a:prstGeom>
          <a:solidFill>
            <a:schemeClr val="bg1"/>
          </a:solidFill>
          <a:ln w="9525">
            <a:solidFill>
              <a:schemeClr val="accent1">
                <a:lumMod val="25000"/>
              </a:schemeClr>
            </a:solidFill>
            <a:miter lim="800000"/>
            <a:headEnd/>
            <a:tailEnd/>
          </a:ln>
        </p:spPr>
        <p:txBody>
          <a:bodyPr wrap="none" rtlCol="0" anchor="ctr"/>
          <a:lstStyle/>
          <a:p>
            <a:pPr algn="l">
              <a:spcBef>
                <a:spcPct val="0"/>
              </a:spcBef>
            </a:pPr>
            <a:endParaRPr kumimoji="1" lang="ja-JP" altLang="en-US" sz="1800" b="0">
              <a:solidFill>
                <a:srgbClr val="333333"/>
              </a:solidFill>
              <a:latin typeface="HGP創英角ｺﾞｼｯｸUB" pitchFamily="50" charset="-128"/>
              <a:ea typeface="HGP創英角ｺﾞｼｯｸUB" pitchFamily="50" charset="-128"/>
            </a:endParaRPr>
          </a:p>
        </p:txBody>
      </p:sp>
      <p:sp>
        <p:nvSpPr>
          <p:cNvPr id="39" name="正方形/長方形 38"/>
          <p:cNvSpPr/>
          <p:nvPr/>
        </p:nvSpPr>
        <p:spPr bwMode="auto">
          <a:xfrm>
            <a:off x="3887924" y="1160748"/>
            <a:ext cx="144016" cy="216024"/>
          </a:xfrm>
          <a:prstGeom prst="rect">
            <a:avLst/>
          </a:prstGeom>
          <a:solidFill>
            <a:schemeClr val="bg1"/>
          </a:solidFill>
          <a:ln w="9525">
            <a:solidFill>
              <a:schemeClr val="accent1">
                <a:lumMod val="25000"/>
              </a:schemeClr>
            </a:solidFill>
            <a:miter lim="800000"/>
            <a:headEnd/>
            <a:tailEnd/>
          </a:ln>
        </p:spPr>
        <p:txBody>
          <a:bodyPr wrap="none" rtlCol="0" anchor="ctr"/>
          <a:lstStyle/>
          <a:p>
            <a:pPr algn="l">
              <a:spcBef>
                <a:spcPct val="0"/>
              </a:spcBef>
            </a:pPr>
            <a:endParaRPr kumimoji="1" lang="ja-JP" altLang="en-US" sz="1800" b="0">
              <a:solidFill>
                <a:srgbClr val="333333"/>
              </a:solidFill>
              <a:latin typeface="HGP創英角ｺﾞｼｯｸUB" pitchFamily="50" charset="-128"/>
              <a:ea typeface="HGP創英角ｺﾞｼｯｸUB" pitchFamily="50" charset="-128"/>
            </a:endParaRPr>
          </a:p>
        </p:txBody>
      </p:sp>
      <p:sp>
        <p:nvSpPr>
          <p:cNvPr id="40" name="正方形/長方形 39"/>
          <p:cNvSpPr/>
          <p:nvPr/>
        </p:nvSpPr>
        <p:spPr bwMode="auto">
          <a:xfrm>
            <a:off x="4067944" y="1052736"/>
            <a:ext cx="144016" cy="216024"/>
          </a:xfrm>
          <a:prstGeom prst="rect">
            <a:avLst/>
          </a:prstGeom>
          <a:solidFill>
            <a:schemeClr val="bg1"/>
          </a:solidFill>
          <a:ln w="9525">
            <a:solidFill>
              <a:schemeClr val="accent1">
                <a:lumMod val="25000"/>
              </a:schemeClr>
            </a:solidFill>
            <a:miter lim="800000"/>
            <a:headEnd/>
            <a:tailEnd/>
          </a:ln>
        </p:spPr>
        <p:txBody>
          <a:bodyPr wrap="none" rtlCol="0" anchor="ctr"/>
          <a:lstStyle/>
          <a:p>
            <a:pPr algn="l">
              <a:spcBef>
                <a:spcPct val="0"/>
              </a:spcBef>
            </a:pPr>
            <a:endParaRPr kumimoji="1" lang="ja-JP" altLang="en-US" sz="1800" b="0">
              <a:solidFill>
                <a:srgbClr val="333333"/>
              </a:solidFill>
              <a:latin typeface="HGP創英角ｺﾞｼｯｸUB" pitchFamily="50" charset="-128"/>
              <a:ea typeface="HGP創英角ｺﾞｼｯｸUB" pitchFamily="50" charset="-128"/>
            </a:endParaRPr>
          </a:p>
        </p:txBody>
      </p:sp>
      <p:sp>
        <p:nvSpPr>
          <p:cNvPr id="41" name="正方形/長方形 40"/>
          <p:cNvSpPr/>
          <p:nvPr/>
        </p:nvSpPr>
        <p:spPr bwMode="auto">
          <a:xfrm>
            <a:off x="4175956" y="1124744"/>
            <a:ext cx="144016" cy="216024"/>
          </a:xfrm>
          <a:prstGeom prst="rect">
            <a:avLst/>
          </a:prstGeom>
          <a:solidFill>
            <a:schemeClr val="bg1"/>
          </a:solidFill>
          <a:ln w="9525">
            <a:solidFill>
              <a:schemeClr val="accent1">
                <a:lumMod val="25000"/>
              </a:schemeClr>
            </a:solidFill>
            <a:miter lim="800000"/>
            <a:headEnd/>
            <a:tailEnd/>
          </a:ln>
        </p:spPr>
        <p:txBody>
          <a:bodyPr wrap="none" rtlCol="0" anchor="ctr"/>
          <a:lstStyle/>
          <a:p>
            <a:pPr algn="l">
              <a:spcBef>
                <a:spcPct val="0"/>
              </a:spcBef>
            </a:pPr>
            <a:endParaRPr kumimoji="1" lang="ja-JP" altLang="en-US" sz="1800" b="0">
              <a:solidFill>
                <a:srgbClr val="333333"/>
              </a:solidFill>
              <a:latin typeface="HGP創英角ｺﾞｼｯｸUB" pitchFamily="50" charset="-128"/>
              <a:ea typeface="HGP創英角ｺﾞｼｯｸUB" pitchFamily="50" charset="-128"/>
            </a:endParaRPr>
          </a:p>
        </p:txBody>
      </p:sp>
      <p:sp>
        <p:nvSpPr>
          <p:cNvPr id="42" name="正方形/長方形 41"/>
          <p:cNvSpPr/>
          <p:nvPr/>
        </p:nvSpPr>
        <p:spPr bwMode="auto">
          <a:xfrm>
            <a:off x="4283968" y="1160748"/>
            <a:ext cx="144016" cy="216024"/>
          </a:xfrm>
          <a:prstGeom prst="rect">
            <a:avLst/>
          </a:prstGeom>
          <a:solidFill>
            <a:schemeClr val="bg1"/>
          </a:solidFill>
          <a:ln w="9525">
            <a:solidFill>
              <a:schemeClr val="accent1">
                <a:lumMod val="25000"/>
              </a:schemeClr>
            </a:solidFill>
            <a:miter lim="800000"/>
            <a:headEnd/>
            <a:tailEnd/>
          </a:ln>
        </p:spPr>
        <p:txBody>
          <a:bodyPr wrap="none" rtlCol="0" anchor="ctr"/>
          <a:lstStyle/>
          <a:p>
            <a:pPr algn="l">
              <a:spcBef>
                <a:spcPct val="0"/>
              </a:spcBef>
            </a:pPr>
            <a:endParaRPr kumimoji="1" lang="ja-JP" altLang="en-US" sz="1800" b="0">
              <a:solidFill>
                <a:srgbClr val="333333"/>
              </a:solidFill>
              <a:latin typeface="HGP創英角ｺﾞｼｯｸUB" pitchFamily="50" charset="-128"/>
              <a:ea typeface="HGP創英角ｺﾞｼｯｸUB" pitchFamily="50" charset="-128"/>
            </a:endParaRPr>
          </a:p>
        </p:txBody>
      </p:sp>
      <p:sp>
        <p:nvSpPr>
          <p:cNvPr id="43" name="正方形/長方形 42"/>
          <p:cNvSpPr/>
          <p:nvPr/>
        </p:nvSpPr>
        <p:spPr bwMode="auto">
          <a:xfrm>
            <a:off x="5004048" y="1016732"/>
            <a:ext cx="144016" cy="216024"/>
          </a:xfrm>
          <a:prstGeom prst="rect">
            <a:avLst/>
          </a:prstGeom>
          <a:solidFill>
            <a:schemeClr val="bg1"/>
          </a:solidFill>
          <a:ln w="9525">
            <a:solidFill>
              <a:schemeClr val="accent1">
                <a:lumMod val="25000"/>
              </a:schemeClr>
            </a:solidFill>
            <a:miter lim="800000"/>
            <a:headEnd/>
            <a:tailEnd/>
          </a:ln>
        </p:spPr>
        <p:txBody>
          <a:bodyPr wrap="none" rtlCol="0" anchor="ctr"/>
          <a:lstStyle/>
          <a:p>
            <a:pPr algn="l">
              <a:spcBef>
                <a:spcPct val="0"/>
              </a:spcBef>
            </a:pPr>
            <a:endParaRPr kumimoji="1" lang="ja-JP" altLang="en-US" sz="1800" b="0">
              <a:solidFill>
                <a:srgbClr val="333333"/>
              </a:solidFill>
              <a:latin typeface="HGP創英角ｺﾞｼｯｸUB" pitchFamily="50" charset="-128"/>
              <a:ea typeface="HGP創英角ｺﾞｼｯｸUB" pitchFamily="50" charset="-128"/>
            </a:endParaRPr>
          </a:p>
        </p:txBody>
      </p:sp>
      <p:sp>
        <p:nvSpPr>
          <p:cNvPr id="44" name="正方形/長方形 43"/>
          <p:cNvSpPr/>
          <p:nvPr/>
        </p:nvSpPr>
        <p:spPr bwMode="auto">
          <a:xfrm>
            <a:off x="5112060" y="1088740"/>
            <a:ext cx="144016" cy="216024"/>
          </a:xfrm>
          <a:prstGeom prst="rect">
            <a:avLst/>
          </a:prstGeom>
          <a:solidFill>
            <a:schemeClr val="bg1"/>
          </a:solidFill>
          <a:ln w="9525">
            <a:solidFill>
              <a:schemeClr val="accent1">
                <a:lumMod val="25000"/>
              </a:schemeClr>
            </a:solidFill>
            <a:miter lim="800000"/>
            <a:headEnd/>
            <a:tailEnd/>
          </a:ln>
        </p:spPr>
        <p:txBody>
          <a:bodyPr wrap="none" rtlCol="0" anchor="ctr"/>
          <a:lstStyle/>
          <a:p>
            <a:pPr algn="l">
              <a:spcBef>
                <a:spcPct val="0"/>
              </a:spcBef>
            </a:pPr>
            <a:endParaRPr kumimoji="1" lang="ja-JP" altLang="en-US" sz="1800" b="0">
              <a:solidFill>
                <a:srgbClr val="333333"/>
              </a:solidFill>
              <a:latin typeface="HGP創英角ｺﾞｼｯｸUB" pitchFamily="50" charset="-128"/>
              <a:ea typeface="HGP創英角ｺﾞｼｯｸUB" pitchFamily="50" charset="-128"/>
            </a:endParaRPr>
          </a:p>
        </p:txBody>
      </p:sp>
      <p:sp>
        <p:nvSpPr>
          <p:cNvPr id="45" name="正方形/長方形 44"/>
          <p:cNvSpPr/>
          <p:nvPr/>
        </p:nvSpPr>
        <p:spPr bwMode="auto">
          <a:xfrm>
            <a:off x="5220072" y="1124744"/>
            <a:ext cx="144016" cy="216024"/>
          </a:xfrm>
          <a:prstGeom prst="rect">
            <a:avLst/>
          </a:prstGeom>
          <a:solidFill>
            <a:schemeClr val="bg1"/>
          </a:solidFill>
          <a:ln w="9525">
            <a:solidFill>
              <a:schemeClr val="accent1">
                <a:lumMod val="25000"/>
              </a:schemeClr>
            </a:solidFill>
            <a:miter lim="800000"/>
            <a:headEnd/>
            <a:tailEnd/>
          </a:ln>
        </p:spPr>
        <p:txBody>
          <a:bodyPr wrap="none" rtlCol="0" anchor="ctr"/>
          <a:lstStyle/>
          <a:p>
            <a:pPr algn="l">
              <a:spcBef>
                <a:spcPct val="0"/>
              </a:spcBef>
            </a:pPr>
            <a:endParaRPr kumimoji="1" lang="ja-JP" altLang="en-US" sz="1800" b="0">
              <a:solidFill>
                <a:srgbClr val="333333"/>
              </a:solidFill>
              <a:latin typeface="HGP創英角ｺﾞｼｯｸUB" pitchFamily="50" charset="-128"/>
              <a:ea typeface="HGP創英角ｺﾞｼｯｸUB" pitchFamily="50" charset="-128"/>
            </a:endParaRPr>
          </a:p>
        </p:txBody>
      </p:sp>
      <p:sp>
        <p:nvSpPr>
          <p:cNvPr id="46" name="タイトル 1"/>
          <p:cNvSpPr txBox="1">
            <a:spLocks/>
          </p:cNvSpPr>
          <p:nvPr/>
        </p:nvSpPr>
        <p:spPr bwMode="auto">
          <a:xfrm>
            <a:off x="4211960" y="980728"/>
            <a:ext cx="972108" cy="324036"/>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defTabSz="914400" rtl="0" eaLnBrk="0" fontAlgn="base" latinLnBrk="0" hangingPunct="0">
              <a:lnSpc>
                <a:spcPct val="100000"/>
              </a:lnSpc>
              <a:spcBef>
                <a:spcPct val="0"/>
              </a:spcBef>
              <a:spcAft>
                <a:spcPct val="0"/>
              </a:spcAft>
              <a:buClrTx/>
              <a:buSzTx/>
              <a:buFontTx/>
              <a:buNone/>
              <a:tabLst/>
              <a:defRPr/>
            </a:pPr>
            <a:r>
              <a:rPr lang="ja-JP" altLang="en-US" sz="1050" kern="0" dirty="0" smtClean="0">
                <a:latin typeface="HGP創英角ｺﾞｼｯｸUB" pitchFamily="50" charset="-128"/>
                <a:ea typeface="HGP創英角ｺﾞｼｯｸUB" pitchFamily="50" charset="-128"/>
                <a:cs typeface="+mj-cs"/>
              </a:rPr>
              <a:t>仮想マシン</a:t>
            </a:r>
            <a:endParaRPr kumimoji="1" lang="ja-JP" altLang="en-US" sz="1050" b="0" i="0" u="none" strike="noStrike" kern="0" cap="none" spc="0" normalizeH="0" baseline="0" noProof="0" dirty="0">
              <a:ln>
                <a:noFill/>
              </a:ln>
              <a:solidFill>
                <a:schemeClr val="tx1"/>
              </a:solidFill>
              <a:effectLst/>
              <a:uLnTx/>
              <a:uFillTx/>
              <a:latin typeface="HGP創英角ｺﾞｼｯｸUB" pitchFamily="50" charset="-128"/>
              <a:ea typeface="HGP創英角ｺﾞｼｯｸUB" pitchFamily="50" charset="-128"/>
              <a:cs typeface="+mj-cs"/>
            </a:endParaRPr>
          </a:p>
        </p:txBody>
      </p:sp>
      <p:sp>
        <p:nvSpPr>
          <p:cNvPr id="47" name="正方形/長方形 46"/>
          <p:cNvSpPr/>
          <p:nvPr/>
        </p:nvSpPr>
        <p:spPr bwMode="auto">
          <a:xfrm>
            <a:off x="3671900" y="1988840"/>
            <a:ext cx="1692188" cy="288032"/>
          </a:xfrm>
          <a:prstGeom prst="rect">
            <a:avLst/>
          </a:prstGeom>
          <a:solidFill>
            <a:schemeClr val="bg1"/>
          </a:solidFill>
          <a:ln w="9525">
            <a:solidFill>
              <a:schemeClr val="accent1">
                <a:lumMod val="25000"/>
              </a:schemeClr>
            </a:solidFill>
            <a:miter lim="800000"/>
            <a:headEnd/>
            <a:tailEnd/>
          </a:ln>
        </p:spPr>
        <p:txBody>
          <a:bodyPr wrap="none" rtlCol="0" anchor="ctr"/>
          <a:lstStyle/>
          <a:p>
            <a:pPr algn="l">
              <a:spcBef>
                <a:spcPct val="0"/>
              </a:spcBef>
            </a:pPr>
            <a:r>
              <a:rPr lang="ja-JP" altLang="en-US" sz="1800" dirty="0" smtClean="0">
                <a:solidFill>
                  <a:srgbClr val="333333"/>
                </a:solidFill>
                <a:latin typeface="HGP創英角ｺﾞｼｯｸUB" pitchFamily="50" charset="-128"/>
                <a:ea typeface="HGP創英角ｺﾞｼｯｸUB" pitchFamily="50" charset="-128"/>
              </a:rPr>
              <a:t>物理マシン</a:t>
            </a:r>
            <a:r>
              <a:rPr lang="en-US" altLang="ja-JP" sz="1800" dirty="0" smtClean="0">
                <a:solidFill>
                  <a:srgbClr val="333333"/>
                </a:solidFill>
                <a:latin typeface="HGP創英角ｺﾞｼｯｸUB" pitchFamily="50" charset="-128"/>
                <a:ea typeface="HGP創英角ｺﾞｼｯｸUB" pitchFamily="50" charset="-128"/>
              </a:rPr>
              <a:t>/NW</a:t>
            </a:r>
            <a:endParaRPr kumimoji="1" lang="ja-JP" altLang="en-US" sz="1800" b="0" dirty="0">
              <a:solidFill>
                <a:srgbClr val="333333"/>
              </a:solidFill>
              <a:latin typeface="HGP創英角ｺﾞｼｯｸUB" pitchFamily="50" charset="-128"/>
              <a:ea typeface="HGP創英角ｺﾞｼｯｸUB" pitchFamily="50" charset="-128"/>
            </a:endParaRPr>
          </a:p>
        </p:txBody>
      </p:sp>
      <p:sp>
        <p:nvSpPr>
          <p:cNvPr id="48" name="正方形/長方形 47"/>
          <p:cNvSpPr/>
          <p:nvPr/>
        </p:nvSpPr>
        <p:spPr bwMode="auto">
          <a:xfrm>
            <a:off x="3671900" y="2960948"/>
            <a:ext cx="720080" cy="504056"/>
          </a:xfrm>
          <a:prstGeom prst="rect">
            <a:avLst/>
          </a:prstGeom>
          <a:solidFill>
            <a:schemeClr val="bg1"/>
          </a:solidFill>
          <a:ln w="9525">
            <a:solidFill>
              <a:schemeClr val="accent1">
                <a:lumMod val="25000"/>
              </a:schemeClr>
            </a:solidFill>
            <a:miter lim="800000"/>
            <a:headEnd/>
            <a:tailEnd/>
          </a:ln>
        </p:spPr>
        <p:txBody>
          <a:bodyPr wrap="none" rtlCol="0" anchor="ctr"/>
          <a:lstStyle/>
          <a:p>
            <a:pPr algn="l">
              <a:spcBef>
                <a:spcPct val="0"/>
              </a:spcBef>
            </a:pPr>
            <a:endParaRPr kumimoji="1" lang="ja-JP" altLang="en-US" sz="1800" b="0">
              <a:solidFill>
                <a:srgbClr val="333333"/>
              </a:solidFill>
              <a:latin typeface="HGP創英角ｺﾞｼｯｸUB" pitchFamily="50" charset="-128"/>
              <a:ea typeface="HGP創英角ｺﾞｼｯｸUB" pitchFamily="50" charset="-128"/>
            </a:endParaRPr>
          </a:p>
        </p:txBody>
      </p:sp>
      <p:sp>
        <p:nvSpPr>
          <p:cNvPr id="49" name="正方形/長方形 48"/>
          <p:cNvSpPr/>
          <p:nvPr/>
        </p:nvSpPr>
        <p:spPr bwMode="auto">
          <a:xfrm>
            <a:off x="4427984" y="2960948"/>
            <a:ext cx="288032" cy="504056"/>
          </a:xfrm>
          <a:prstGeom prst="rect">
            <a:avLst/>
          </a:prstGeom>
          <a:solidFill>
            <a:schemeClr val="bg1"/>
          </a:solidFill>
          <a:ln w="9525">
            <a:solidFill>
              <a:schemeClr val="accent1">
                <a:lumMod val="25000"/>
              </a:schemeClr>
            </a:solidFill>
            <a:miter lim="800000"/>
            <a:headEnd/>
            <a:tailEnd/>
          </a:ln>
        </p:spPr>
        <p:txBody>
          <a:bodyPr wrap="none" rtlCol="0" anchor="ctr"/>
          <a:lstStyle/>
          <a:p>
            <a:pPr algn="l">
              <a:spcBef>
                <a:spcPct val="0"/>
              </a:spcBef>
            </a:pPr>
            <a:endParaRPr kumimoji="1" lang="ja-JP" altLang="en-US" sz="1800" b="0">
              <a:solidFill>
                <a:srgbClr val="333333"/>
              </a:solidFill>
              <a:latin typeface="HGP創英角ｺﾞｼｯｸUB" pitchFamily="50" charset="-128"/>
              <a:ea typeface="HGP創英角ｺﾞｼｯｸUB" pitchFamily="50" charset="-128"/>
            </a:endParaRPr>
          </a:p>
        </p:txBody>
      </p:sp>
      <p:sp>
        <p:nvSpPr>
          <p:cNvPr id="50" name="正方形/長方形 49"/>
          <p:cNvSpPr/>
          <p:nvPr/>
        </p:nvSpPr>
        <p:spPr bwMode="auto">
          <a:xfrm>
            <a:off x="4752020" y="2960948"/>
            <a:ext cx="612068" cy="504056"/>
          </a:xfrm>
          <a:prstGeom prst="rect">
            <a:avLst/>
          </a:prstGeom>
          <a:solidFill>
            <a:schemeClr val="bg1"/>
          </a:solidFill>
          <a:ln w="9525">
            <a:solidFill>
              <a:schemeClr val="accent1">
                <a:lumMod val="25000"/>
              </a:schemeClr>
            </a:solidFill>
            <a:miter lim="800000"/>
            <a:headEnd/>
            <a:tailEnd/>
          </a:ln>
        </p:spPr>
        <p:txBody>
          <a:bodyPr wrap="none" rtlCol="0" anchor="ctr"/>
          <a:lstStyle/>
          <a:p>
            <a:pPr algn="l">
              <a:spcBef>
                <a:spcPct val="0"/>
              </a:spcBef>
            </a:pPr>
            <a:endParaRPr kumimoji="1" lang="ja-JP" altLang="en-US" sz="1800" b="0">
              <a:solidFill>
                <a:srgbClr val="333333"/>
              </a:solidFill>
              <a:latin typeface="HGP創英角ｺﾞｼｯｸUB" pitchFamily="50" charset="-128"/>
              <a:ea typeface="HGP創英角ｺﾞｼｯｸUB" pitchFamily="50" charset="-128"/>
            </a:endParaRPr>
          </a:p>
        </p:txBody>
      </p:sp>
      <p:sp>
        <p:nvSpPr>
          <p:cNvPr id="52" name="正方形/長方形 51"/>
          <p:cNvSpPr/>
          <p:nvPr/>
        </p:nvSpPr>
        <p:spPr bwMode="auto">
          <a:xfrm>
            <a:off x="3635896" y="3933056"/>
            <a:ext cx="1692188" cy="288032"/>
          </a:xfrm>
          <a:prstGeom prst="rect">
            <a:avLst/>
          </a:prstGeom>
          <a:solidFill>
            <a:schemeClr val="bg1"/>
          </a:solidFill>
          <a:ln w="9525">
            <a:solidFill>
              <a:schemeClr val="accent1">
                <a:lumMod val="25000"/>
              </a:schemeClr>
            </a:solidFill>
            <a:miter lim="800000"/>
            <a:headEnd/>
            <a:tailEnd/>
          </a:ln>
        </p:spPr>
        <p:txBody>
          <a:bodyPr wrap="none" rtlCol="0" anchor="ctr"/>
          <a:lstStyle/>
          <a:p>
            <a:pPr algn="l">
              <a:spcBef>
                <a:spcPct val="0"/>
              </a:spcBef>
            </a:pPr>
            <a:r>
              <a:rPr lang="ja-JP" altLang="en-US" sz="1800" dirty="0" smtClean="0">
                <a:solidFill>
                  <a:srgbClr val="333333"/>
                </a:solidFill>
                <a:latin typeface="HGP創英角ｺﾞｼｯｸUB" pitchFamily="50" charset="-128"/>
                <a:ea typeface="HGP創英角ｺﾞｼｯｸUB" pitchFamily="50" charset="-128"/>
              </a:rPr>
              <a:t>物理マシン</a:t>
            </a:r>
            <a:r>
              <a:rPr lang="en-US" altLang="ja-JP" sz="1800" dirty="0" smtClean="0">
                <a:solidFill>
                  <a:srgbClr val="333333"/>
                </a:solidFill>
                <a:latin typeface="HGP創英角ｺﾞｼｯｸUB" pitchFamily="50" charset="-128"/>
                <a:ea typeface="HGP創英角ｺﾞｼｯｸUB" pitchFamily="50" charset="-128"/>
              </a:rPr>
              <a:t>/NW</a:t>
            </a:r>
            <a:endParaRPr kumimoji="1" lang="ja-JP" altLang="en-US" sz="1800" b="0" dirty="0">
              <a:solidFill>
                <a:srgbClr val="333333"/>
              </a:solidFill>
              <a:latin typeface="HGP創英角ｺﾞｼｯｸUB" pitchFamily="50" charset="-128"/>
              <a:ea typeface="HGP創英角ｺﾞｼｯｸUB" pitchFamily="50" charset="-128"/>
            </a:endParaRPr>
          </a:p>
        </p:txBody>
      </p:sp>
      <p:sp>
        <p:nvSpPr>
          <p:cNvPr id="53" name="角丸四角形 52"/>
          <p:cNvSpPr/>
          <p:nvPr/>
        </p:nvSpPr>
        <p:spPr>
          <a:xfrm>
            <a:off x="3635896" y="3537012"/>
            <a:ext cx="1728192" cy="324036"/>
          </a:xfrm>
          <a:prstGeom prst="roundRect">
            <a:avLst/>
          </a:prstGeom>
          <a:solidFill>
            <a:srgbClr val="0070C0"/>
          </a:solidFill>
          <a:ln>
            <a:solidFill>
              <a:schemeClr val="accent1"/>
            </a:solidFill>
          </a:ln>
        </p:spPr>
        <p:style>
          <a:lnRef idx="1">
            <a:schemeClr val="accent2"/>
          </a:lnRef>
          <a:fillRef idx="3">
            <a:schemeClr val="accent2"/>
          </a:fillRef>
          <a:effectRef idx="2">
            <a:schemeClr val="accent2"/>
          </a:effectRef>
          <a:fontRef idx="minor">
            <a:schemeClr val="lt1"/>
          </a:fontRef>
        </p:style>
        <p:txBody>
          <a:bodyPr anchor="ctr"/>
          <a:lstStyle/>
          <a:p>
            <a:pPr algn="ctr" fontAlgn="auto">
              <a:spcBef>
                <a:spcPts val="0"/>
              </a:spcBef>
              <a:spcAft>
                <a:spcPts val="0"/>
              </a:spcAft>
              <a:defRPr/>
            </a:pPr>
            <a:r>
              <a:rPr lang="en-US" altLang="ja-JP" sz="1800" dirty="0" err="1" smtClean="0">
                <a:latin typeface="HGP創英角ｺﾞｼｯｸUB" pitchFamily="50" charset="-128"/>
                <a:ea typeface="HGP創英角ｺﾞｼｯｸUB" pitchFamily="50" charset="-128"/>
                <a:cs typeface="Arial Unicode MS" pitchFamily="50" charset="-128"/>
              </a:rPr>
              <a:t>dodai</a:t>
            </a:r>
            <a:endParaRPr lang="ja-JP" altLang="en-US" sz="1800" dirty="0">
              <a:latin typeface="HGP創英角ｺﾞｼｯｸUB" pitchFamily="50" charset="-128"/>
              <a:ea typeface="HGP創英角ｺﾞｼｯｸUB" pitchFamily="50" charset="-128"/>
              <a:cs typeface="Arial Unicode MS" pitchFamily="50" charset="-128"/>
            </a:endParaRPr>
          </a:p>
        </p:txBody>
      </p:sp>
      <p:sp>
        <p:nvSpPr>
          <p:cNvPr id="54" name="フローチャート : 磁気ディスク 53"/>
          <p:cNvSpPr/>
          <p:nvPr/>
        </p:nvSpPr>
        <p:spPr bwMode="auto">
          <a:xfrm>
            <a:off x="6084168" y="2996952"/>
            <a:ext cx="576064" cy="540060"/>
          </a:xfrm>
          <a:prstGeom prst="flowChartMagneticDisk">
            <a:avLst/>
          </a:prstGeom>
          <a:solidFill>
            <a:schemeClr val="bg1"/>
          </a:solidFill>
          <a:ln w="9525">
            <a:solidFill>
              <a:schemeClr val="accent1">
                <a:lumMod val="25000"/>
              </a:schemeClr>
            </a:solidFill>
            <a:miter lim="800000"/>
            <a:headEnd/>
            <a:tailEnd/>
          </a:ln>
        </p:spPr>
        <p:txBody>
          <a:bodyPr wrap="none" rtlCol="0" anchor="ctr"/>
          <a:lstStyle/>
          <a:p>
            <a:pPr algn="l">
              <a:spcBef>
                <a:spcPct val="0"/>
              </a:spcBef>
            </a:pPr>
            <a:endParaRPr kumimoji="1" lang="ja-JP" altLang="en-US" sz="1800" b="0">
              <a:solidFill>
                <a:srgbClr val="333333"/>
              </a:solidFill>
              <a:latin typeface="HGP創英角ｺﾞｼｯｸUB" pitchFamily="50" charset="-128"/>
              <a:ea typeface="HGP創英角ｺﾞｼｯｸUB" pitchFamily="50" charset="-128"/>
            </a:endParaRPr>
          </a:p>
        </p:txBody>
      </p:sp>
      <p:sp>
        <p:nvSpPr>
          <p:cNvPr id="55" name="タイトル 1"/>
          <p:cNvSpPr txBox="1">
            <a:spLocks/>
          </p:cNvSpPr>
          <p:nvPr/>
        </p:nvSpPr>
        <p:spPr bwMode="auto">
          <a:xfrm>
            <a:off x="5508104" y="3501008"/>
            <a:ext cx="1980220" cy="576064"/>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lang="ja-JP" altLang="en-US" sz="1050" kern="0" dirty="0" smtClean="0">
                <a:latin typeface="HGP創英角ｺﾞｼｯｸUB" pitchFamily="50" charset="-128"/>
                <a:ea typeface="HGP創英角ｺﾞｼｯｸUB" pitchFamily="50" charset="-128"/>
                <a:cs typeface="+mj-cs"/>
              </a:rPr>
              <a:t>クラスタ共有　オブジェクトストア</a:t>
            </a:r>
            <a:r>
              <a:rPr kumimoji="1" lang="ja-JP" altLang="en-US" sz="1050" b="0" i="0" u="none" strike="noStrike" kern="0" cap="none" spc="0" normalizeH="0" baseline="0" noProof="0" dirty="0" smtClean="0">
                <a:ln>
                  <a:noFill/>
                </a:ln>
                <a:solidFill>
                  <a:schemeClr val="tx1"/>
                </a:solidFill>
                <a:effectLst/>
                <a:uLnTx/>
                <a:uFillTx/>
                <a:latin typeface="HGP創英角ｺﾞｼｯｸUB" pitchFamily="50" charset="-128"/>
                <a:ea typeface="HGP創英角ｺﾞｼｯｸUB" pitchFamily="50" charset="-128"/>
                <a:cs typeface="+mj-cs"/>
              </a:rPr>
              <a:t>　</a:t>
            </a:r>
            <a:r>
              <a:rPr kumimoji="1" lang="en-US" altLang="ja-JP" sz="1050" b="0" i="0" u="none" strike="noStrike" kern="0" cap="none" spc="0" normalizeH="0" baseline="0" noProof="0" dirty="0" err="1" smtClean="0">
                <a:ln>
                  <a:noFill/>
                </a:ln>
                <a:solidFill>
                  <a:schemeClr val="tx1"/>
                </a:solidFill>
                <a:effectLst/>
                <a:uLnTx/>
                <a:uFillTx/>
                <a:latin typeface="HGP創英角ｺﾞｼｯｸUB" pitchFamily="50" charset="-128"/>
                <a:ea typeface="HGP創英角ｺﾞｼｯｸUB" pitchFamily="50" charset="-128"/>
                <a:cs typeface="+mj-cs"/>
              </a:rPr>
              <a:t>tinii</a:t>
            </a:r>
            <a:endParaRPr kumimoji="1" lang="ja-JP" altLang="en-US" sz="1050" b="0" i="0" u="none" strike="noStrike" kern="0" cap="none" spc="0" normalizeH="0" baseline="0" noProof="0" dirty="0">
              <a:ln>
                <a:noFill/>
              </a:ln>
              <a:solidFill>
                <a:schemeClr val="tx1"/>
              </a:solidFill>
              <a:effectLst/>
              <a:uLnTx/>
              <a:uFillTx/>
              <a:latin typeface="HGP創英角ｺﾞｼｯｸUB" pitchFamily="50" charset="-128"/>
              <a:ea typeface="HGP創英角ｺﾞｼｯｸUB" pitchFamily="50" charset="-128"/>
              <a:cs typeface="+mj-cs"/>
            </a:endParaRPr>
          </a:p>
        </p:txBody>
      </p:sp>
      <p:sp>
        <p:nvSpPr>
          <p:cNvPr id="56" name="左右矢印 55"/>
          <p:cNvSpPr/>
          <p:nvPr/>
        </p:nvSpPr>
        <p:spPr bwMode="auto">
          <a:xfrm>
            <a:off x="5472100" y="3140968"/>
            <a:ext cx="396044" cy="252028"/>
          </a:xfrm>
          <a:prstGeom prst="leftRightArrow">
            <a:avLst/>
          </a:prstGeom>
          <a:solidFill>
            <a:schemeClr val="bg1"/>
          </a:solidFill>
          <a:ln w="9525">
            <a:solidFill>
              <a:schemeClr val="accent1">
                <a:lumMod val="25000"/>
              </a:schemeClr>
            </a:solidFill>
            <a:miter lim="800000"/>
            <a:headEnd/>
            <a:tailEnd/>
          </a:ln>
        </p:spPr>
        <p:txBody>
          <a:bodyPr wrap="none" rtlCol="0" anchor="ctr"/>
          <a:lstStyle/>
          <a:p>
            <a:pPr algn="l">
              <a:spcBef>
                <a:spcPct val="0"/>
              </a:spcBef>
            </a:pPr>
            <a:endParaRPr kumimoji="1" lang="ja-JP" altLang="en-US" sz="1800" b="0">
              <a:solidFill>
                <a:srgbClr val="333333"/>
              </a:solidFill>
              <a:latin typeface="HGP創英角ｺﾞｼｯｸUB" pitchFamily="50" charset="-128"/>
              <a:ea typeface="HGP創英角ｺﾞｼｯｸUB" pitchFamily="50" charset="-128"/>
            </a:endParaRPr>
          </a:p>
        </p:txBody>
      </p:sp>
      <p:sp>
        <p:nvSpPr>
          <p:cNvPr id="57" name="タイトル 1"/>
          <p:cNvSpPr txBox="1">
            <a:spLocks/>
          </p:cNvSpPr>
          <p:nvPr/>
        </p:nvSpPr>
        <p:spPr bwMode="auto">
          <a:xfrm>
            <a:off x="539552" y="4581128"/>
            <a:ext cx="1440160" cy="1122654"/>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defTabSz="914400" rtl="0" eaLnBrk="0" fontAlgn="base" latinLnBrk="0" hangingPunct="0">
              <a:lnSpc>
                <a:spcPct val="100000"/>
              </a:lnSpc>
              <a:spcBef>
                <a:spcPct val="0"/>
              </a:spcBef>
              <a:spcAft>
                <a:spcPct val="0"/>
              </a:spcAft>
              <a:buClrTx/>
              <a:buSzTx/>
              <a:buFontTx/>
              <a:buNone/>
              <a:tabLst/>
              <a:defRPr/>
            </a:pPr>
            <a:r>
              <a:rPr lang="ja-JP" altLang="en-US" sz="2800" kern="0" dirty="0" smtClean="0">
                <a:latin typeface="HGP創英角ｺﾞｼｯｸUB" pitchFamily="50" charset="-128"/>
                <a:ea typeface="HGP創英角ｺﾞｼｯｸUB" pitchFamily="50" charset="-128"/>
                <a:cs typeface="+mj-cs"/>
              </a:rPr>
              <a:t>インター</a:t>
            </a:r>
            <a:endParaRPr lang="en-US" altLang="ja-JP" sz="2800" kern="0" dirty="0" smtClean="0">
              <a:latin typeface="HGP創英角ｺﾞｼｯｸUB" pitchFamily="50" charset="-128"/>
              <a:ea typeface="HGP創英角ｺﾞｼｯｸUB" pitchFamily="50" charset="-128"/>
              <a:cs typeface="+mj-cs"/>
            </a:endParaRPr>
          </a:p>
          <a:p>
            <a:pPr marL="0" marR="0" lvl="0" indent="0" defTabSz="914400" rtl="0" eaLnBrk="0" fontAlgn="base" latinLnBrk="0" hangingPunct="0">
              <a:lnSpc>
                <a:spcPct val="100000"/>
              </a:lnSpc>
              <a:spcBef>
                <a:spcPct val="0"/>
              </a:spcBef>
              <a:spcAft>
                <a:spcPct val="0"/>
              </a:spcAft>
              <a:buClrTx/>
              <a:buSzTx/>
              <a:buFontTx/>
              <a:buNone/>
              <a:tabLst/>
              <a:defRPr/>
            </a:pPr>
            <a:r>
              <a:rPr lang="ja-JP" altLang="en-US" sz="2800" kern="0" dirty="0" smtClean="0">
                <a:latin typeface="HGP創英角ｺﾞｼｯｸUB" pitchFamily="50" charset="-128"/>
                <a:ea typeface="HGP創英角ｺﾞｼｯｸUB" pitchFamily="50" charset="-128"/>
                <a:cs typeface="+mj-cs"/>
              </a:rPr>
              <a:t>クラウド</a:t>
            </a:r>
            <a:endParaRPr lang="en-US" altLang="ja-JP" sz="2800" kern="0" dirty="0" smtClean="0">
              <a:latin typeface="HGP創英角ｺﾞｼｯｸUB" pitchFamily="50" charset="-128"/>
              <a:ea typeface="HGP創英角ｺﾞｼｯｸUB" pitchFamily="50" charset="-128"/>
              <a:cs typeface="+mj-cs"/>
            </a:endParaRPr>
          </a:p>
          <a:p>
            <a:pPr marL="0" marR="0" lvl="0" indent="0" defTabSz="914400" rtl="0" eaLnBrk="0" fontAlgn="base" latinLnBrk="0" hangingPunct="0">
              <a:lnSpc>
                <a:spcPct val="100000"/>
              </a:lnSpc>
              <a:spcBef>
                <a:spcPct val="0"/>
              </a:spcBef>
              <a:spcAft>
                <a:spcPct val="0"/>
              </a:spcAft>
              <a:buClrTx/>
              <a:buSzTx/>
              <a:buFontTx/>
              <a:buNone/>
              <a:tabLst/>
              <a:defRPr/>
            </a:pPr>
            <a:r>
              <a:rPr lang="ja-JP" altLang="en-US" sz="2800" kern="0" dirty="0" smtClean="0">
                <a:latin typeface="HGP創英角ｺﾞｼｯｸUB" pitchFamily="50" charset="-128"/>
                <a:ea typeface="HGP創英角ｺﾞｼｯｸUB" pitchFamily="50" charset="-128"/>
                <a:cs typeface="+mj-cs"/>
              </a:rPr>
              <a:t>基盤</a:t>
            </a:r>
            <a:endParaRPr lang="en-US" altLang="ja-JP" sz="2800" kern="0" dirty="0" smtClean="0">
              <a:latin typeface="HGP創英角ｺﾞｼｯｸUB" pitchFamily="50" charset="-128"/>
              <a:ea typeface="HGP創英角ｺﾞｼｯｸUB" pitchFamily="50" charset="-128"/>
              <a:cs typeface="+mj-cs"/>
            </a:endParaRPr>
          </a:p>
        </p:txBody>
      </p:sp>
      <p:cxnSp>
        <p:nvCxnSpPr>
          <p:cNvPr id="58" name="直線コネクタ 57"/>
          <p:cNvCxnSpPr/>
          <p:nvPr/>
        </p:nvCxnSpPr>
        <p:spPr bwMode="auto">
          <a:xfrm>
            <a:off x="647564" y="4293096"/>
            <a:ext cx="7596844" cy="0"/>
          </a:xfrm>
          <a:prstGeom prst="line">
            <a:avLst/>
          </a:prstGeom>
          <a:solidFill>
            <a:schemeClr val="accent1"/>
          </a:solidFill>
          <a:ln w="9525" cap="flat" cmpd="sng" algn="ctr">
            <a:solidFill>
              <a:schemeClr val="tx1"/>
            </a:solidFill>
            <a:prstDash val="sysDash"/>
            <a:miter lim="800000"/>
            <a:headEnd type="none" w="med" len="med"/>
            <a:tailEnd type="none" w="med" len="med"/>
          </a:ln>
          <a:effectLst/>
        </p:spPr>
      </p:cxnSp>
      <p:sp>
        <p:nvSpPr>
          <p:cNvPr id="59" name="タイトル 1"/>
          <p:cNvSpPr txBox="1">
            <a:spLocks/>
          </p:cNvSpPr>
          <p:nvPr/>
        </p:nvSpPr>
        <p:spPr bwMode="auto">
          <a:xfrm>
            <a:off x="3599892" y="3032956"/>
            <a:ext cx="936104" cy="324036"/>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defTabSz="914400" rtl="0" eaLnBrk="0" fontAlgn="base" latinLnBrk="0" hangingPunct="0">
              <a:lnSpc>
                <a:spcPct val="100000"/>
              </a:lnSpc>
              <a:spcBef>
                <a:spcPct val="0"/>
              </a:spcBef>
              <a:spcAft>
                <a:spcPct val="0"/>
              </a:spcAft>
              <a:buClrTx/>
              <a:buSzTx/>
              <a:buFontTx/>
              <a:buNone/>
              <a:tabLst/>
              <a:defRPr/>
            </a:pPr>
            <a:r>
              <a:rPr lang="en-US" altLang="ja-JP" sz="1050" kern="0" noProof="0" dirty="0" err="1" smtClean="0">
                <a:latin typeface="HGP創英角ｺﾞｼｯｸUB" pitchFamily="50" charset="-128"/>
                <a:ea typeface="HGP創英角ｺﾞｼｯｸUB" pitchFamily="50" charset="-128"/>
                <a:cs typeface="+mj-cs"/>
              </a:rPr>
              <a:t>OpenStack</a:t>
            </a:r>
            <a:endParaRPr kumimoji="1" lang="ja-JP" altLang="en-US" sz="1050" b="0" i="0" u="none" strike="noStrike" kern="0" cap="none" spc="0" normalizeH="0" baseline="0" noProof="0" dirty="0">
              <a:ln>
                <a:noFill/>
              </a:ln>
              <a:solidFill>
                <a:schemeClr val="tx1"/>
              </a:solidFill>
              <a:effectLst/>
              <a:uLnTx/>
              <a:uFillTx/>
              <a:latin typeface="HGP創英角ｺﾞｼｯｸUB" pitchFamily="50" charset="-128"/>
              <a:ea typeface="HGP創英角ｺﾞｼｯｸUB" pitchFamily="50" charset="-128"/>
              <a:cs typeface="+mj-cs"/>
            </a:endParaRPr>
          </a:p>
        </p:txBody>
      </p:sp>
      <p:sp>
        <p:nvSpPr>
          <p:cNvPr id="60" name="タイトル 1"/>
          <p:cNvSpPr txBox="1">
            <a:spLocks/>
          </p:cNvSpPr>
          <p:nvPr/>
        </p:nvSpPr>
        <p:spPr bwMode="auto">
          <a:xfrm>
            <a:off x="4319972" y="3140968"/>
            <a:ext cx="468052" cy="324036"/>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defTabSz="914400" rtl="0" eaLnBrk="0" fontAlgn="base" latinLnBrk="0" hangingPunct="0">
              <a:lnSpc>
                <a:spcPct val="100000"/>
              </a:lnSpc>
              <a:spcBef>
                <a:spcPct val="0"/>
              </a:spcBef>
              <a:spcAft>
                <a:spcPct val="0"/>
              </a:spcAft>
              <a:buClrTx/>
              <a:buSzTx/>
              <a:buFontTx/>
              <a:buNone/>
              <a:tabLst/>
              <a:defRPr/>
            </a:pPr>
            <a:r>
              <a:rPr lang="en-US" altLang="ja-JP" sz="1050" kern="0" noProof="0" dirty="0" smtClean="0">
                <a:latin typeface="HGP創英角ｺﾞｼｯｸUB" pitchFamily="50" charset="-128"/>
                <a:ea typeface="HGP創英角ｺﾞｼｯｸUB" pitchFamily="50" charset="-128"/>
                <a:cs typeface="+mj-cs"/>
              </a:rPr>
              <a:t>#16</a:t>
            </a:r>
            <a:endParaRPr kumimoji="1" lang="ja-JP" altLang="en-US" sz="1050" b="0" i="0" u="none" strike="noStrike" kern="0" cap="none" spc="0" normalizeH="0" baseline="0" noProof="0" dirty="0">
              <a:ln>
                <a:noFill/>
              </a:ln>
              <a:solidFill>
                <a:schemeClr val="tx1"/>
              </a:solidFill>
              <a:effectLst/>
              <a:uLnTx/>
              <a:uFillTx/>
              <a:latin typeface="HGP創英角ｺﾞｼｯｸUB" pitchFamily="50" charset="-128"/>
              <a:ea typeface="HGP創英角ｺﾞｼｯｸUB" pitchFamily="50" charset="-128"/>
              <a:cs typeface="+mj-cs"/>
            </a:endParaRPr>
          </a:p>
        </p:txBody>
      </p:sp>
      <p:sp>
        <p:nvSpPr>
          <p:cNvPr id="61" name="タイトル 1"/>
          <p:cNvSpPr txBox="1">
            <a:spLocks/>
          </p:cNvSpPr>
          <p:nvPr/>
        </p:nvSpPr>
        <p:spPr bwMode="auto">
          <a:xfrm>
            <a:off x="4716016" y="3068960"/>
            <a:ext cx="720080" cy="324036"/>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defTabSz="914400" rtl="0" eaLnBrk="0" fontAlgn="base" latinLnBrk="0" hangingPunct="0">
              <a:lnSpc>
                <a:spcPct val="100000"/>
              </a:lnSpc>
              <a:spcBef>
                <a:spcPct val="0"/>
              </a:spcBef>
              <a:spcAft>
                <a:spcPct val="0"/>
              </a:spcAft>
              <a:buClrTx/>
              <a:buSzTx/>
              <a:buFontTx/>
              <a:buNone/>
              <a:tabLst/>
              <a:defRPr/>
            </a:pPr>
            <a:r>
              <a:rPr kumimoji="1" lang="en-US" altLang="ja-JP" sz="1050" b="0" i="0" u="none" strike="noStrike" kern="0" cap="none" spc="0" normalizeH="0" baseline="0" noProof="0" dirty="0" err="1" smtClean="0">
                <a:ln>
                  <a:noFill/>
                </a:ln>
                <a:solidFill>
                  <a:schemeClr val="tx1"/>
                </a:solidFill>
                <a:effectLst/>
                <a:uLnTx/>
                <a:uFillTx/>
                <a:latin typeface="HGP創英角ｺﾞｼｯｸUB" pitchFamily="50" charset="-128"/>
                <a:ea typeface="HGP創英角ｺﾞｼｯｸUB" pitchFamily="50" charset="-128"/>
                <a:cs typeface="+mj-cs"/>
              </a:rPr>
              <a:t>Hadoop</a:t>
            </a:r>
            <a:endParaRPr kumimoji="1" lang="ja-JP" altLang="en-US" sz="1050" b="0" i="0" u="none" strike="noStrike" kern="0" cap="none" spc="0" normalizeH="0" baseline="0" noProof="0" dirty="0">
              <a:ln>
                <a:noFill/>
              </a:ln>
              <a:solidFill>
                <a:schemeClr val="tx1"/>
              </a:solidFill>
              <a:effectLst/>
              <a:uLnTx/>
              <a:uFillTx/>
              <a:latin typeface="HGP創英角ｺﾞｼｯｸUB" pitchFamily="50" charset="-128"/>
              <a:ea typeface="HGP創英角ｺﾞｼｯｸUB" pitchFamily="50" charset="-128"/>
              <a:cs typeface="+mj-cs"/>
            </a:endParaRPr>
          </a:p>
        </p:txBody>
      </p:sp>
      <p:sp>
        <p:nvSpPr>
          <p:cNvPr id="62" name="正方形/長方形 61"/>
          <p:cNvSpPr/>
          <p:nvPr/>
        </p:nvSpPr>
        <p:spPr bwMode="auto">
          <a:xfrm>
            <a:off x="3599892" y="2564904"/>
            <a:ext cx="144016" cy="216024"/>
          </a:xfrm>
          <a:prstGeom prst="rect">
            <a:avLst/>
          </a:prstGeom>
          <a:solidFill>
            <a:schemeClr val="bg1"/>
          </a:solidFill>
          <a:ln w="9525">
            <a:solidFill>
              <a:schemeClr val="accent1">
                <a:lumMod val="25000"/>
              </a:schemeClr>
            </a:solidFill>
            <a:miter lim="800000"/>
            <a:headEnd/>
            <a:tailEnd/>
          </a:ln>
        </p:spPr>
        <p:txBody>
          <a:bodyPr wrap="none" rtlCol="0" anchor="ctr"/>
          <a:lstStyle/>
          <a:p>
            <a:pPr algn="l">
              <a:spcBef>
                <a:spcPct val="0"/>
              </a:spcBef>
            </a:pPr>
            <a:endParaRPr kumimoji="1" lang="ja-JP" altLang="en-US" sz="1800" b="0">
              <a:solidFill>
                <a:srgbClr val="333333"/>
              </a:solidFill>
              <a:latin typeface="HGP創英角ｺﾞｼｯｸUB" pitchFamily="50" charset="-128"/>
              <a:ea typeface="HGP創英角ｺﾞｼｯｸUB" pitchFamily="50" charset="-128"/>
            </a:endParaRPr>
          </a:p>
        </p:txBody>
      </p:sp>
      <p:sp>
        <p:nvSpPr>
          <p:cNvPr id="63" name="正方形/長方形 62"/>
          <p:cNvSpPr/>
          <p:nvPr/>
        </p:nvSpPr>
        <p:spPr bwMode="auto">
          <a:xfrm>
            <a:off x="3707904" y="2636912"/>
            <a:ext cx="144016" cy="216024"/>
          </a:xfrm>
          <a:prstGeom prst="rect">
            <a:avLst/>
          </a:prstGeom>
          <a:solidFill>
            <a:schemeClr val="bg1"/>
          </a:solidFill>
          <a:ln w="9525">
            <a:solidFill>
              <a:schemeClr val="accent1">
                <a:lumMod val="25000"/>
              </a:schemeClr>
            </a:solidFill>
            <a:miter lim="800000"/>
            <a:headEnd/>
            <a:tailEnd/>
          </a:ln>
        </p:spPr>
        <p:txBody>
          <a:bodyPr wrap="none" rtlCol="0" anchor="ctr"/>
          <a:lstStyle/>
          <a:p>
            <a:pPr algn="l">
              <a:spcBef>
                <a:spcPct val="0"/>
              </a:spcBef>
            </a:pPr>
            <a:endParaRPr kumimoji="1" lang="ja-JP" altLang="en-US" sz="1800" b="0">
              <a:solidFill>
                <a:srgbClr val="333333"/>
              </a:solidFill>
              <a:latin typeface="HGP創英角ｺﾞｼｯｸUB" pitchFamily="50" charset="-128"/>
              <a:ea typeface="HGP創英角ｺﾞｼｯｸUB" pitchFamily="50" charset="-128"/>
            </a:endParaRPr>
          </a:p>
        </p:txBody>
      </p:sp>
      <p:sp>
        <p:nvSpPr>
          <p:cNvPr id="64" name="正方形/長方形 63"/>
          <p:cNvSpPr/>
          <p:nvPr/>
        </p:nvSpPr>
        <p:spPr bwMode="auto">
          <a:xfrm>
            <a:off x="3815916" y="2672916"/>
            <a:ext cx="144016" cy="216024"/>
          </a:xfrm>
          <a:prstGeom prst="rect">
            <a:avLst/>
          </a:prstGeom>
          <a:solidFill>
            <a:schemeClr val="bg1"/>
          </a:solidFill>
          <a:ln w="9525">
            <a:solidFill>
              <a:schemeClr val="accent1">
                <a:lumMod val="25000"/>
              </a:schemeClr>
            </a:solidFill>
            <a:miter lim="800000"/>
            <a:headEnd/>
            <a:tailEnd/>
          </a:ln>
        </p:spPr>
        <p:txBody>
          <a:bodyPr wrap="none" rtlCol="0" anchor="ctr"/>
          <a:lstStyle/>
          <a:p>
            <a:pPr algn="l">
              <a:spcBef>
                <a:spcPct val="0"/>
              </a:spcBef>
            </a:pPr>
            <a:endParaRPr kumimoji="1" lang="ja-JP" altLang="en-US" sz="1800" b="0">
              <a:solidFill>
                <a:srgbClr val="333333"/>
              </a:solidFill>
              <a:latin typeface="HGP創英角ｺﾞｼｯｸUB" pitchFamily="50" charset="-128"/>
              <a:ea typeface="HGP創英角ｺﾞｼｯｸUB" pitchFamily="50" charset="-128"/>
            </a:endParaRPr>
          </a:p>
        </p:txBody>
      </p:sp>
      <p:sp>
        <p:nvSpPr>
          <p:cNvPr id="65" name="正方形/長方形 64"/>
          <p:cNvSpPr/>
          <p:nvPr/>
        </p:nvSpPr>
        <p:spPr bwMode="auto">
          <a:xfrm>
            <a:off x="3995936" y="2564904"/>
            <a:ext cx="144016" cy="216024"/>
          </a:xfrm>
          <a:prstGeom prst="rect">
            <a:avLst/>
          </a:prstGeom>
          <a:solidFill>
            <a:schemeClr val="bg1"/>
          </a:solidFill>
          <a:ln w="9525">
            <a:solidFill>
              <a:schemeClr val="accent1">
                <a:lumMod val="25000"/>
              </a:schemeClr>
            </a:solidFill>
            <a:miter lim="800000"/>
            <a:headEnd/>
            <a:tailEnd/>
          </a:ln>
        </p:spPr>
        <p:txBody>
          <a:bodyPr wrap="none" rtlCol="0" anchor="ctr"/>
          <a:lstStyle/>
          <a:p>
            <a:pPr algn="l">
              <a:spcBef>
                <a:spcPct val="0"/>
              </a:spcBef>
            </a:pPr>
            <a:endParaRPr kumimoji="1" lang="ja-JP" altLang="en-US" sz="1800" b="0">
              <a:solidFill>
                <a:srgbClr val="333333"/>
              </a:solidFill>
              <a:latin typeface="HGP創英角ｺﾞｼｯｸUB" pitchFamily="50" charset="-128"/>
              <a:ea typeface="HGP創英角ｺﾞｼｯｸUB" pitchFamily="50" charset="-128"/>
            </a:endParaRPr>
          </a:p>
        </p:txBody>
      </p:sp>
      <p:sp>
        <p:nvSpPr>
          <p:cNvPr id="66" name="正方形/長方形 65"/>
          <p:cNvSpPr/>
          <p:nvPr/>
        </p:nvSpPr>
        <p:spPr bwMode="auto">
          <a:xfrm>
            <a:off x="4103948" y="2636912"/>
            <a:ext cx="144016" cy="216024"/>
          </a:xfrm>
          <a:prstGeom prst="rect">
            <a:avLst/>
          </a:prstGeom>
          <a:solidFill>
            <a:schemeClr val="bg1"/>
          </a:solidFill>
          <a:ln w="9525">
            <a:solidFill>
              <a:schemeClr val="accent1">
                <a:lumMod val="25000"/>
              </a:schemeClr>
            </a:solidFill>
            <a:miter lim="800000"/>
            <a:headEnd/>
            <a:tailEnd/>
          </a:ln>
        </p:spPr>
        <p:txBody>
          <a:bodyPr wrap="none" rtlCol="0" anchor="ctr"/>
          <a:lstStyle/>
          <a:p>
            <a:pPr algn="l">
              <a:spcBef>
                <a:spcPct val="0"/>
              </a:spcBef>
            </a:pPr>
            <a:endParaRPr kumimoji="1" lang="ja-JP" altLang="en-US" sz="1800" b="0">
              <a:solidFill>
                <a:srgbClr val="333333"/>
              </a:solidFill>
              <a:latin typeface="HGP創英角ｺﾞｼｯｸUB" pitchFamily="50" charset="-128"/>
              <a:ea typeface="HGP創英角ｺﾞｼｯｸUB" pitchFamily="50" charset="-128"/>
            </a:endParaRPr>
          </a:p>
        </p:txBody>
      </p:sp>
      <p:sp>
        <p:nvSpPr>
          <p:cNvPr id="67" name="正方形/長方形 66"/>
          <p:cNvSpPr/>
          <p:nvPr/>
        </p:nvSpPr>
        <p:spPr bwMode="auto">
          <a:xfrm>
            <a:off x="4211960" y="2672916"/>
            <a:ext cx="144016" cy="216024"/>
          </a:xfrm>
          <a:prstGeom prst="rect">
            <a:avLst/>
          </a:prstGeom>
          <a:solidFill>
            <a:schemeClr val="bg1"/>
          </a:solidFill>
          <a:ln w="9525">
            <a:solidFill>
              <a:schemeClr val="accent1">
                <a:lumMod val="25000"/>
              </a:schemeClr>
            </a:solidFill>
            <a:miter lim="800000"/>
            <a:headEnd/>
            <a:tailEnd/>
          </a:ln>
        </p:spPr>
        <p:txBody>
          <a:bodyPr wrap="none" rtlCol="0" anchor="ctr"/>
          <a:lstStyle/>
          <a:p>
            <a:pPr algn="l">
              <a:spcBef>
                <a:spcPct val="0"/>
              </a:spcBef>
            </a:pPr>
            <a:endParaRPr kumimoji="1" lang="ja-JP" altLang="en-US" sz="1800" b="0">
              <a:solidFill>
                <a:srgbClr val="333333"/>
              </a:solidFill>
              <a:latin typeface="HGP創英角ｺﾞｼｯｸUB" pitchFamily="50" charset="-128"/>
              <a:ea typeface="HGP創英角ｺﾞｼｯｸUB" pitchFamily="50" charset="-128"/>
            </a:endParaRPr>
          </a:p>
        </p:txBody>
      </p:sp>
      <p:sp>
        <p:nvSpPr>
          <p:cNvPr id="68" name="正方形/長方形 67"/>
          <p:cNvSpPr/>
          <p:nvPr/>
        </p:nvSpPr>
        <p:spPr bwMode="auto">
          <a:xfrm>
            <a:off x="4427984" y="2636912"/>
            <a:ext cx="144016" cy="216024"/>
          </a:xfrm>
          <a:prstGeom prst="rect">
            <a:avLst/>
          </a:prstGeom>
          <a:solidFill>
            <a:schemeClr val="bg1"/>
          </a:solidFill>
          <a:ln w="9525">
            <a:solidFill>
              <a:schemeClr val="accent1">
                <a:lumMod val="25000"/>
              </a:schemeClr>
            </a:solidFill>
            <a:miter lim="800000"/>
            <a:headEnd/>
            <a:tailEnd/>
          </a:ln>
        </p:spPr>
        <p:txBody>
          <a:bodyPr wrap="none" rtlCol="0" anchor="ctr"/>
          <a:lstStyle/>
          <a:p>
            <a:pPr algn="l">
              <a:spcBef>
                <a:spcPct val="0"/>
              </a:spcBef>
            </a:pPr>
            <a:endParaRPr kumimoji="1" lang="ja-JP" altLang="en-US" sz="1800" b="0">
              <a:solidFill>
                <a:srgbClr val="333333"/>
              </a:solidFill>
              <a:latin typeface="HGP創英角ｺﾞｼｯｸUB" pitchFamily="50" charset="-128"/>
              <a:ea typeface="HGP創英角ｺﾞｼｯｸUB" pitchFamily="50" charset="-128"/>
            </a:endParaRPr>
          </a:p>
        </p:txBody>
      </p:sp>
      <p:sp>
        <p:nvSpPr>
          <p:cNvPr id="69" name="正方形/長方形 68"/>
          <p:cNvSpPr/>
          <p:nvPr/>
        </p:nvSpPr>
        <p:spPr bwMode="auto">
          <a:xfrm>
            <a:off x="4535996" y="2672916"/>
            <a:ext cx="144016" cy="216024"/>
          </a:xfrm>
          <a:prstGeom prst="rect">
            <a:avLst/>
          </a:prstGeom>
          <a:solidFill>
            <a:schemeClr val="bg1"/>
          </a:solidFill>
          <a:ln w="9525">
            <a:solidFill>
              <a:schemeClr val="accent1">
                <a:lumMod val="25000"/>
              </a:schemeClr>
            </a:solidFill>
            <a:miter lim="800000"/>
            <a:headEnd/>
            <a:tailEnd/>
          </a:ln>
        </p:spPr>
        <p:txBody>
          <a:bodyPr wrap="none" rtlCol="0" anchor="ctr"/>
          <a:lstStyle/>
          <a:p>
            <a:pPr algn="l">
              <a:spcBef>
                <a:spcPct val="0"/>
              </a:spcBef>
            </a:pPr>
            <a:endParaRPr kumimoji="1" lang="ja-JP" altLang="en-US" sz="1800" b="0">
              <a:solidFill>
                <a:srgbClr val="333333"/>
              </a:solidFill>
              <a:latin typeface="HGP創英角ｺﾞｼｯｸUB" pitchFamily="50" charset="-128"/>
              <a:ea typeface="HGP創英角ｺﾞｼｯｸUB" pitchFamily="50" charset="-128"/>
            </a:endParaRPr>
          </a:p>
        </p:txBody>
      </p:sp>
      <p:sp>
        <p:nvSpPr>
          <p:cNvPr id="70" name="タイトル 1"/>
          <p:cNvSpPr txBox="1">
            <a:spLocks/>
          </p:cNvSpPr>
          <p:nvPr/>
        </p:nvSpPr>
        <p:spPr bwMode="auto">
          <a:xfrm>
            <a:off x="3743908" y="2528900"/>
            <a:ext cx="972108" cy="324036"/>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defTabSz="914400" rtl="0" eaLnBrk="0" fontAlgn="base" latinLnBrk="0" hangingPunct="0">
              <a:lnSpc>
                <a:spcPct val="100000"/>
              </a:lnSpc>
              <a:spcBef>
                <a:spcPct val="0"/>
              </a:spcBef>
              <a:spcAft>
                <a:spcPct val="0"/>
              </a:spcAft>
              <a:buClrTx/>
              <a:buSzTx/>
              <a:buFontTx/>
              <a:buNone/>
              <a:tabLst/>
              <a:defRPr/>
            </a:pPr>
            <a:r>
              <a:rPr lang="ja-JP" altLang="en-US" sz="1050" kern="0" dirty="0" smtClean="0">
                <a:latin typeface="HGP創英角ｺﾞｼｯｸUB" pitchFamily="50" charset="-128"/>
                <a:ea typeface="HGP創英角ｺﾞｼｯｸUB" pitchFamily="50" charset="-128"/>
                <a:cs typeface="+mj-cs"/>
              </a:rPr>
              <a:t>仮想マシン</a:t>
            </a:r>
            <a:endParaRPr kumimoji="1" lang="ja-JP" altLang="en-US" sz="1050" b="0" i="0" u="none" strike="noStrike" kern="0" cap="none" spc="0" normalizeH="0" baseline="0" noProof="0" dirty="0">
              <a:ln>
                <a:noFill/>
              </a:ln>
              <a:solidFill>
                <a:schemeClr val="tx1"/>
              </a:solidFill>
              <a:effectLst/>
              <a:uLnTx/>
              <a:uFillTx/>
              <a:latin typeface="HGP創英角ｺﾞｼｯｸUB" pitchFamily="50" charset="-128"/>
              <a:ea typeface="HGP創英角ｺﾞｼｯｸUB" pitchFamily="50" charset="-128"/>
              <a:cs typeface="+mj-cs"/>
            </a:endParaRPr>
          </a:p>
        </p:txBody>
      </p:sp>
      <p:sp>
        <p:nvSpPr>
          <p:cNvPr id="71" name="タイトル 1"/>
          <p:cNvSpPr txBox="1">
            <a:spLocks/>
          </p:cNvSpPr>
          <p:nvPr/>
        </p:nvSpPr>
        <p:spPr bwMode="auto">
          <a:xfrm>
            <a:off x="7632339" y="1484784"/>
            <a:ext cx="1337489" cy="582594"/>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defTabSz="914400" rtl="0" eaLnBrk="0" fontAlgn="base" latinLnBrk="0" hangingPunct="0">
              <a:lnSpc>
                <a:spcPct val="100000"/>
              </a:lnSpc>
              <a:spcBef>
                <a:spcPct val="0"/>
              </a:spcBef>
              <a:spcAft>
                <a:spcPct val="0"/>
              </a:spcAft>
              <a:buClrTx/>
              <a:buSzTx/>
              <a:buFontTx/>
              <a:buNone/>
              <a:tabLst/>
              <a:defRPr/>
            </a:pPr>
            <a:r>
              <a:rPr kumimoji="1" lang="en-US" altLang="ja-JP" sz="1600" b="0" i="0" u="none" strike="noStrike" kern="0" cap="none" spc="0" normalizeH="0" baseline="0" noProof="0" dirty="0" smtClean="0">
                <a:ln>
                  <a:noFill/>
                </a:ln>
                <a:solidFill>
                  <a:schemeClr val="tx1"/>
                </a:solidFill>
                <a:effectLst/>
                <a:uLnTx/>
                <a:uFillTx/>
                <a:latin typeface="HGP創英角ｺﾞｼｯｸUB" pitchFamily="50" charset="-128"/>
                <a:ea typeface="HGP創英角ｺﾞｼｯｸUB" pitchFamily="50" charset="-128"/>
                <a:cs typeface="+mj-cs"/>
              </a:rPr>
              <a:t>2010</a:t>
            </a:r>
            <a:r>
              <a:rPr kumimoji="1" lang="ja-JP" altLang="en-US" sz="1600" b="0" i="0" u="none" strike="noStrike" kern="0" cap="none" spc="0" normalizeH="0" baseline="0" noProof="0" dirty="0" smtClean="0">
                <a:ln>
                  <a:noFill/>
                </a:ln>
                <a:solidFill>
                  <a:schemeClr val="tx1"/>
                </a:solidFill>
                <a:effectLst/>
                <a:uLnTx/>
                <a:uFillTx/>
                <a:latin typeface="HGP創英角ｺﾞｼｯｸUB" pitchFamily="50" charset="-128"/>
                <a:ea typeface="HGP創英角ｺﾞｼｯｸUB" pitchFamily="50" charset="-128"/>
                <a:cs typeface="+mj-cs"/>
              </a:rPr>
              <a:t>年</a:t>
            </a:r>
            <a:r>
              <a:rPr kumimoji="1" lang="en-US" altLang="ja-JP" sz="1600" b="0" i="0" u="none" strike="noStrike" kern="0" cap="none" spc="0" normalizeH="0" baseline="0" noProof="0" dirty="0" smtClean="0">
                <a:ln>
                  <a:noFill/>
                </a:ln>
                <a:solidFill>
                  <a:schemeClr val="tx1"/>
                </a:solidFill>
                <a:effectLst/>
                <a:uLnTx/>
                <a:uFillTx/>
                <a:latin typeface="HGP創英角ｺﾞｼｯｸUB" pitchFamily="50" charset="-128"/>
                <a:ea typeface="HGP創英角ｺﾞｼｯｸUB" pitchFamily="50" charset="-128"/>
                <a:cs typeface="+mj-cs"/>
              </a:rPr>
              <a:t>5</a:t>
            </a:r>
            <a:r>
              <a:rPr kumimoji="1" lang="ja-JP" altLang="en-US" sz="1600" b="0" i="0" u="none" strike="noStrike" kern="0" cap="none" spc="0" normalizeH="0" baseline="0" noProof="0" dirty="0" smtClean="0">
                <a:ln>
                  <a:noFill/>
                </a:ln>
                <a:solidFill>
                  <a:schemeClr val="tx1"/>
                </a:solidFill>
                <a:effectLst/>
                <a:uLnTx/>
                <a:uFillTx/>
                <a:latin typeface="HGP創英角ｺﾞｼｯｸUB" pitchFamily="50" charset="-128"/>
                <a:ea typeface="HGP創英角ｺﾞｼｯｸUB" pitchFamily="50" charset="-128"/>
                <a:cs typeface="+mj-cs"/>
              </a:rPr>
              <a:t>月より運用</a:t>
            </a:r>
            <a:endParaRPr kumimoji="1" lang="ja-JP" altLang="en-US" sz="1600" b="0" i="0" u="none" strike="noStrike" kern="0" cap="none" spc="0" normalizeH="0" baseline="0" noProof="0" dirty="0">
              <a:ln>
                <a:noFill/>
              </a:ln>
              <a:solidFill>
                <a:schemeClr val="tx1"/>
              </a:solidFill>
              <a:effectLst/>
              <a:uLnTx/>
              <a:uFillTx/>
              <a:latin typeface="HGP創英角ｺﾞｼｯｸUB" pitchFamily="50" charset="-128"/>
              <a:ea typeface="HGP創英角ｺﾞｼｯｸUB" pitchFamily="50" charset="-128"/>
              <a:cs typeface="+mj-cs"/>
            </a:endParaRPr>
          </a:p>
        </p:txBody>
      </p:sp>
      <p:sp>
        <p:nvSpPr>
          <p:cNvPr id="72" name="タイトル 1"/>
          <p:cNvSpPr txBox="1">
            <a:spLocks/>
          </p:cNvSpPr>
          <p:nvPr/>
        </p:nvSpPr>
        <p:spPr bwMode="auto">
          <a:xfrm>
            <a:off x="7632339" y="2990422"/>
            <a:ext cx="1301484" cy="582594"/>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defTabSz="914400" rtl="0" eaLnBrk="0" fontAlgn="base" latinLnBrk="0" hangingPunct="0">
              <a:lnSpc>
                <a:spcPct val="100000"/>
              </a:lnSpc>
              <a:spcBef>
                <a:spcPct val="0"/>
              </a:spcBef>
              <a:spcAft>
                <a:spcPct val="0"/>
              </a:spcAft>
              <a:buClrTx/>
              <a:buSzTx/>
              <a:buFontTx/>
              <a:buNone/>
              <a:tabLst/>
              <a:defRPr/>
            </a:pPr>
            <a:r>
              <a:rPr kumimoji="1" lang="en-US" altLang="ja-JP" sz="1600" b="0" i="0" u="none" strike="noStrike" kern="0" cap="none" spc="0" normalizeH="0" baseline="0" noProof="0" dirty="0" smtClean="0">
                <a:ln>
                  <a:noFill/>
                </a:ln>
                <a:solidFill>
                  <a:schemeClr val="tx1"/>
                </a:solidFill>
                <a:effectLst/>
                <a:uLnTx/>
                <a:uFillTx/>
                <a:latin typeface="HGP創英角ｺﾞｼｯｸUB" pitchFamily="50" charset="-128"/>
                <a:ea typeface="HGP創英角ｺﾞｼｯｸUB" pitchFamily="50" charset="-128"/>
                <a:cs typeface="+mj-cs"/>
              </a:rPr>
              <a:t>2012</a:t>
            </a:r>
            <a:r>
              <a:rPr kumimoji="1" lang="ja-JP" altLang="en-US" sz="1600" b="0" i="0" u="none" strike="noStrike" kern="0" cap="none" spc="0" normalizeH="0" baseline="0" noProof="0" dirty="0" smtClean="0">
                <a:ln>
                  <a:noFill/>
                </a:ln>
                <a:solidFill>
                  <a:schemeClr val="tx1"/>
                </a:solidFill>
                <a:effectLst/>
                <a:uLnTx/>
                <a:uFillTx/>
                <a:latin typeface="HGP創英角ｺﾞｼｯｸUB" pitchFamily="50" charset="-128"/>
                <a:ea typeface="HGP創英角ｺﾞｼｯｸUB" pitchFamily="50" charset="-128"/>
                <a:cs typeface="+mj-cs"/>
              </a:rPr>
              <a:t>年</a:t>
            </a:r>
            <a:r>
              <a:rPr kumimoji="1" lang="en-US" altLang="ja-JP" sz="1600" b="0" i="0" u="none" strike="noStrike" kern="0" cap="none" spc="0" normalizeH="0" baseline="0" noProof="0" dirty="0" smtClean="0">
                <a:ln>
                  <a:noFill/>
                </a:ln>
                <a:solidFill>
                  <a:schemeClr val="tx1"/>
                </a:solidFill>
                <a:effectLst/>
                <a:uLnTx/>
                <a:uFillTx/>
                <a:latin typeface="HGP創英角ｺﾞｼｯｸUB" pitchFamily="50" charset="-128"/>
                <a:ea typeface="HGP創英角ｺﾞｼｯｸUB" pitchFamily="50" charset="-128"/>
                <a:cs typeface="+mj-cs"/>
              </a:rPr>
              <a:t>7</a:t>
            </a:r>
            <a:r>
              <a:rPr kumimoji="1" lang="ja-JP" altLang="en-US" sz="1600" b="0" i="0" u="none" strike="noStrike" kern="0" cap="none" spc="0" normalizeH="0" baseline="0" noProof="0" dirty="0" smtClean="0">
                <a:ln>
                  <a:noFill/>
                </a:ln>
                <a:solidFill>
                  <a:schemeClr val="tx1"/>
                </a:solidFill>
                <a:effectLst/>
                <a:uLnTx/>
                <a:uFillTx/>
                <a:latin typeface="HGP創英角ｺﾞｼｯｸUB" pitchFamily="50" charset="-128"/>
                <a:ea typeface="HGP創英角ｺﾞｼｯｸUB" pitchFamily="50" charset="-128"/>
                <a:cs typeface="+mj-cs"/>
              </a:rPr>
              <a:t>月より運用</a:t>
            </a:r>
            <a:endParaRPr kumimoji="1" lang="ja-JP" altLang="en-US" sz="1600" b="0" i="0" u="none" strike="noStrike" kern="0" cap="none" spc="0" normalizeH="0" baseline="0" noProof="0" dirty="0">
              <a:ln>
                <a:noFill/>
              </a:ln>
              <a:solidFill>
                <a:schemeClr val="tx1"/>
              </a:solidFill>
              <a:effectLst/>
              <a:uLnTx/>
              <a:uFillTx/>
              <a:latin typeface="HGP創英角ｺﾞｼｯｸUB" pitchFamily="50" charset="-128"/>
              <a:ea typeface="HGP創英角ｺﾞｼｯｸUB" pitchFamily="50" charset="-128"/>
              <a:cs typeface="+mj-cs"/>
            </a:endParaRPr>
          </a:p>
        </p:txBody>
      </p:sp>
      <p:sp>
        <p:nvSpPr>
          <p:cNvPr id="73" name="タイトル 1"/>
          <p:cNvSpPr txBox="1">
            <a:spLocks/>
          </p:cNvSpPr>
          <p:nvPr/>
        </p:nvSpPr>
        <p:spPr bwMode="auto">
          <a:xfrm>
            <a:off x="7632339" y="4725144"/>
            <a:ext cx="1363452" cy="582594"/>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defTabSz="914400" rtl="0" eaLnBrk="0" fontAlgn="base" latinLnBrk="0" hangingPunct="0">
              <a:lnSpc>
                <a:spcPct val="100000"/>
              </a:lnSpc>
              <a:spcBef>
                <a:spcPct val="0"/>
              </a:spcBef>
              <a:spcAft>
                <a:spcPct val="0"/>
              </a:spcAft>
              <a:buClrTx/>
              <a:buSzTx/>
              <a:buFontTx/>
              <a:buNone/>
              <a:tabLst/>
              <a:defRPr/>
            </a:pPr>
            <a:r>
              <a:rPr kumimoji="1" lang="en-US" altLang="ja-JP" sz="1600" b="0" i="0" u="none" strike="noStrike" kern="0" cap="none" spc="0" normalizeH="0" baseline="0" noProof="0" dirty="0" smtClean="0">
                <a:ln>
                  <a:noFill/>
                </a:ln>
                <a:solidFill>
                  <a:schemeClr val="tx1"/>
                </a:solidFill>
                <a:effectLst/>
                <a:uLnTx/>
                <a:uFillTx/>
                <a:latin typeface="HGP創英角ｺﾞｼｯｸUB" pitchFamily="50" charset="-128"/>
                <a:ea typeface="HGP創英角ｺﾞｼｯｸUB" pitchFamily="50" charset="-128"/>
                <a:cs typeface="+mj-cs"/>
              </a:rPr>
              <a:t>2012</a:t>
            </a:r>
            <a:r>
              <a:rPr kumimoji="1" lang="ja-JP" altLang="en-US" sz="1600" b="0" i="0" u="none" strike="noStrike" kern="0" cap="none" spc="0" normalizeH="0" baseline="0" noProof="0" dirty="0" smtClean="0">
                <a:ln>
                  <a:noFill/>
                </a:ln>
                <a:solidFill>
                  <a:schemeClr val="tx1"/>
                </a:solidFill>
                <a:effectLst/>
                <a:uLnTx/>
                <a:uFillTx/>
                <a:latin typeface="HGP創英角ｺﾞｼｯｸUB" pitchFamily="50" charset="-128"/>
                <a:ea typeface="HGP創英角ｺﾞｼｯｸUB" pitchFamily="50" charset="-128"/>
                <a:cs typeface="+mj-cs"/>
              </a:rPr>
              <a:t>年</a:t>
            </a:r>
            <a:r>
              <a:rPr kumimoji="1" lang="en-US" altLang="ja-JP" sz="1600" b="0" i="0" u="none" strike="noStrike" kern="0" cap="none" spc="0" normalizeH="0" baseline="0" noProof="0" dirty="0" smtClean="0">
                <a:ln>
                  <a:noFill/>
                </a:ln>
                <a:solidFill>
                  <a:schemeClr val="tx1"/>
                </a:solidFill>
                <a:effectLst/>
                <a:uLnTx/>
                <a:uFillTx/>
                <a:latin typeface="HGP創英角ｺﾞｼｯｸUB" pitchFamily="50" charset="-128"/>
                <a:ea typeface="HGP創英角ｺﾞｼｯｸUB" pitchFamily="50" charset="-128"/>
                <a:cs typeface="+mj-cs"/>
              </a:rPr>
              <a:t>10</a:t>
            </a:r>
            <a:r>
              <a:rPr kumimoji="1" lang="ja-JP" altLang="en-US" sz="1600" b="0" i="0" u="none" strike="noStrike" kern="0" cap="none" spc="0" normalizeH="0" baseline="0" noProof="0" dirty="0" smtClean="0">
                <a:ln>
                  <a:noFill/>
                </a:ln>
                <a:solidFill>
                  <a:schemeClr val="tx1"/>
                </a:solidFill>
                <a:effectLst/>
                <a:uLnTx/>
                <a:uFillTx/>
                <a:latin typeface="HGP創英角ｺﾞｼｯｸUB" pitchFamily="50" charset="-128"/>
                <a:ea typeface="HGP創英角ｺﾞｼｯｸUB" pitchFamily="50" charset="-128"/>
                <a:cs typeface="+mj-cs"/>
              </a:rPr>
              <a:t>月より実験</a:t>
            </a:r>
            <a:endParaRPr kumimoji="1" lang="en-US" altLang="ja-JP" sz="1600" b="0" i="0" u="none" strike="noStrike" kern="0" cap="none" spc="0" normalizeH="0" baseline="0" noProof="0" dirty="0" smtClean="0">
              <a:ln>
                <a:noFill/>
              </a:ln>
              <a:solidFill>
                <a:schemeClr val="tx1"/>
              </a:solidFill>
              <a:effectLst/>
              <a:uLnTx/>
              <a:uFillTx/>
              <a:latin typeface="HGP創英角ｺﾞｼｯｸUB" pitchFamily="50" charset="-128"/>
              <a:ea typeface="HGP創英角ｺﾞｼｯｸUB" pitchFamily="50" charset="-128"/>
              <a:cs typeface="+mj-cs"/>
            </a:endParaRPr>
          </a:p>
        </p:txBody>
      </p:sp>
      <p:sp>
        <p:nvSpPr>
          <p:cNvPr id="77" name="角丸四角形 76"/>
          <p:cNvSpPr/>
          <p:nvPr/>
        </p:nvSpPr>
        <p:spPr>
          <a:xfrm>
            <a:off x="2303748" y="5481227"/>
            <a:ext cx="5328592" cy="252029"/>
          </a:xfrm>
          <a:prstGeom prst="roundRect">
            <a:avLst>
              <a:gd name="adj" fmla="val 11768"/>
            </a:avLst>
          </a:prstGeom>
          <a:ln>
            <a:solidFill>
              <a:schemeClr val="accent1">
                <a:lumMod val="75000"/>
              </a:schemeClr>
            </a:solidFill>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ja-JP" altLang="en-US" sz="1600" dirty="0">
              <a:latin typeface="HGP創英角ｺﾞｼｯｸUB" pitchFamily="50" charset="-128"/>
              <a:ea typeface="HGP創英角ｺﾞｼｯｸUB" pitchFamily="50" charset="-128"/>
              <a:cs typeface="Arial Unicode MS" pitchFamily="50" charset="-128"/>
            </a:endParaRPr>
          </a:p>
        </p:txBody>
      </p:sp>
      <p:pic>
        <p:nvPicPr>
          <p:cNvPr id="79" name="Picture 2"/>
          <p:cNvPicPr>
            <a:picLocks noChangeAspect="1" noChangeArrowheads="1"/>
          </p:cNvPicPr>
          <p:nvPr/>
        </p:nvPicPr>
        <p:blipFill>
          <a:blip r:embed="rId3" cstate="print"/>
          <a:srcRect/>
          <a:stretch>
            <a:fillRect/>
          </a:stretch>
        </p:blipFill>
        <p:spPr bwMode="auto">
          <a:xfrm>
            <a:off x="4494737" y="5517232"/>
            <a:ext cx="266936" cy="180020"/>
          </a:xfrm>
          <a:prstGeom prst="rect">
            <a:avLst/>
          </a:prstGeom>
          <a:noFill/>
          <a:ln w="9525">
            <a:noFill/>
            <a:miter lim="800000"/>
            <a:headEnd/>
            <a:tailEnd/>
          </a:ln>
        </p:spPr>
      </p:pic>
      <p:pic>
        <p:nvPicPr>
          <p:cNvPr id="75" name="Picture 42" descr="H:\home\nobukazu\My Dropbox\dat\201103\GRC-H23-plan\SINET4.png"/>
          <p:cNvPicPr>
            <a:picLocks noChangeAspect="1" noChangeArrowheads="1"/>
          </p:cNvPicPr>
          <p:nvPr/>
        </p:nvPicPr>
        <p:blipFill>
          <a:blip r:embed="rId4" cstate="print"/>
          <a:srcRect/>
          <a:stretch>
            <a:fillRect/>
          </a:stretch>
        </p:blipFill>
        <p:spPr bwMode="auto">
          <a:xfrm>
            <a:off x="5070801" y="5517232"/>
            <a:ext cx="329291" cy="144016"/>
          </a:xfrm>
          <a:prstGeom prst="rect">
            <a:avLst/>
          </a:prstGeom>
          <a:noFill/>
          <a:ln w="9525">
            <a:noFill/>
            <a:miter lim="800000"/>
            <a:headEnd/>
            <a:tailEnd/>
          </a:ln>
        </p:spPr>
      </p:pic>
      <p:sp>
        <p:nvSpPr>
          <p:cNvPr id="82" name="角丸四角形 81"/>
          <p:cNvSpPr/>
          <p:nvPr/>
        </p:nvSpPr>
        <p:spPr>
          <a:xfrm>
            <a:off x="2915816" y="5121188"/>
            <a:ext cx="1800200" cy="288032"/>
          </a:xfrm>
          <a:prstGeom prst="roundRect">
            <a:avLst/>
          </a:prstGeom>
          <a:solidFill>
            <a:srgbClr val="0070C0"/>
          </a:solidFill>
          <a:ln>
            <a:solidFill>
              <a:schemeClr val="accent1">
                <a:lumMod val="75000"/>
              </a:schemeClr>
            </a:solidFill>
          </a:ln>
        </p:spPr>
        <p:style>
          <a:lnRef idx="1">
            <a:schemeClr val="accent2"/>
          </a:lnRef>
          <a:fillRef idx="3">
            <a:schemeClr val="accent2"/>
          </a:fillRef>
          <a:effectRef idx="2">
            <a:schemeClr val="accent2"/>
          </a:effectRef>
          <a:fontRef idx="minor">
            <a:schemeClr val="lt1"/>
          </a:fontRef>
        </p:style>
        <p:txBody>
          <a:bodyPr anchor="ctr"/>
          <a:lstStyle/>
          <a:p>
            <a:pPr algn="ctr" fontAlgn="auto">
              <a:spcBef>
                <a:spcPts val="0"/>
              </a:spcBef>
              <a:spcAft>
                <a:spcPts val="0"/>
              </a:spcAft>
              <a:defRPr/>
            </a:pPr>
            <a:r>
              <a:rPr lang="en-US" altLang="ja-JP" sz="1600" dirty="0" err="1" smtClean="0">
                <a:latin typeface="HGP創英角ｺﾞｼｯｸUB" pitchFamily="50" charset="-128"/>
                <a:ea typeface="HGP創英角ｺﾞｼｯｸUB" pitchFamily="50" charset="-128"/>
                <a:cs typeface="Arial Unicode MS" pitchFamily="50" charset="-128"/>
              </a:rPr>
              <a:t>dodai</a:t>
            </a:r>
            <a:r>
              <a:rPr lang="ja-JP" altLang="en-US" sz="1600" dirty="0" smtClean="0">
                <a:latin typeface="HGP創英角ｺﾞｼｯｸUB" pitchFamily="50" charset="-128"/>
                <a:ea typeface="HGP創英角ｺﾞｼｯｸUB" pitchFamily="50" charset="-128"/>
                <a:cs typeface="Arial Unicode MS" pitchFamily="50" charset="-128"/>
              </a:rPr>
              <a:t>　</a:t>
            </a:r>
            <a:r>
              <a:rPr lang="en-US" altLang="ja-JP" sz="1600" dirty="0" smtClean="0">
                <a:latin typeface="HGP創英角ｺﾞｼｯｸUB" pitchFamily="50" charset="-128"/>
                <a:ea typeface="HGP創英角ｺﾞｼｯｸUB" pitchFamily="50" charset="-128"/>
                <a:cs typeface="Arial Unicode MS" pitchFamily="50" charset="-128"/>
              </a:rPr>
              <a:t>@west</a:t>
            </a:r>
            <a:endParaRPr lang="ja-JP" altLang="en-US" sz="1600" b="1" dirty="0">
              <a:latin typeface="HGP創英角ｺﾞｼｯｸUB" pitchFamily="50" charset="-128"/>
              <a:ea typeface="HGP創英角ｺﾞｼｯｸUB" pitchFamily="50" charset="-128"/>
              <a:cs typeface="Arial Unicode MS" pitchFamily="50" charset="-128"/>
            </a:endParaRPr>
          </a:p>
        </p:txBody>
      </p:sp>
      <p:sp>
        <p:nvSpPr>
          <p:cNvPr id="97" name="正方形/長方形 96"/>
          <p:cNvSpPr/>
          <p:nvPr/>
        </p:nvSpPr>
        <p:spPr bwMode="auto">
          <a:xfrm>
            <a:off x="4932040" y="5733256"/>
            <a:ext cx="108012" cy="180020"/>
          </a:xfrm>
          <a:prstGeom prst="rect">
            <a:avLst/>
          </a:prstGeom>
          <a:solidFill>
            <a:schemeClr val="accent1">
              <a:lumMod val="50000"/>
            </a:schemeClr>
          </a:solidFill>
          <a:ln w="9525">
            <a:noFill/>
            <a:miter lim="800000"/>
            <a:headEnd/>
            <a:tailEnd/>
          </a:ln>
        </p:spPr>
        <p:txBody>
          <a:bodyPr wrap="none" rtlCol="0" anchor="ctr"/>
          <a:lstStyle/>
          <a:p>
            <a:pPr algn="l">
              <a:spcBef>
                <a:spcPct val="0"/>
              </a:spcBef>
            </a:pPr>
            <a:endParaRPr kumimoji="1" lang="ja-JP" altLang="en-US" sz="1800" b="0">
              <a:solidFill>
                <a:srgbClr val="333333"/>
              </a:solidFill>
              <a:latin typeface="HGP創英角ｺﾞｼｯｸUB" pitchFamily="50" charset="-128"/>
              <a:ea typeface="HGP創英角ｺﾞｼｯｸUB" pitchFamily="50" charset="-128"/>
            </a:endParaRPr>
          </a:p>
        </p:txBody>
      </p:sp>
      <p:sp>
        <p:nvSpPr>
          <p:cNvPr id="76" name="円柱 75"/>
          <p:cNvSpPr/>
          <p:nvPr/>
        </p:nvSpPr>
        <p:spPr>
          <a:xfrm>
            <a:off x="3275856" y="5805264"/>
            <a:ext cx="3528392" cy="396044"/>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r>
              <a:rPr lang="en-US" altLang="ja-JP" dirty="0" smtClean="0">
                <a:solidFill>
                  <a:schemeClr val="bg1"/>
                </a:solidFill>
                <a:latin typeface="HGP創英角ｺﾞｼｯｸUB" pitchFamily="50" charset="-128"/>
                <a:ea typeface="HGP創英角ｺﾞｼｯｸUB" pitchFamily="50" charset="-128"/>
              </a:rPr>
              <a:t>colony</a:t>
            </a:r>
            <a:endParaRPr lang="ja-JP" altLang="en-US" dirty="0">
              <a:solidFill>
                <a:schemeClr val="bg1"/>
              </a:solidFill>
              <a:latin typeface="HGP創英角ｺﾞｼｯｸUB" pitchFamily="50" charset="-128"/>
              <a:ea typeface="HGP創英角ｺﾞｼｯｸUB" pitchFamily="50" charset="-128"/>
            </a:endParaRPr>
          </a:p>
        </p:txBody>
      </p:sp>
      <p:sp>
        <p:nvSpPr>
          <p:cNvPr id="80" name="正方形/長方形 79"/>
          <p:cNvSpPr/>
          <p:nvPr/>
        </p:nvSpPr>
        <p:spPr bwMode="auto">
          <a:xfrm>
            <a:off x="2987824" y="4509120"/>
            <a:ext cx="720080" cy="504056"/>
          </a:xfrm>
          <a:prstGeom prst="rect">
            <a:avLst/>
          </a:prstGeom>
          <a:solidFill>
            <a:schemeClr val="bg1"/>
          </a:solidFill>
          <a:ln w="9525">
            <a:solidFill>
              <a:schemeClr val="accent1">
                <a:lumMod val="25000"/>
              </a:schemeClr>
            </a:solidFill>
            <a:miter lim="800000"/>
            <a:headEnd/>
            <a:tailEnd/>
          </a:ln>
        </p:spPr>
        <p:txBody>
          <a:bodyPr wrap="none" rtlCol="0" anchor="ctr"/>
          <a:lstStyle/>
          <a:p>
            <a:pPr algn="ctr">
              <a:spcBef>
                <a:spcPct val="0"/>
              </a:spcBef>
            </a:pPr>
            <a:r>
              <a:rPr kumimoji="1" lang="ja-JP" altLang="en-US" sz="1200" b="0" dirty="0" smtClean="0">
                <a:solidFill>
                  <a:srgbClr val="333333"/>
                </a:solidFill>
                <a:latin typeface="HGP創英角ｺﾞｼｯｸUB" pitchFamily="50" charset="-128"/>
                <a:ea typeface="HGP創英角ｺﾞｼｯｸUB" pitchFamily="50" charset="-128"/>
              </a:rPr>
              <a:t>研究</a:t>
            </a:r>
            <a:endParaRPr kumimoji="1" lang="en-US" altLang="ja-JP" sz="1200" b="0" dirty="0" smtClean="0">
              <a:solidFill>
                <a:srgbClr val="333333"/>
              </a:solidFill>
              <a:latin typeface="HGP創英角ｺﾞｼｯｸUB" pitchFamily="50" charset="-128"/>
              <a:ea typeface="HGP創英角ｺﾞｼｯｸUB" pitchFamily="50" charset="-128"/>
            </a:endParaRPr>
          </a:p>
          <a:p>
            <a:pPr algn="ctr">
              <a:spcBef>
                <a:spcPct val="0"/>
              </a:spcBef>
            </a:pPr>
            <a:r>
              <a:rPr kumimoji="1" lang="ja-JP" altLang="en-US" sz="1200" b="0" dirty="0" smtClean="0">
                <a:solidFill>
                  <a:srgbClr val="333333"/>
                </a:solidFill>
                <a:latin typeface="HGP創英角ｺﾞｼｯｸUB" pitchFamily="50" charset="-128"/>
                <a:ea typeface="HGP創英角ｺﾞｼｯｸUB" pitchFamily="50" charset="-128"/>
              </a:rPr>
              <a:t>クラスタ</a:t>
            </a:r>
            <a:endParaRPr kumimoji="1" lang="ja-JP" altLang="en-US" sz="1200" b="0" dirty="0">
              <a:solidFill>
                <a:srgbClr val="333333"/>
              </a:solidFill>
              <a:latin typeface="HGP創英角ｺﾞｼｯｸUB" pitchFamily="50" charset="-128"/>
              <a:ea typeface="HGP創英角ｺﾞｼｯｸUB" pitchFamily="50" charset="-128"/>
            </a:endParaRPr>
          </a:p>
        </p:txBody>
      </p:sp>
      <p:sp>
        <p:nvSpPr>
          <p:cNvPr id="81" name="正方形/長方形 80"/>
          <p:cNvSpPr/>
          <p:nvPr/>
        </p:nvSpPr>
        <p:spPr bwMode="auto">
          <a:xfrm>
            <a:off x="3923928" y="4509120"/>
            <a:ext cx="720080" cy="504056"/>
          </a:xfrm>
          <a:prstGeom prst="rect">
            <a:avLst/>
          </a:prstGeom>
          <a:solidFill>
            <a:schemeClr val="bg1"/>
          </a:solidFill>
          <a:ln w="9525">
            <a:solidFill>
              <a:schemeClr val="accent1">
                <a:lumMod val="25000"/>
              </a:schemeClr>
            </a:solidFill>
            <a:miter lim="800000"/>
            <a:headEnd/>
            <a:tailEnd/>
          </a:ln>
        </p:spPr>
        <p:txBody>
          <a:bodyPr wrap="none" rtlCol="0" anchor="ctr"/>
          <a:lstStyle/>
          <a:p>
            <a:pPr algn="ctr">
              <a:spcBef>
                <a:spcPct val="0"/>
              </a:spcBef>
            </a:pPr>
            <a:r>
              <a:rPr kumimoji="1" lang="ja-JP" altLang="en-US" sz="1200" b="0" dirty="0" smtClean="0">
                <a:solidFill>
                  <a:srgbClr val="333333"/>
                </a:solidFill>
                <a:latin typeface="HGP創英角ｺﾞｼｯｸUB" pitchFamily="50" charset="-128"/>
                <a:ea typeface="HGP創英角ｺﾞｼｯｸUB" pitchFamily="50" charset="-128"/>
              </a:rPr>
              <a:t>研究</a:t>
            </a:r>
            <a:endParaRPr kumimoji="1" lang="en-US" altLang="ja-JP" sz="1200" b="0" dirty="0" smtClean="0">
              <a:solidFill>
                <a:srgbClr val="333333"/>
              </a:solidFill>
              <a:latin typeface="HGP創英角ｺﾞｼｯｸUB" pitchFamily="50" charset="-128"/>
              <a:ea typeface="HGP創英角ｺﾞｼｯｸUB" pitchFamily="50" charset="-128"/>
            </a:endParaRPr>
          </a:p>
          <a:p>
            <a:pPr algn="ctr">
              <a:spcBef>
                <a:spcPct val="0"/>
              </a:spcBef>
            </a:pPr>
            <a:r>
              <a:rPr kumimoji="1" lang="ja-JP" altLang="en-US" sz="1200" b="0" dirty="0" smtClean="0">
                <a:solidFill>
                  <a:srgbClr val="333333"/>
                </a:solidFill>
                <a:latin typeface="HGP創英角ｺﾞｼｯｸUB" pitchFamily="50" charset="-128"/>
                <a:ea typeface="HGP創英角ｺﾞｼｯｸUB" pitchFamily="50" charset="-128"/>
              </a:rPr>
              <a:t>クラスタ</a:t>
            </a:r>
            <a:endParaRPr kumimoji="1" lang="ja-JP" altLang="en-US" sz="1200" b="0" dirty="0">
              <a:solidFill>
                <a:srgbClr val="333333"/>
              </a:solidFill>
              <a:latin typeface="HGP創英角ｺﾞｼｯｸUB" pitchFamily="50" charset="-128"/>
              <a:ea typeface="HGP創英角ｺﾞｼｯｸUB" pitchFamily="50" charset="-128"/>
            </a:endParaRPr>
          </a:p>
        </p:txBody>
      </p:sp>
      <p:sp>
        <p:nvSpPr>
          <p:cNvPr id="95" name="角丸四角形 94"/>
          <p:cNvSpPr/>
          <p:nvPr/>
        </p:nvSpPr>
        <p:spPr>
          <a:xfrm>
            <a:off x="5220072" y="5121188"/>
            <a:ext cx="1800200" cy="288032"/>
          </a:xfrm>
          <a:prstGeom prst="roundRect">
            <a:avLst/>
          </a:prstGeom>
          <a:solidFill>
            <a:srgbClr val="0070C0"/>
          </a:solidFill>
          <a:ln>
            <a:solidFill>
              <a:schemeClr val="accent1">
                <a:lumMod val="75000"/>
              </a:schemeClr>
            </a:solidFill>
          </a:ln>
        </p:spPr>
        <p:style>
          <a:lnRef idx="1">
            <a:schemeClr val="accent2"/>
          </a:lnRef>
          <a:fillRef idx="3">
            <a:schemeClr val="accent2"/>
          </a:fillRef>
          <a:effectRef idx="2">
            <a:schemeClr val="accent2"/>
          </a:effectRef>
          <a:fontRef idx="minor">
            <a:schemeClr val="lt1"/>
          </a:fontRef>
        </p:style>
        <p:txBody>
          <a:bodyPr anchor="ctr"/>
          <a:lstStyle/>
          <a:p>
            <a:pPr algn="ctr" fontAlgn="auto">
              <a:spcBef>
                <a:spcPts val="0"/>
              </a:spcBef>
              <a:spcAft>
                <a:spcPts val="0"/>
              </a:spcAft>
              <a:defRPr/>
            </a:pPr>
            <a:r>
              <a:rPr lang="en-US" altLang="ja-JP" sz="1600" dirty="0" err="1" smtClean="0">
                <a:latin typeface="HGP創英角ｺﾞｼｯｸUB" pitchFamily="50" charset="-128"/>
                <a:ea typeface="HGP創英角ｺﾞｼｯｸUB" pitchFamily="50" charset="-128"/>
                <a:cs typeface="Arial Unicode MS" pitchFamily="50" charset="-128"/>
              </a:rPr>
              <a:t>dodai</a:t>
            </a:r>
            <a:r>
              <a:rPr lang="ja-JP" altLang="en-US" sz="1600" dirty="0" smtClean="0">
                <a:latin typeface="HGP創英角ｺﾞｼｯｸUB" pitchFamily="50" charset="-128"/>
                <a:ea typeface="HGP創英角ｺﾞｼｯｸUB" pitchFamily="50" charset="-128"/>
                <a:cs typeface="Arial Unicode MS" pitchFamily="50" charset="-128"/>
              </a:rPr>
              <a:t>　</a:t>
            </a:r>
            <a:r>
              <a:rPr lang="en-US" altLang="ja-JP" sz="1600" dirty="0" smtClean="0">
                <a:latin typeface="HGP創英角ｺﾞｼｯｸUB" pitchFamily="50" charset="-128"/>
                <a:ea typeface="HGP創英角ｺﾞｼｯｸUB" pitchFamily="50" charset="-128"/>
                <a:cs typeface="Arial Unicode MS" pitchFamily="50" charset="-128"/>
              </a:rPr>
              <a:t>@east</a:t>
            </a:r>
            <a:endParaRPr lang="ja-JP" altLang="en-US" sz="1600" b="1" dirty="0">
              <a:latin typeface="HGP創英角ｺﾞｼｯｸUB" pitchFamily="50" charset="-128"/>
              <a:ea typeface="HGP創英角ｺﾞｼｯｸUB" pitchFamily="50" charset="-128"/>
              <a:cs typeface="Arial Unicode MS" pitchFamily="50" charset="-128"/>
            </a:endParaRPr>
          </a:p>
        </p:txBody>
      </p:sp>
      <p:sp>
        <p:nvSpPr>
          <p:cNvPr id="96" name="正方形/長方形 95"/>
          <p:cNvSpPr/>
          <p:nvPr/>
        </p:nvSpPr>
        <p:spPr bwMode="auto">
          <a:xfrm>
            <a:off x="5292080" y="4509120"/>
            <a:ext cx="720080" cy="504056"/>
          </a:xfrm>
          <a:prstGeom prst="rect">
            <a:avLst/>
          </a:prstGeom>
          <a:solidFill>
            <a:schemeClr val="bg1"/>
          </a:solidFill>
          <a:ln w="9525">
            <a:solidFill>
              <a:schemeClr val="accent1">
                <a:lumMod val="25000"/>
              </a:schemeClr>
            </a:solidFill>
            <a:miter lim="800000"/>
            <a:headEnd/>
            <a:tailEnd/>
          </a:ln>
        </p:spPr>
        <p:txBody>
          <a:bodyPr wrap="none" rtlCol="0" anchor="ctr"/>
          <a:lstStyle/>
          <a:p>
            <a:pPr algn="ctr">
              <a:spcBef>
                <a:spcPct val="0"/>
              </a:spcBef>
            </a:pPr>
            <a:r>
              <a:rPr kumimoji="1" lang="ja-JP" altLang="en-US" sz="1200" b="0" dirty="0" smtClean="0">
                <a:solidFill>
                  <a:srgbClr val="333333"/>
                </a:solidFill>
                <a:latin typeface="HGP創英角ｺﾞｼｯｸUB" pitchFamily="50" charset="-128"/>
                <a:ea typeface="HGP創英角ｺﾞｼｯｸUB" pitchFamily="50" charset="-128"/>
              </a:rPr>
              <a:t>研究</a:t>
            </a:r>
            <a:endParaRPr kumimoji="1" lang="en-US" altLang="ja-JP" sz="1200" b="0" dirty="0" smtClean="0">
              <a:solidFill>
                <a:srgbClr val="333333"/>
              </a:solidFill>
              <a:latin typeface="HGP創英角ｺﾞｼｯｸUB" pitchFamily="50" charset="-128"/>
              <a:ea typeface="HGP創英角ｺﾞｼｯｸUB" pitchFamily="50" charset="-128"/>
            </a:endParaRPr>
          </a:p>
          <a:p>
            <a:pPr algn="ctr">
              <a:spcBef>
                <a:spcPct val="0"/>
              </a:spcBef>
            </a:pPr>
            <a:r>
              <a:rPr kumimoji="1" lang="ja-JP" altLang="en-US" sz="1200" b="0" dirty="0" smtClean="0">
                <a:solidFill>
                  <a:srgbClr val="333333"/>
                </a:solidFill>
                <a:latin typeface="HGP創英角ｺﾞｼｯｸUB" pitchFamily="50" charset="-128"/>
                <a:ea typeface="HGP創英角ｺﾞｼｯｸUB" pitchFamily="50" charset="-128"/>
              </a:rPr>
              <a:t>クラスタ</a:t>
            </a:r>
            <a:endParaRPr kumimoji="1" lang="ja-JP" altLang="en-US" sz="1200" b="0" dirty="0">
              <a:solidFill>
                <a:srgbClr val="333333"/>
              </a:solidFill>
              <a:latin typeface="HGP創英角ｺﾞｼｯｸUB" pitchFamily="50" charset="-128"/>
              <a:ea typeface="HGP創英角ｺﾞｼｯｸUB" pitchFamily="50" charset="-128"/>
            </a:endParaRPr>
          </a:p>
        </p:txBody>
      </p:sp>
      <p:sp>
        <p:nvSpPr>
          <p:cNvPr id="98" name="正方形/長方形 97"/>
          <p:cNvSpPr/>
          <p:nvPr/>
        </p:nvSpPr>
        <p:spPr bwMode="auto">
          <a:xfrm>
            <a:off x="6228184" y="4509120"/>
            <a:ext cx="720080" cy="504056"/>
          </a:xfrm>
          <a:prstGeom prst="rect">
            <a:avLst/>
          </a:prstGeom>
          <a:solidFill>
            <a:schemeClr val="bg1"/>
          </a:solidFill>
          <a:ln w="9525">
            <a:solidFill>
              <a:schemeClr val="accent1">
                <a:lumMod val="25000"/>
              </a:schemeClr>
            </a:solidFill>
            <a:miter lim="800000"/>
            <a:headEnd/>
            <a:tailEnd/>
          </a:ln>
        </p:spPr>
        <p:txBody>
          <a:bodyPr wrap="none" rtlCol="0" anchor="ctr"/>
          <a:lstStyle/>
          <a:p>
            <a:pPr algn="ctr">
              <a:spcBef>
                <a:spcPct val="0"/>
              </a:spcBef>
            </a:pPr>
            <a:r>
              <a:rPr kumimoji="1" lang="ja-JP" altLang="en-US" sz="1200" b="0" dirty="0" smtClean="0">
                <a:solidFill>
                  <a:srgbClr val="333333"/>
                </a:solidFill>
                <a:latin typeface="HGP創英角ｺﾞｼｯｸUB" pitchFamily="50" charset="-128"/>
                <a:ea typeface="HGP創英角ｺﾞｼｯｸUB" pitchFamily="50" charset="-128"/>
              </a:rPr>
              <a:t>研究</a:t>
            </a:r>
            <a:endParaRPr kumimoji="1" lang="en-US" altLang="ja-JP" sz="1200" b="0" dirty="0" smtClean="0">
              <a:solidFill>
                <a:srgbClr val="333333"/>
              </a:solidFill>
              <a:latin typeface="HGP創英角ｺﾞｼｯｸUB" pitchFamily="50" charset="-128"/>
              <a:ea typeface="HGP創英角ｺﾞｼｯｸUB" pitchFamily="50" charset="-128"/>
            </a:endParaRPr>
          </a:p>
          <a:p>
            <a:pPr algn="ctr">
              <a:spcBef>
                <a:spcPct val="0"/>
              </a:spcBef>
            </a:pPr>
            <a:r>
              <a:rPr kumimoji="1" lang="ja-JP" altLang="en-US" sz="1200" b="0" dirty="0" smtClean="0">
                <a:solidFill>
                  <a:srgbClr val="333333"/>
                </a:solidFill>
                <a:latin typeface="HGP創英角ｺﾞｼｯｸUB" pitchFamily="50" charset="-128"/>
                <a:ea typeface="HGP創英角ｺﾞｼｯｸUB" pitchFamily="50" charset="-128"/>
              </a:rPr>
              <a:t>クラスタ</a:t>
            </a:r>
            <a:endParaRPr kumimoji="1" lang="ja-JP" altLang="en-US" sz="1200" b="0" dirty="0">
              <a:solidFill>
                <a:srgbClr val="333333"/>
              </a:solidFill>
              <a:latin typeface="HGP創英角ｺﾞｼｯｸUB" pitchFamily="50" charset="-128"/>
              <a:ea typeface="HGP創英角ｺﾞｼｯｸUB" pitchFamily="50" charset="-128"/>
            </a:endParaRPr>
          </a:p>
        </p:txBody>
      </p:sp>
      <p:sp>
        <p:nvSpPr>
          <p:cNvPr id="78" name="正方形/長方形 77"/>
          <p:cNvSpPr/>
          <p:nvPr/>
        </p:nvSpPr>
        <p:spPr>
          <a:xfrm>
            <a:off x="99794" y="2312876"/>
            <a:ext cx="8964488" cy="3888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 xmlns:p14="http://schemas.microsoft.com/office/powerpoint/2010/main" val="304870643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786" name="Rectangle 2"/>
          <p:cNvSpPr>
            <a:spLocks noGrp="1" noChangeArrowheads="1"/>
          </p:cNvSpPr>
          <p:nvPr>
            <p:ph type="title"/>
          </p:nvPr>
        </p:nvSpPr>
        <p:spPr/>
        <p:txBody>
          <a:bodyPr/>
          <a:lstStyle/>
          <a:p>
            <a:r>
              <a:rPr lang="ja-JP" altLang="en-US" smtClean="0"/>
              <a:t>活用事例（</a:t>
            </a:r>
            <a:r>
              <a:rPr lang="en-US" altLang="ja-JP" smtClean="0"/>
              <a:t>PBL</a:t>
            </a:r>
            <a:r>
              <a:rPr lang="ja-JP" altLang="en-US" smtClean="0"/>
              <a:t>）</a:t>
            </a:r>
            <a:endParaRPr lang="ja-JP" altLang="en-US" dirty="0"/>
          </a:p>
        </p:txBody>
      </p:sp>
      <p:sp>
        <p:nvSpPr>
          <p:cNvPr id="4099" name="コンテンツ プレースホルダ 3"/>
          <p:cNvSpPr>
            <a:spLocks noGrp="1"/>
          </p:cNvSpPr>
          <p:nvPr>
            <p:ph idx="1"/>
          </p:nvPr>
        </p:nvSpPr>
        <p:spPr>
          <a:xfrm>
            <a:off x="457200" y="1214439"/>
            <a:ext cx="8686800" cy="2534602"/>
          </a:xfrm>
        </p:spPr>
        <p:txBody>
          <a:bodyPr/>
          <a:lstStyle/>
          <a:p>
            <a:r>
              <a:rPr lang="ja-JP" altLang="en-US" sz="2800" dirty="0" smtClean="0"/>
              <a:t>東京大学「実践工房」 </a:t>
            </a:r>
            <a:r>
              <a:rPr lang="en-US" altLang="ja-JP" sz="2800" dirty="0" err="1" smtClean="0"/>
              <a:t>Beyohn</a:t>
            </a:r>
            <a:r>
              <a:rPr lang="ja-JP" altLang="en-US" sz="2800" dirty="0" smtClean="0"/>
              <a:t>プロジェクト</a:t>
            </a:r>
            <a:endParaRPr lang="en-US" altLang="ja-JP" sz="2800" dirty="0" smtClean="0"/>
          </a:p>
          <a:p>
            <a:pPr lvl="1"/>
            <a:r>
              <a:rPr lang="ja-JP" altLang="en-US" sz="2400" dirty="0" smtClean="0"/>
              <a:t>既存の</a:t>
            </a:r>
            <a:r>
              <a:rPr lang="en-US" altLang="ja-JP" sz="2400" dirty="0" smtClean="0"/>
              <a:t>Java</a:t>
            </a:r>
            <a:r>
              <a:rPr lang="ja-JP" altLang="en-US" sz="2400" dirty="0" smtClean="0"/>
              <a:t>アプリをクラウドへ移行するための基盤</a:t>
            </a:r>
            <a:endParaRPr lang="en-US" altLang="ja-JP" sz="2400" dirty="0" smtClean="0"/>
          </a:p>
          <a:p>
            <a:pPr lvl="1"/>
            <a:r>
              <a:rPr lang="en-US" altLang="ja-JP" sz="2400" dirty="0" smtClean="0"/>
              <a:t>Terracotta</a:t>
            </a:r>
            <a:r>
              <a:rPr lang="ja-JP" altLang="en-US" sz="2400" dirty="0" smtClean="0"/>
              <a:t>に自動スケーリング機能を組み合わせて開発</a:t>
            </a:r>
            <a:endParaRPr lang="en-US" altLang="ja-JP" sz="2400" dirty="0" smtClean="0"/>
          </a:p>
          <a:p>
            <a:pPr lvl="1"/>
            <a:r>
              <a:rPr lang="ja-JP" altLang="en-US" sz="2400" dirty="0" smtClean="0"/>
              <a:t>プロジェクトの進行に必要なリポジトリおよび開発環境などの情報環境を</a:t>
            </a:r>
            <a:r>
              <a:rPr lang="en-US" altLang="ja-JP" sz="2400" dirty="0" err="1" smtClean="0"/>
              <a:t>edubase</a:t>
            </a:r>
            <a:r>
              <a:rPr lang="en-US" altLang="ja-JP" sz="2400" dirty="0" smtClean="0"/>
              <a:t> Cloud</a:t>
            </a:r>
            <a:r>
              <a:rPr lang="ja-JP" altLang="en-US" sz="2400" dirty="0" smtClean="0"/>
              <a:t>上に実現</a:t>
            </a:r>
            <a:endParaRPr lang="en-US" altLang="ja-JP" sz="2400" dirty="0" smtClean="0"/>
          </a:p>
          <a:p>
            <a:pPr lvl="1"/>
            <a:r>
              <a:rPr lang="ja-JP" altLang="en-US" sz="2400" dirty="0" smtClean="0"/>
              <a:t>大規模な負荷試験を実施</a:t>
            </a:r>
            <a:endParaRPr lang="en-US" altLang="ja-JP" sz="2400" dirty="0" smtClean="0"/>
          </a:p>
        </p:txBody>
      </p:sp>
      <p:pic>
        <p:nvPicPr>
          <p:cNvPr id="5" name="Picture 6" descr="C:\Users\Soramichi\Desktop\All_Transactions.perf.png"/>
          <p:cNvPicPr>
            <a:picLocks noChangeAspect="1" noChangeArrowheads="1"/>
          </p:cNvPicPr>
          <p:nvPr/>
        </p:nvPicPr>
        <p:blipFill>
          <a:blip r:embed="rId3" cstate="print"/>
          <a:srcRect/>
          <a:stretch>
            <a:fillRect/>
          </a:stretch>
        </p:blipFill>
        <p:spPr bwMode="auto">
          <a:xfrm>
            <a:off x="5148942" y="3864217"/>
            <a:ext cx="3822715" cy="1507682"/>
          </a:xfrm>
          <a:prstGeom prst="rect">
            <a:avLst/>
          </a:prstGeom>
          <a:noFill/>
        </p:spPr>
      </p:pic>
      <p:sp>
        <p:nvSpPr>
          <p:cNvPr id="6" name="右中かっこ 5"/>
          <p:cNvSpPr/>
          <p:nvPr/>
        </p:nvSpPr>
        <p:spPr>
          <a:xfrm rot="3932488">
            <a:off x="7265328" y="3544878"/>
            <a:ext cx="327623" cy="2480106"/>
          </a:xfrm>
          <a:prstGeom prst="rightBrace">
            <a:avLst/>
          </a:prstGeom>
          <a:ln w="15875">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1600">
              <a:latin typeface="Arial" pitchFamily="34" charset="0"/>
              <a:cs typeface="Arial" pitchFamily="34" charset="0"/>
            </a:endParaRPr>
          </a:p>
        </p:txBody>
      </p:sp>
      <p:sp>
        <p:nvSpPr>
          <p:cNvPr id="7" name="テキスト ボックス 6"/>
          <p:cNvSpPr txBox="1"/>
          <p:nvPr/>
        </p:nvSpPr>
        <p:spPr>
          <a:xfrm>
            <a:off x="7018588" y="4949592"/>
            <a:ext cx="1415772" cy="338554"/>
          </a:xfrm>
          <a:prstGeom prst="rect">
            <a:avLst/>
          </a:prstGeom>
          <a:noFill/>
        </p:spPr>
        <p:txBody>
          <a:bodyPr wrap="none" rtlCol="0">
            <a:spAutoFit/>
          </a:bodyPr>
          <a:lstStyle/>
          <a:p>
            <a:r>
              <a:rPr kumimoji="1" lang="en-US" altLang="ja-JP" sz="1600" dirty="0" smtClean="0">
                <a:solidFill>
                  <a:schemeClr val="bg1">
                    <a:lumMod val="50000"/>
                  </a:schemeClr>
                </a:solidFill>
                <a:latin typeface="Arial" pitchFamily="34" charset="0"/>
                <a:cs typeface="Arial" pitchFamily="34" charset="0"/>
              </a:rPr>
              <a:t>Auto scaling</a:t>
            </a:r>
            <a:endParaRPr kumimoji="1" lang="ja-JP" altLang="en-US" sz="1600" dirty="0">
              <a:solidFill>
                <a:schemeClr val="bg1">
                  <a:lumMod val="50000"/>
                </a:schemeClr>
              </a:solidFill>
              <a:latin typeface="Arial" pitchFamily="34" charset="0"/>
              <a:cs typeface="Arial" pitchFamily="34" charset="0"/>
            </a:endParaRPr>
          </a:p>
        </p:txBody>
      </p:sp>
      <p:sp>
        <p:nvSpPr>
          <p:cNvPr id="9" name="Cloud"/>
          <p:cNvSpPr>
            <a:spLocks noChangeAspect="1" noEditPoints="1" noChangeArrowheads="1"/>
          </p:cNvSpPr>
          <p:nvPr/>
        </p:nvSpPr>
        <p:spPr bwMode="auto">
          <a:xfrm>
            <a:off x="97971" y="3861048"/>
            <a:ext cx="5050972" cy="2387352"/>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chemeClr val="accent1">
              <a:lumMod val="20000"/>
              <a:lumOff val="80000"/>
            </a:schemeClr>
          </a:solidFill>
          <a:ln w="9525">
            <a:solidFill>
              <a:srgbClr val="000000"/>
            </a:solidFill>
            <a:miter lim="800000"/>
            <a:headEnd/>
            <a:tailEnd/>
          </a:ln>
          <a:effectLst>
            <a:outerShdw dist="107763" dir="2700000" algn="ctr" rotWithShape="0">
              <a:srgbClr val="808080"/>
            </a:outerShdw>
          </a:effectLst>
        </p:spPr>
        <p:txBody>
          <a:bodyPr vert="horz" wrap="square" lIns="91440" tIns="45720" rIns="91440" bIns="45720" numCol="1" anchor="t" anchorCtr="0" compatLnSpc="1">
            <a:prstTxWarp prst="textNoShape">
              <a:avLst/>
            </a:prstTxWarp>
          </a:bodyPr>
          <a:lstStyle/>
          <a:p>
            <a:endParaRPr lang="ja-JP" altLang="en-US" sz="1050">
              <a:latin typeface="Arial" pitchFamily="34" charset="0"/>
              <a:cs typeface="Arial" pitchFamily="34" charset="0"/>
            </a:endParaRPr>
          </a:p>
        </p:txBody>
      </p:sp>
      <p:sp>
        <p:nvSpPr>
          <p:cNvPr id="10" name="正方形/長方形 9"/>
          <p:cNvSpPr/>
          <p:nvPr/>
        </p:nvSpPr>
        <p:spPr>
          <a:xfrm rot="10800000">
            <a:off x="2114668" y="5391383"/>
            <a:ext cx="999177" cy="67186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000">
              <a:latin typeface="Arial" pitchFamily="34" charset="0"/>
              <a:cs typeface="Arial" pitchFamily="34" charset="0"/>
            </a:endParaRPr>
          </a:p>
        </p:txBody>
      </p:sp>
      <p:sp>
        <p:nvSpPr>
          <p:cNvPr id="11" name="正方形/長方形 10"/>
          <p:cNvSpPr/>
          <p:nvPr/>
        </p:nvSpPr>
        <p:spPr>
          <a:xfrm>
            <a:off x="2206405" y="5466034"/>
            <a:ext cx="838531" cy="3001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000" dirty="0" smtClean="0">
                <a:latin typeface="Arial" pitchFamily="34" charset="0"/>
                <a:cs typeface="Arial" pitchFamily="34" charset="0"/>
              </a:rPr>
              <a:t>Cache </a:t>
            </a:r>
            <a:r>
              <a:rPr lang="en-US" altLang="ja-JP" sz="1000" dirty="0" smtClean="0">
                <a:latin typeface="Arial" pitchFamily="34" charset="0"/>
                <a:cs typeface="Arial" pitchFamily="34" charset="0"/>
              </a:rPr>
              <a:t>s</a:t>
            </a:r>
            <a:r>
              <a:rPr kumimoji="1" lang="en-US" altLang="ja-JP" sz="1000" dirty="0" smtClean="0">
                <a:latin typeface="Arial" pitchFamily="34" charset="0"/>
                <a:cs typeface="Arial" pitchFamily="34" charset="0"/>
              </a:rPr>
              <a:t>erver</a:t>
            </a:r>
            <a:endParaRPr kumimoji="1" lang="ja-JP" altLang="en-US" sz="1000" dirty="0">
              <a:latin typeface="Arial" pitchFamily="34" charset="0"/>
              <a:cs typeface="Arial" pitchFamily="34" charset="0"/>
            </a:endParaRPr>
          </a:p>
        </p:txBody>
      </p:sp>
      <p:sp>
        <p:nvSpPr>
          <p:cNvPr id="12" name="円柱 11"/>
          <p:cNvSpPr/>
          <p:nvPr/>
        </p:nvSpPr>
        <p:spPr>
          <a:xfrm>
            <a:off x="2555389" y="5764639"/>
            <a:ext cx="413452" cy="261279"/>
          </a:xfrm>
          <a:prstGeom prst="can">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kumimoji="1" lang="en-US" altLang="ja-JP" sz="1000" dirty="0" smtClean="0">
                <a:latin typeface="Arial" pitchFamily="34" charset="0"/>
                <a:cs typeface="Arial" pitchFamily="34" charset="0"/>
              </a:rPr>
              <a:t>DB</a:t>
            </a:r>
            <a:endParaRPr kumimoji="1" lang="ja-JP" altLang="en-US" sz="1000" dirty="0">
              <a:latin typeface="Arial" pitchFamily="34" charset="0"/>
              <a:cs typeface="Arial" pitchFamily="34" charset="0"/>
            </a:endParaRPr>
          </a:p>
        </p:txBody>
      </p:sp>
      <p:sp>
        <p:nvSpPr>
          <p:cNvPr id="13" name="正方形/長方形 12"/>
          <p:cNvSpPr/>
          <p:nvPr/>
        </p:nvSpPr>
        <p:spPr>
          <a:xfrm rot="10800000">
            <a:off x="770949" y="4495570"/>
            <a:ext cx="999177" cy="67186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000" dirty="0">
              <a:latin typeface="Arial" pitchFamily="34" charset="0"/>
              <a:cs typeface="Arial" pitchFamily="34" charset="0"/>
            </a:endParaRPr>
          </a:p>
        </p:txBody>
      </p:sp>
      <p:sp>
        <p:nvSpPr>
          <p:cNvPr id="14" name="右矢印 13"/>
          <p:cNvSpPr/>
          <p:nvPr/>
        </p:nvSpPr>
        <p:spPr>
          <a:xfrm>
            <a:off x="3217208" y="4719523"/>
            <a:ext cx="243105" cy="188117"/>
          </a:xfrm>
          <a:prstGeom prst="rightArrow">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000">
              <a:latin typeface="Arial" pitchFamily="34" charset="0"/>
              <a:cs typeface="Arial" pitchFamily="34" charset="0"/>
            </a:endParaRPr>
          </a:p>
        </p:txBody>
      </p:sp>
      <p:sp>
        <p:nvSpPr>
          <p:cNvPr id="15" name="正方形/長方形 14"/>
          <p:cNvSpPr/>
          <p:nvPr/>
        </p:nvSpPr>
        <p:spPr>
          <a:xfrm>
            <a:off x="1907942" y="3861048"/>
            <a:ext cx="689087" cy="412952"/>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ja-JP" sz="1000" dirty="0" smtClean="0">
                <a:latin typeface="Arial" pitchFamily="34" charset="0"/>
                <a:cs typeface="Arial" pitchFamily="34" charset="0"/>
              </a:rPr>
              <a:t>Load </a:t>
            </a:r>
            <a:r>
              <a:rPr lang="en-US" altLang="ja-JP" sz="1000" dirty="0" smtClean="0">
                <a:solidFill>
                  <a:schemeClr val="tx1"/>
                </a:solidFill>
                <a:latin typeface="Arial" pitchFamily="34" charset="0"/>
                <a:cs typeface="Arial" pitchFamily="34" charset="0"/>
              </a:rPr>
              <a:t>b</a:t>
            </a:r>
            <a:r>
              <a:rPr lang="en-US" altLang="ja-JP" sz="1000" dirty="0" smtClean="0">
                <a:latin typeface="Arial" pitchFamily="34" charset="0"/>
                <a:cs typeface="Arial" pitchFamily="34" charset="0"/>
              </a:rPr>
              <a:t>alancer</a:t>
            </a:r>
            <a:endParaRPr kumimoji="1" lang="ja-JP" altLang="en-US" sz="1000" dirty="0">
              <a:latin typeface="Arial" pitchFamily="34" charset="0"/>
              <a:cs typeface="Arial" pitchFamily="34" charset="0"/>
            </a:endParaRPr>
          </a:p>
        </p:txBody>
      </p:sp>
      <p:sp>
        <p:nvSpPr>
          <p:cNvPr id="16" name="正方形/長方形 15"/>
          <p:cNvSpPr/>
          <p:nvPr/>
        </p:nvSpPr>
        <p:spPr>
          <a:xfrm>
            <a:off x="323528" y="3955908"/>
            <a:ext cx="585237" cy="261278"/>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1000" dirty="0" smtClean="0">
                <a:latin typeface="Arial" pitchFamily="34" charset="0"/>
                <a:cs typeface="Arial" pitchFamily="34" charset="0"/>
              </a:rPr>
              <a:t>Users</a:t>
            </a:r>
            <a:endParaRPr kumimoji="1" lang="ja-JP" altLang="en-US" sz="1000" dirty="0">
              <a:latin typeface="Arial" pitchFamily="34" charset="0"/>
              <a:cs typeface="Arial" pitchFamily="34" charset="0"/>
            </a:endParaRPr>
          </a:p>
        </p:txBody>
      </p:sp>
      <p:cxnSp>
        <p:nvCxnSpPr>
          <p:cNvPr id="17" name="直線矢印コネクタ 16"/>
          <p:cNvCxnSpPr>
            <a:stCxn id="16" idx="3"/>
            <a:endCxn id="15" idx="1"/>
          </p:cNvCxnSpPr>
          <p:nvPr/>
        </p:nvCxnSpPr>
        <p:spPr>
          <a:xfrm flipV="1">
            <a:off x="908765" y="4067524"/>
            <a:ext cx="999177" cy="19023"/>
          </a:xfrm>
          <a:prstGeom prst="straightConnector1">
            <a:avLst/>
          </a:prstGeom>
          <a:ln w="57150" cmpd="sng">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正方形/長方形 17"/>
          <p:cNvSpPr/>
          <p:nvPr/>
        </p:nvSpPr>
        <p:spPr>
          <a:xfrm>
            <a:off x="862685" y="4570221"/>
            <a:ext cx="838532" cy="260463"/>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altLang="ja-JP" sz="1000" spc="-100" dirty="0" smtClean="0">
                <a:solidFill>
                  <a:schemeClr val="tx1"/>
                </a:solidFill>
                <a:latin typeface="Arial" pitchFamily="34" charset="0"/>
                <a:cs typeface="Arial" pitchFamily="34" charset="0"/>
              </a:rPr>
              <a:t>Web service</a:t>
            </a:r>
            <a:endParaRPr kumimoji="1" lang="ja-JP" altLang="en-US" sz="1000" spc="-100" dirty="0">
              <a:solidFill>
                <a:schemeClr val="tx1"/>
              </a:solidFill>
              <a:latin typeface="Arial" pitchFamily="34" charset="0"/>
              <a:cs typeface="Arial" pitchFamily="34" charset="0"/>
            </a:endParaRPr>
          </a:p>
        </p:txBody>
      </p:sp>
      <p:sp>
        <p:nvSpPr>
          <p:cNvPr id="19" name="正方形/長方形 18"/>
          <p:cNvSpPr/>
          <p:nvPr/>
        </p:nvSpPr>
        <p:spPr>
          <a:xfrm>
            <a:off x="1287765" y="4831500"/>
            <a:ext cx="422546" cy="262095"/>
          </a:xfrm>
          <a:prstGeom prst="rect">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ja-JP" sz="900" spc="-100" dirty="0" smtClean="0">
                <a:latin typeface="Arial" pitchFamily="34" charset="0"/>
                <a:cs typeface="Arial" pitchFamily="34" charset="0"/>
              </a:rPr>
              <a:t>Beyohn</a:t>
            </a:r>
            <a:endParaRPr kumimoji="1" lang="ja-JP" altLang="en-US" sz="900" spc="-100" dirty="0">
              <a:latin typeface="Arial" pitchFamily="34" charset="0"/>
              <a:cs typeface="Arial" pitchFamily="34" charset="0"/>
            </a:endParaRPr>
          </a:p>
        </p:txBody>
      </p:sp>
      <p:sp>
        <p:nvSpPr>
          <p:cNvPr id="20" name="正方形/長方形 19"/>
          <p:cNvSpPr/>
          <p:nvPr/>
        </p:nvSpPr>
        <p:spPr>
          <a:xfrm>
            <a:off x="862685" y="4830684"/>
            <a:ext cx="425079" cy="262095"/>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900" spc="-100" dirty="0" smtClean="0">
                <a:latin typeface="Arial" pitchFamily="34" charset="0"/>
                <a:cs typeface="Arial" pitchFamily="34" charset="0"/>
              </a:rPr>
              <a:t>cache</a:t>
            </a:r>
            <a:endParaRPr kumimoji="1" lang="ja-JP" altLang="en-US" sz="900" spc="-100" dirty="0">
              <a:latin typeface="Arial" pitchFamily="34" charset="0"/>
              <a:cs typeface="Arial" pitchFamily="34" charset="0"/>
            </a:endParaRPr>
          </a:p>
        </p:txBody>
      </p:sp>
      <p:cxnSp>
        <p:nvCxnSpPr>
          <p:cNvPr id="22" name="直線矢印コネクタ 79"/>
          <p:cNvCxnSpPr>
            <a:stCxn id="13" idx="0"/>
            <a:endCxn id="10" idx="3"/>
          </p:cNvCxnSpPr>
          <p:nvPr/>
        </p:nvCxnSpPr>
        <p:spPr>
          <a:xfrm rot="16200000" flipH="1">
            <a:off x="1412661" y="5025306"/>
            <a:ext cx="559883" cy="844132"/>
          </a:xfrm>
          <a:prstGeom prst="bentConnector2">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23" name="直線矢印コネクタ 22"/>
          <p:cNvCxnSpPr/>
          <p:nvPr/>
        </p:nvCxnSpPr>
        <p:spPr>
          <a:xfrm rot="5400000">
            <a:off x="2516135" y="5282779"/>
            <a:ext cx="231464" cy="766"/>
          </a:xfrm>
          <a:prstGeom prst="straightConnector1">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24" name="直線矢印コネクタ 98"/>
          <p:cNvCxnSpPr>
            <a:stCxn id="30" idx="0"/>
            <a:endCxn id="10" idx="1"/>
          </p:cNvCxnSpPr>
          <p:nvPr/>
        </p:nvCxnSpPr>
        <p:spPr>
          <a:xfrm rot="5400000">
            <a:off x="3307651" y="4973624"/>
            <a:ext cx="559883" cy="947495"/>
          </a:xfrm>
          <a:prstGeom prst="bentConnector2">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25" name="正方形/長方形 24"/>
          <p:cNvSpPr/>
          <p:nvPr/>
        </p:nvSpPr>
        <p:spPr>
          <a:xfrm rot="10800000">
            <a:off x="2114668" y="4495570"/>
            <a:ext cx="999177" cy="67186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000" dirty="0">
              <a:latin typeface="Arial" pitchFamily="34" charset="0"/>
              <a:cs typeface="Arial" pitchFamily="34" charset="0"/>
            </a:endParaRPr>
          </a:p>
        </p:txBody>
      </p:sp>
      <p:sp>
        <p:nvSpPr>
          <p:cNvPr id="26" name="正方形/長方形 25"/>
          <p:cNvSpPr/>
          <p:nvPr/>
        </p:nvSpPr>
        <p:spPr>
          <a:xfrm>
            <a:off x="2206405" y="4570221"/>
            <a:ext cx="838532" cy="260463"/>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altLang="ja-JP" sz="1000" spc="-100" dirty="0" smtClean="0">
                <a:latin typeface="Arial" pitchFamily="34" charset="0"/>
                <a:cs typeface="Arial" pitchFamily="34" charset="0"/>
              </a:rPr>
              <a:t>Web </a:t>
            </a:r>
            <a:r>
              <a:rPr lang="en-US" altLang="ja-JP" sz="1000" spc="-100" dirty="0" smtClean="0">
                <a:solidFill>
                  <a:schemeClr val="tx1"/>
                </a:solidFill>
                <a:latin typeface="Arial" pitchFamily="34" charset="0"/>
                <a:cs typeface="Arial" pitchFamily="34" charset="0"/>
              </a:rPr>
              <a:t>s</a:t>
            </a:r>
            <a:r>
              <a:rPr lang="en-US" altLang="ja-JP" sz="1000" spc="-100" dirty="0" smtClean="0">
                <a:latin typeface="Arial" pitchFamily="34" charset="0"/>
                <a:cs typeface="Arial" pitchFamily="34" charset="0"/>
              </a:rPr>
              <a:t>ervice</a:t>
            </a:r>
            <a:endParaRPr kumimoji="1" lang="ja-JP" altLang="en-US" sz="1000" spc="-100" dirty="0">
              <a:latin typeface="Arial" pitchFamily="34" charset="0"/>
              <a:cs typeface="Arial" pitchFamily="34" charset="0"/>
            </a:endParaRPr>
          </a:p>
        </p:txBody>
      </p:sp>
      <p:sp>
        <p:nvSpPr>
          <p:cNvPr id="27" name="正方形/長方形 26"/>
          <p:cNvSpPr/>
          <p:nvPr/>
        </p:nvSpPr>
        <p:spPr>
          <a:xfrm>
            <a:off x="2631484" y="4831500"/>
            <a:ext cx="422546" cy="262095"/>
          </a:xfrm>
          <a:prstGeom prst="rect">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ja-JP" sz="900" spc="-100" dirty="0" smtClean="0">
                <a:latin typeface="Arial" pitchFamily="34" charset="0"/>
                <a:cs typeface="Arial" pitchFamily="34" charset="0"/>
              </a:rPr>
              <a:t>Beyohn</a:t>
            </a:r>
            <a:endParaRPr kumimoji="1" lang="ja-JP" altLang="en-US" sz="900" spc="-100" dirty="0">
              <a:latin typeface="Arial" pitchFamily="34" charset="0"/>
              <a:cs typeface="Arial" pitchFamily="34" charset="0"/>
            </a:endParaRPr>
          </a:p>
        </p:txBody>
      </p:sp>
      <p:sp>
        <p:nvSpPr>
          <p:cNvPr id="28" name="正方形/長方形 27"/>
          <p:cNvSpPr/>
          <p:nvPr/>
        </p:nvSpPr>
        <p:spPr>
          <a:xfrm>
            <a:off x="2206405" y="4830684"/>
            <a:ext cx="425079" cy="262095"/>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900" spc="-100" dirty="0" smtClean="0">
                <a:latin typeface="Arial" pitchFamily="34" charset="0"/>
                <a:cs typeface="Arial" pitchFamily="34" charset="0"/>
              </a:rPr>
              <a:t>cache</a:t>
            </a:r>
            <a:endParaRPr kumimoji="1" lang="ja-JP" altLang="en-US" sz="900" spc="-100" dirty="0">
              <a:latin typeface="Arial" pitchFamily="34" charset="0"/>
              <a:cs typeface="Arial" pitchFamily="34" charset="0"/>
            </a:endParaRPr>
          </a:p>
        </p:txBody>
      </p:sp>
      <p:cxnSp>
        <p:nvCxnSpPr>
          <p:cNvPr id="29" name="直線矢印コネクタ 28"/>
          <p:cNvCxnSpPr>
            <a:stCxn id="15" idx="2"/>
            <a:endCxn id="26" idx="0"/>
          </p:cNvCxnSpPr>
          <p:nvPr/>
        </p:nvCxnSpPr>
        <p:spPr>
          <a:xfrm>
            <a:off x="2252486" y="4274000"/>
            <a:ext cx="373185" cy="29622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正方形/長方形 29"/>
          <p:cNvSpPr/>
          <p:nvPr/>
        </p:nvSpPr>
        <p:spPr>
          <a:xfrm rot="10800000">
            <a:off x="3561751" y="4495570"/>
            <a:ext cx="999177" cy="671860"/>
          </a:xfrm>
          <a:prstGeom prst="rect">
            <a:avLst/>
          </a:prstGeom>
          <a:solidFill>
            <a:schemeClr val="bg1"/>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000" dirty="0">
              <a:latin typeface="Arial" pitchFamily="34" charset="0"/>
              <a:cs typeface="Arial" pitchFamily="34" charset="0"/>
            </a:endParaRPr>
          </a:p>
        </p:txBody>
      </p:sp>
      <p:sp>
        <p:nvSpPr>
          <p:cNvPr id="31" name="正方形/長方形 30"/>
          <p:cNvSpPr/>
          <p:nvPr/>
        </p:nvSpPr>
        <p:spPr>
          <a:xfrm>
            <a:off x="3653488" y="4570221"/>
            <a:ext cx="838532" cy="260463"/>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altLang="ja-JP" sz="1000" spc="-100" dirty="0" smtClean="0">
                <a:solidFill>
                  <a:schemeClr val="bg1">
                    <a:lumMod val="65000"/>
                  </a:schemeClr>
                </a:solidFill>
                <a:latin typeface="Arial" pitchFamily="34" charset="0"/>
                <a:cs typeface="Arial" pitchFamily="34" charset="0"/>
              </a:rPr>
              <a:t>W</a:t>
            </a:r>
            <a:r>
              <a:rPr kumimoji="1" lang="en-US" altLang="ja-JP" sz="1000" spc="-100" dirty="0" smtClean="0">
                <a:solidFill>
                  <a:schemeClr val="bg1">
                    <a:lumMod val="65000"/>
                  </a:schemeClr>
                </a:solidFill>
                <a:latin typeface="Arial" pitchFamily="34" charset="0"/>
                <a:cs typeface="Arial" pitchFamily="34" charset="0"/>
              </a:rPr>
              <a:t>eb</a:t>
            </a:r>
            <a:r>
              <a:rPr kumimoji="1" lang="ja-JP" altLang="en-US" sz="1000" spc="-100" dirty="0" smtClean="0">
                <a:solidFill>
                  <a:schemeClr val="bg1">
                    <a:lumMod val="65000"/>
                  </a:schemeClr>
                </a:solidFill>
                <a:latin typeface="Arial" pitchFamily="34" charset="0"/>
                <a:cs typeface="Arial" pitchFamily="34" charset="0"/>
              </a:rPr>
              <a:t> </a:t>
            </a:r>
            <a:r>
              <a:rPr kumimoji="1" lang="en-US" altLang="ja-JP" sz="1000" spc="-100" dirty="0" smtClean="0">
                <a:solidFill>
                  <a:schemeClr val="bg1">
                    <a:lumMod val="65000"/>
                  </a:schemeClr>
                </a:solidFill>
                <a:latin typeface="Arial" pitchFamily="34" charset="0"/>
                <a:cs typeface="Arial" pitchFamily="34" charset="0"/>
              </a:rPr>
              <a:t>Service</a:t>
            </a:r>
            <a:endParaRPr kumimoji="1" lang="ja-JP" altLang="en-US" sz="1000" spc="-100" dirty="0">
              <a:solidFill>
                <a:schemeClr val="bg1">
                  <a:lumMod val="65000"/>
                </a:schemeClr>
              </a:solidFill>
              <a:latin typeface="Arial" pitchFamily="34" charset="0"/>
              <a:cs typeface="Arial" pitchFamily="34" charset="0"/>
            </a:endParaRPr>
          </a:p>
        </p:txBody>
      </p:sp>
      <p:sp>
        <p:nvSpPr>
          <p:cNvPr id="32" name="正方形/長方形 31"/>
          <p:cNvSpPr/>
          <p:nvPr/>
        </p:nvSpPr>
        <p:spPr>
          <a:xfrm>
            <a:off x="4078567" y="4831500"/>
            <a:ext cx="422546" cy="262095"/>
          </a:xfrm>
          <a:prstGeom prst="rect">
            <a:avLst/>
          </a:prstGeom>
          <a:gradFill>
            <a:gsLst>
              <a:gs pos="0">
                <a:schemeClr val="accent2">
                  <a:shade val="51000"/>
                  <a:satMod val="130000"/>
                  <a:alpha val="50000"/>
                </a:schemeClr>
              </a:gs>
              <a:gs pos="80000">
                <a:schemeClr val="accent2">
                  <a:shade val="93000"/>
                  <a:satMod val="130000"/>
                  <a:alpha val="50000"/>
                </a:schemeClr>
              </a:gs>
              <a:gs pos="100000">
                <a:schemeClr val="accent2">
                  <a:shade val="94000"/>
                  <a:satMod val="135000"/>
                  <a:alpha val="50000"/>
                </a:schemeClr>
              </a:gs>
            </a:gsLst>
          </a:gra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ja-JP" sz="900" spc="-100" dirty="0" smtClean="0">
                <a:latin typeface="Arial" pitchFamily="34" charset="0"/>
                <a:cs typeface="Arial" pitchFamily="34" charset="0"/>
              </a:rPr>
              <a:t>Beyohn</a:t>
            </a:r>
            <a:endParaRPr kumimoji="1" lang="ja-JP" altLang="en-US" sz="900" spc="-100" dirty="0">
              <a:latin typeface="Arial" pitchFamily="34" charset="0"/>
              <a:cs typeface="Arial" pitchFamily="34" charset="0"/>
            </a:endParaRPr>
          </a:p>
        </p:txBody>
      </p:sp>
      <p:sp>
        <p:nvSpPr>
          <p:cNvPr id="33" name="正方形/長方形 32"/>
          <p:cNvSpPr/>
          <p:nvPr/>
        </p:nvSpPr>
        <p:spPr>
          <a:xfrm>
            <a:off x="3653488" y="4830684"/>
            <a:ext cx="425079" cy="262095"/>
          </a:xfrm>
          <a:prstGeom prst="rect">
            <a:avLst/>
          </a:prstGeom>
          <a:solidFill>
            <a:schemeClr val="accent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900" spc="-100" dirty="0" smtClean="0">
                <a:latin typeface="Arial" pitchFamily="34" charset="0"/>
                <a:cs typeface="Arial" pitchFamily="34" charset="0"/>
              </a:rPr>
              <a:t>cache</a:t>
            </a:r>
            <a:endParaRPr kumimoji="1" lang="ja-JP" altLang="en-US" sz="900" spc="-100" dirty="0">
              <a:latin typeface="Arial" pitchFamily="34" charset="0"/>
              <a:cs typeface="Arial" pitchFamily="34" charset="0"/>
            </a:endParaRPr>
          </a:p>
        </p:txBody>
      </p:sp>
      <p:cxnSp>
        <p:nvCxnSpPr>
          <p:cNvPr id="34" name="直線矢印コネクタ 33"/>
          <p:cNvCxnSpPr>
            <a:stCxn id="15" idx="2"/>
            <a:endCxn id="31" idx="0"/>
          </p:cNvCxnSpPr>
          <p:nvPr/>
        </p:nvCxnSpPr>
        <p:spPr>
          <a:xfrm>
            <a:off x="2252486" y="4274000"/>
            <a:ext cx="1820268" cy="296221"/>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5" name="直線矢印コネクタ 34"/>
          <p:cNvCxnSpPr>
            <a:stCxn id="15" idx="2"/>
            <a:endCxn id="18" idx="0"/>
          </p:cNvCxnSpPr>
          <p:nvPr/>
        </p:nvCxnSpPr>
        <p:spPr>
          <a:xfrm flipH="1">
            <a:off x="1281951" y="4274000"/>
            <a:ext cx="970535" cy="29622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矢印コネクタ 35"/>
          <p:cNvCxnSpPr/>
          <p:nvPr/>
        </p:nvCxnSpPr>
        <p:spPr>
          <a:xfrm flipH="1">
            <a:off x="1807207" y="4831500"/>
            <a:ext cx="284354" cy="0"/>
          </a:xfrm>
          <a:prstGeom prst="straightConnector1">
            <a:avLst/>
          </a:prstGeom>
          <a:ln w="44450" cmpd="sng">
            <a:solidFill>
              <a:schemeClr val="accent2"/>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7" name="テキスト ボックス 36"/>
          <p:cNvSpPr txBox="1"/>
          <p:nvPr/>
        </p:nvSpPr>
        <p:spPr>
          <a:xfrm>
            <a:off x="3427992" y="4281577"/>
            <a:ext cx="1504048" cy="456764"/>
          </a:xfrm>
          <a:prstGeom prst="rect">
            <a:avLst/>
          </a:prstGeom>
          <a:noFill/>
        </p:spPr>
        <p:txBody>
          <a:bodyPr wrap="square" rtlCol="0">
            <a:spAutoFit/>
          </a:bodyPr>
          <a:lstStyle/>
          <a:p>
            <a:r>
              <a:rPr kumimoji="1" lang="en-US" altLang="ja-JP" sz="1050" dirty="0" smtClean="0">
                <a:solidFill>
                  <a:srgbClr val="FF3300"/>
                </a:solidFill>
                <a:latin typeface="Arial" pitchFamily="34" charset="0"/>
                <a:cs typeface="Arial" pitchFamily="34" charset="0"/>
              </a:rPr>
              <a:t>Automatic scale out</a:t>
            </a:r>
            <a:endParaRPr kumimoji="1" lang="ja-JP" altLang="en-US" sz="1050" dirty="0">
              <a:solidFill>
                <a:srgbClr val="FF3300"/>
              </a:solidFill>
              <a:latin typeface="Arial" pitchFamily="34" charset="0"/>
              <a:cs typeface="Arial" pitchFamily="34" charset="0"/>
            </a:endParaRPr>
          </a:p>
        </p:txBody>
      </p:sp>
      <p:pic>
        <p:nvPicPr>
          <p:cNvPr id="38" name="Picture 8">
            <a:hlinkClick r:id="rId4" action="ppaction://hlinkfile"/>
          </p:cNvPr>
          <p:cNvPicPr>
            <a:picLocks noChangeAspect="1" noChangeArrowheads="1"/>
          </p:cNvPicPr>
          <p:nvPr/>
        </p:nvPicPr>
        <p:blipFill>
          <a:blip r:embed="rId5" cstate="print"/>
          <a:srcRect/>
          <a:stretch>
            <a:fillRect/>
          </a:stretch>
        </p:blipFill>
        <p:spPr bwMode="auto">
          <a:xfrm>
            <a:off x="7232845" y="270352"/>
            <a:ext cx="1713979" cy="491648"/>
          </a:xfrm>
          <a:prstGeom prst="rect">
            <a:avLst/>
          </a:prstGeom>
          <a:noFill/>
          <a:ln w="9525">
            <a:noFill/>
            <a:miter lim="800000"/>
            <a:headEnd/>
            <a:tailEnd/>
          </a:ln>
        </p:spPr>
      </p:pic>
      <p:sp>
        <p:nvSpPr>
          <p:cNvPr id="8" name="正方形/長方形 7"/>
          <p:cNvSpPr/>
          <p:nvPr/>
        </p:nvSpPr>
        <p:spPr>
          <a:xfrm>
            <a:off x="2064256" y="5766144"/>
            <a:ext cx="482824" cy="261610"/>
          </a:xfrm>
          <a:prstGeom prst="rect">
            <a:avLst/>
          </a:prstGeom>
        </p:spPr>
        <p:txBody>
          <a:bodyPr wrap="none">
            <a:spAutoFit/>
          </a:bodyPr>
          <a:lstStyle/>
          <a:p>
            <a:r>
              <a:rPr lang="en-US" altLang="ja-JP" sz="1100" dirty="0">
                <a:latin typeface="Arial" pitchFamily="34" charset="0"/>
                <a:cs typeface="Arial" pitchFamily="34" charset="0"/>
              </a:rPr>
              <a:t>Data</a:t>
            </a:r>
            <a:endParaRPr lang="ja-JP" altLang="en-US" sz="1100" dirty="0">
              <a:latin typeface="Arial" pitchFamily="34" charset="0"/>
              <a:cs typeface="Arial" pitchFamily="34" charset="0"/>
            </a:endParaRPr>
          </a:p>
        </p:txBody>
      </p:sp>
      <p:sp>
        <p:nvSpPr>
          <p:cNvPr id="39" name="スライド番号プレースホルダ 2"/>
          <p:cNvSpPr>
            <a:spLocks noGrp="1"/>
          </p:cNvSpPr>
          <p:nvPr>
            <p:ph type="sldNum" sz="quarter" idx="10"/>
          </p:nvPr>
        </p:nvSpPr>
        <p:spPr>
          <a:xfrm>
            <a:off x="8608441" y="6597352"/>
            <a:ext cx="500063" cy="142875"/>
          </a:xfrm>
        </p:spPr>
        <p:txBody>
          <a:bodyPr/>
          <a:lstStyle/>
          <a:p>
            <a:fld id="{2D49EB63-8A47-42A8-B1AF-7D6D75D2383C}" type="slidenum">
              <a:rPr lang="ja-JP" altLang="en-US" smtClean="0"/>
              <a:pPr/>
              <a:t>11</a:t>
            </a:fld>
            <a:endParaRPr lang="ja-JP" altLang="en-US" dirty="0"/>
          </a:p>
        </p:txBody>
      </p:sp>
    </p:spTree>
    <p:extLst>
      <p:ext uri="{BB962C8B-B14F-4D97-AF65-F5344CB8AC3E}">
        <p14:creationId xmlns="" xmlns:p14="http://schemas.microsoft.com/office/powerpoint/2010/main" val="423057176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ja-JP" dirty="0" smtClean="0"/>
              <a:t>活用事例（講義）</a:t>
            </a:r>
            <a:endParaRPr lang="ja-JP" altLang="en-US" dirty="0"/>
          </a:p>
        </p:txBody>
      </p:sp>
      <p:sp>
        <p:nvSpPr>
          <p:cNvPr id="4" name="スライド番号プレースホルダ 3"/>
          <p:cNvSpPr>
            <a:spLocks noGrp="1"/>
          </p:cNvSpPr>
          <p:nvPr>
            <p:ph type="sldNum" sz="quarter" idx="10"/>
          </p:nvPr>
        </p:nvSpPr>
        <p:spPr/>
        <p:txBody>
          <a:bodyPr/>
          <a:lstStyle/>
          <a:p>
            <a:fld id="{65F807F8-E604-4B8C-9F45-9E16D479E221}" type="slidenum">
              <a:rPr lang="ja-JP" altLang="en-US" smtClean="0"/>
              <a:pPr/>
              <a:t>12</a:t>
            </a:fld>
            <a:endParaRPr lang="ja-JP" altLang="en-US" dirty="0"/>
          </a:p>
        </p:txBody>
      </p:sp>
      <p:pic>
        <p:nvPicPr>
          <p:cNvPr id="6" name="図 5" descr="C:\Users\mzw\Desktop\14.png"/>
          <p:cNvPicPr/>
          <p:nvPr/>
        </p:nvPicPr>
        <p:blipFill>
          <a:blip r:embed="rId3" cstate="print"/>
          <a:srcRect/>
          <a:stretch>
            <a:fillRect/>
          </a:stretch>
        </p:blipFill>
        <p:spPr bwMode="auto">
          <a:xfrm>
            <a:off x="5004048" y="3063964"/>
            <a:ext cx="3872562" cy="3024336"/>
          </a:xfrm>
          <a:prstGeom prst="rect">
            <a:avLst/>
          </a:prstGeom>
          <a:noFill/>
          <a:ln w="9525">
            <a:noFill/>
            <a:miter lim="800000"/>
            <a:headEnd/>
            <a:tailEnd/>
          </a:ln>
        </p:spPr>
      </p:pic>
      <p:sp>
        <p:nvSpPr>
          <p:cNvPr id="7" name="テキスト ボックス 6"/>
          <p:cNvSpPr txBox="1"/>
          <p:nvPr/>
        </p:nvSpPr>
        <p:spPr>
          <a:xfrm>
            <a:off x="32658" y="1000810"/>
            <a:ext cx="4993675" cy="461665"/>
          </a:xfrm>
          <a:prstGeom prst="rect">
            <a:avLst/>
          </a:prstGeom>
          <a:noFill/>
        </p:spPr>
        <p:txBody>
          <a:bodyPr wrap="none" rtlCol="0">
            <a:spAutoFit/>
          </a:bodyPr>
          <a:lstStyle/>
          <a:p>
            <a:r>
              <a:rPr kumimoji="1" lang="ja-JP" altLang="en-US" sz="2400" dirty="0" smtClean="0">
                <a:latin typeface="+mn-ea"/>
                <a:ea typeface="+mn-ea"/>
              </a:rPr>
              <a:t>講義で利用する実行環境</a:t>
            </a:r>
            <a:r>
              <a:rPr lang="ja-JP" altLang="en-US" sz="2400" dirty="0" smtClean="0">
                <a:latin typeface="+mn-ea"/>
                <a:ea typeface="+mn-ea"/>
              </a:rPr>
              <a:t>準備ツール</a:t>
            </a:r>
            <a:endParaRPr kumimoji="1" lang="ja-JP" altLang="en-US" sz="2400" dirty="0">
              <a:latin typeface="+mn-ea"/>
              <a:ea typeface="+mn-ea"/>
            </a:endParaRPr>
          </a:p>
        </p:txBody>
      </p:sp>
      <p:sp>
        <p:nvSpPr>
          <p:cNvPr id="8" name="テキスト ボックス 7"/>
          <p:cNvSpPr txBox="1"/>
          <p:nvPr/>
        </p:nvSpPr>
        <p:spPr>
          <a:xfrm>
            <a:off x="4903325" y="1442936"/>
            <a:ext cx="4110048" cy="1569660"/>
          </a:xfrm>
          <a:prstGeom prst="rect">
            <a:avLst/>
          </a:prstGeom>
          <a:noFill/>
        </p:spPr>
        <p:txBody>
          <a:bodyPr wrap="square" rtlCol="0">
            <a:spAutoFit/>
          </a:bodyPr>
          <a:lstStyle/>
          <a:p>
            <a:r>
              <a:rPr kumimoji="1" lang="ja-JP" altLang="en-US" sz="2400" dirty="0" smtClean="0">
                <a:latin typeface="HGP創英角ｺﾞｼｯｸUB" pitchFamily="50" charset="-128"/>
                <a:ea typeface="HGP創英角ｺﾞｼｯｸUB" pitchFamily="50" charset="-128"/>
              </a:rPr>
              <a:t>実装モデル検証の講義で</a:t>
            </a:r>
            <a:endParaRPr kumimoji="1" lang="en-US" altLang="ja-JP" sz="2400" dirty="0" smtClean="0">
              <a:latin typeface="HGP創英角ｺﾞｼｯｸUB" pitchFamily="50" charset="-128"/>
              <a:ea typeface="HGP創英角ｺﾞｼｯｸUB" pitchFamily="50" charset="-128"/>
            </a:endParaRPr>
          </a:p>
          <a:p>
            <a:r>
              <a:rPr kumimoji="1" lang="ja-JP" altLang="en-US" sz="2400" dirty="0" smtClean="0">
                <a:latin typeface="HGP創英角ｺﾞｼｯｸUB" pitchFamily="50" charset="-128"/>
                <a:ea typeface="HGP創英角ｺﾞｼｯｸUB" pitchFamily="50" charset="-128"/>
              </a:rPr>
              <a:t>用いる</a:t>
            </a:r>
            <a:r>
              <a:rPr lang="en-US" altLang="ja-JP" sz="2400" dirty="0" smtClean="0">
                <a:latin typeface="HGP創英角ｺﾞｼｯｸUB" pitchFamily="50" charset="-128"/>
                <a:ea typeface="HGP創英角ｺﾞｼｯｸUB" pitchFamily="50" charset="-128"/>
              </a:rPr>
              <a:t>Java</a:t>
            </a:r>
            <a:r>
              <a:rPr lang="ja-JP" altLang="en-US" sz="2400" dirty="0" smtClean="0">
                <a:latin typeface="HGP創英角ｺﾞｼｯｸUB" pitchFamily="50" charset="-128"/>
                <a:ea typeface="HGP創英角ｺﾞｼｯｸUB" pitchFamily="50" charset="-128"/>
              </a:rPr>
              <a:t>プログラム向け</a:t>
            </a:r>
            <a:endParaRPr lang="en-US" altLang="ja-JP" sz="2400" dirty="0" smtClean="0">
              <a:latin typeface="HGP創英角ｺﾞｼｯｸUB" pitchFamily="50" charset="-128"/>
              <a:ea typeface="HGP創英角ｺﾞｼｯｸUB" pitchFamily="50" charset="-128"/>
            </a:endParaRPr>
          </a:p>
          <a:p>
            <a:r>
              <a:rPr lang="ja-JP" altLang="en-US" sz="2400" dirty="0" smtClean="0">
                <a:latin typeface="HGP創英角ｺﾞｼｯｸUB" pitchFamily="50" charset="-128"/>
                <a:ea typeface="HGP創英角ｺﾞｼｯｸUB" pitchFamily="50" charset="-128"/>
              </a:rPr>
              <a:t>検証ツール</a:t>
            </a:r>
            <a:r>
              <a:rPr lang="en-US" altLang="ja-JP" sz="2400" dirty="0" smtClean="0">
                <a:latin typeface="HGP創英角ｺﾞｼｯｸUB" pitchFamily="50" charset="-128"/>
                <a:ea typeface="HGP創英角ｺﾞｼｯｸUB" pitchFamily="50" charset="-128"/>
              </a:rPr>
              <a:t>Java Pathfinder</a:t>
            </a:r>
            <a:r>
              <a:rPr lang="ja-JP" altLang="en-US" sz="2400" dirty="0" smtClean="0">
                <a:latin typeface="HGP創英角ｺﾞｼｯｸUB" pitchFamily="50" charset="-128"/>
                <a:ea typeface="HGP創英角ｺﾞｼｯｸUB" pitchFamily="50" charset="-128"/>
              </a:rPr>
              <a:t>が入ったデスクトップを事前準備</a:t>
            </a:r>
            <a:endParaRPr kumimoji="1" lang="ja-JP" altLang="en-US" sz="2400" dirty="0">
              <a:latin typeface="HGP創英角ｺﾞｼｯｸUB" pitchFamily="50" charset="-128"/>
              <a:ea typeface="HGP創英角ｺﾞｼｯｸUB" pitchFamily="50" charset="-128"/>
            </a:endParaRPr>
          </a:p>
        </p:txBody>
      </p:sp>
      <p:pic>
        <p:nvPicPr>
          <p:cNvPr id="9" name="図 8" descr="C:\Users\mzw\Desktop\11.png"/>
          <p:cNvPicPr/>
          <p:nvPr/>
        </p:nvPicPr>
        <p:blipFill>
          <a:blip r:embed="rId4" cstate="print"/>
          <a:srcRect/>
          <a:stretch>
            <a:fillRect/>
          </a:stretch>
        </p:blipFill>
        <p:spPr bwMode="auto">
          <a:xfrm>
            <a:off x="683568" y="1772816"/>
            <a:ext cx="3816424" cy="3152653"/>
          </a:xfrm>
          <a:prstGeom prst="rect">
            <a:avLst/>
          </a:prstGeom>
          <a:noFill/>
          <a:ln w="9525">
            <a:noFill/>
            <a:miter lim="800000"/>
            <a:headEnd/>
            <a:tailEnd/>
          </a:ln>
        </p:spPr>
      </p:pic>
      <p:sp>
        <p:nvSpPr>
          <p:cNvPr id="10" name="テキスト ボックス 9"/>
          <p:cNvSpPr txBox="1"/>
          <p:nvPr/>
        </p:nvSpPr>
        <p:spPr>
          <a:xfrm>
            <a:off x="486813" y="5087685"/>
            <a:ext cx="4110421" cy="830997"/>
          </a:xfrm>
          <a:prstGeom prst="rect">
            <a:avLst/>
          </a:prstGeom>
          <a:noFill/>
        </p:spPr>
        <p:txBody>
          <a:bodyPr wrap="none" rtlCol="0">
            <a:spAutoFit/>
          </a:bodyPr>
          <a:lstStyle/>
          <a:p>
            <a:r>
              <a:rPr kumimoji="1" lang="ja-JP" altLang="en-US" sz="2400" dirty="0" smtClean="0">
                <a:latin typeface="+mn-ea"/>
                <a:ea typeface="+mn-ea"/>
              </a:rPr>
              <a:t>受講生ごとに専用ボリューム</a:t>
            </a:r>
            <a:endParaRPr kumimoji="1" lang="en-US" altLang="ja-JP" sz="2400" dirty="0" smtClean="0">
              <a:latin typeface="+mn-ea"/>
              <a:ea typeface="+mn-ea"/>
            </a:endParaRPr>
          </a:p>
          <a:p>
            <a:r>
              <a:rPr kumimoji="1" lang="ja-JP" altLang="en-US" sz="2400" dirty="0" smtClean="0">
                <a:latin typeface="+mn-ea"/>
                <a:ea typeface="+mn-ea"/>
              </a:rPr>
              <a:t>を接続した</a:t>
            </a:r>
            <a:r>
              <a:rPr lang="ja-JP" altLang="en-US" sz="2400" dirty="0" smtClean="0">
                <a:latin typeface="+mn-ea"/>
                <a:ea typeface="+mn-ea"/>
              </a:rPr>
              <a:t>インスタンスを</a:t>
            </a:r>
            <a:r>
              <a:rPr lang="ja-JP" altLang="en-US" sz="2400" dirty="0">
                <a:latin typeface="+mn-ea"/>
                <a:ea typeface="+mn-ea"/>
              </a:rPr>
              <a:t>提供</a:t>
            </a:r>
            <a:endParaRPr kumimoji="1" lang="en-US" altLang="ja-JP" sz="2400" dirty="0" smtClean="0">
              <a:latin typeface="+mn-ea"/>
              <a:ea typeface="+mn-ea"/>
            </a:endParaRPr>
          </a:p>
        </p:txBody>
      </p:sp>
      <p:sp>
        <p:nvSpPr>
          <p:cNvPr id="12" name="Rectangle 2"/>
          <p:cNvSpPr txBox="1">
            <a:spLocks noChangeArrowheads="1"/>
          </p:cNvSpPr>
          <p:nvPr/>
        </p:nvSpPr>
        <p:spPr bwMode="auto">
          <a:xfrm>
            <a:off x="179512" y="188640"/>
            <a:ext cx="8229600" cy="582594"/>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4400" b="0" i="0" u="none" strike="noStrike" kern="1200" cap="none" spc="0" normalizeH="0" baseline="0" noProof="0" dirty="0">
              <a:ln>
                <a:noFill/>
              </a:ln>
              <a:solidFill>
                <a:schemeClr val="tx1"/>
              </a:solidFill>
              <a:effectLst/>
              <a:uLnTx/>
              <a:uFillTx/>
              <a:latin typeface="HGP創英角ｺﾞｼｯｸUB" pitchFamily="50" charset="-128"/>
              <a:ea typeface="HGP創英角ｺﾞｼｯｸUB" pitchFamily="50" charset="-128"/>
              <a:cs typeface="+mj-cs"/>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15"/>
          <p:cNvSpPr>
            <a:spLocks noGrp="1"/>
          </p:cNvSpPr>
          <p:nvPr>
            <p:ph type="title"/>
          </p:nvPr>
        </p:nvSpPr>
        <p:spPr/>
        <p:txBody>
          <a:bodyPr/>
          <a:lstStyle/>
          <a:p>
            <a:r>
              <a:rPr lang="ja-JP" altLang="en-US" sz="3600" dirty="0" smtClean="0"/>
              <a:t>活用事例　（共同実験）</a:t>
            </a:r>
            <a:endParaRPr lang="ja-JP" altLang="en-US" sz="3600" dirty="0"/>
          </a:p>
        </p:txBody>
      </p:sp>
      <p:sp>
        <p:nvSpPr>
          <p:cNvPr id="4" name="スライド番号プレースホルダ 3"/>
          <p:cNvSpPr>
            <a:spLocks noGrp="1"/>
          </p:cNvSpPr>
          <p:nvPr>
            <p:ph type="sldNum" sz="quarter" idx="10"/>
          </p:nvPr>
        </p:nvSpPr>
        <p:spPr/>
        <p:txBody>
          <a:bodyPr/>
          <a:lstStyle/>
          <a:p>
            <a:fld id="{5439E483-02C4-4ADB-9EBD-9E13461B977D}" type="slidenum">
              <a:rPr lang="ja-JP" altLang="en-US" smtClean="0"/>
              <a:pPr/>
              <a:t>13</a:t>
            </a:fld>
            <a:endParaRPr lang="ja-JP" altLang="en-US"/>
          </a:p>
        </p:txBody>
      </p:sp>
      <p:sp>
        <p:nvSpPr>
          <p:cNvPr id="6" name="Text Box 17"/>
          <p:cNvSpPr txBox="1">
            <a:spLocks noChangeArrowheads="1"/>
          </p:cNvSpPr>
          <p:nvPr/>
        </p:nvSpPr>
        <p:spPr bwMode="auto">
          <a:xfrm>
            <a:off x="185050" y="980729"/>
            <a:ext cx="8851445" cy="461665"/>
          </a:xfrm>
          <a:prstGeom prst="rect">
            <a:avLst/>
          </a:prstGeom>
          <a:noFill/>
          <a:ln w="9525">
            <a:noFill/>
            <a:miter lim="800000"/>
            <a:headEnd/>
            <a:tailEnd/>
          </a:ln>
        </p:spPr>
        <p:txBody>
          <a:bodyPr wrap="square">
            <a:spAutoFit/>
          </a:bodyPr>
          <a:lstStyle/>
          <a:p>
            <a:r>
              <a:rPr lang="en-US" altLang="ja-JP" sz="2400" dirty="0" smtClean="0">
                <a:latin typeface="Arial" pitchFamily="34" charset="0"/>
                <a:ea typeface="HGP創英角ｺﾞｼｯｸUB" pitchFamily="50" charset="-128"/>
                <a:cs typeface="Arial" pitchFamily="34" charset="0"/>
              </a:rPr>
              <a:t>Collaboration</a:t>
            </a:r>
            <a:r>
              <a:rPr lang="en-US" altLang="ja-JP" sz="2400" b="0" dirty="0" smtClean="0">
                <a:latin typeface="Arial" pitchFamily="34" charset="0"/>
                <a:ea typeface="HGP創英角ｺﾞｼｯｸUB" pitchFamily="50" charset="-128"/>
                <a:cs typeface="Arial" pitchFamily="34" charset="0"/>
              </a:rPr>
              <a:t> between </a:t>
            </a:r>
            <a:r>
              <a:rPr lang="en-US" altLang="ja-JP" sz="2400" dirty="0" smtClean="0">
                <a:latin typeface="Arial" pitchFamily="34" charset="0"/>
                <a:ea typeface="HGP創英角ｺﾞｼｯｸUB" pitchFamily="50" charset="-128"/>
                <a:cs typeface="Arial" pitchFamily="34" charset="0"/>
              </a:rPr>
              <a:t>NASA Ames and NII (</a:t>
            </a:r>
            <a:r>
              <a:rPr lang="en-US" altLang="ja-JP" sz="2400" dirty="0">
                <a:latin typeface="Arial" pitchFamily="34" charset="0"/>
                <a:ea typeface="HGP創英角ｺﾞｼｯｸUB" pitchFamily="50" charset="-128"/>
                <a:cs typeface="Arial" pitchFamily="34" charset="0"/>
              </a:rPr>
              <a:t>2010.3-2010.6</a:t>
            </a:r>
            <a:r>
              <a:rPr lang="en-US" altLang="ja-JP" sz="2400" dirty="0" smtClean="0">
                <a:latin typeface="Arial" pitchFamily="34" charset="0"/>
                <a:ea typeface="HGP創英角ｺﾞｼｯｸUB" pitchFamily="50" charset="-128"/>
                <a:cs typeface="Arial" pitchFamily="34" charset="0"/>
              </a:rPr>
              <a:t>)</a:t>
            </a:r>
            <a:endParaRPr lang="en-US" altLang="ja-JP" sz="1600" b="0" dirty="0" smtClean="0">
              <a:latin typeface="Arial" pitchFamily="34" charset="0"/>
              <a:ea typeface="HGP創英角ｺﾞｼｯｸUB" pitchFamily="50" charset="-128"/>
              <a:cs typeface="Arial" pitchFamily="34" charset="0"/>
            </a:endParaRPr>
          </a:p>
        </p:txBody>
      </p:sp>
      <p:pic>
        <p:nvPicPr>
          <p:cNvPr id="8" name="図 110" descr="SC10ポスター（補助）-3.emf"/>
          <p:cNvPicPr>
            <a:picLocks noChangeAspect="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599765" y="4624876"/>
            <a:ext cx="1781762" cy="154042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9" name="図 111" descr="SC10ポスター（補助）-4.emf">
            <a:hlinkClick r:id="rId4"/>
          </p:cNvPr>
          <p:cNvPicPr>
            <a:picLocks noChangeAspect="1"/>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a:off x="6262229" y="4413979"/>
            <a:ext cx="2231438" cy="1757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0" name="Picture 2"/>
          <p:cNvPicPr>
            <a:picLocks noChangeAspect="1" noChangeArrowheads="1"/>
          </p:cNvPicPr>
          <p:nvPr/>
        </p:nvPicPr>
        <p:blipFill>
          <a:blip r:embed="rId6" cstate="email">
            <a:extLst>
              <a:ext uri="{28A0092B-C50C-407E-A947-70E740481C1C}">
                <a14:useLocalDpi xmlns="" xmlns:a14="http://schemas.microsoft.com/office/drawing/2010/main"/>
              </a:ext>
            </a:extLst>
          </a:blip>
          <a:srcRect/>
          <a:stretch>
            <a:fillRect/>
          </a:stretch>
        </p:blipFill>
        <p:spPr bwMode="auto">
          <a:xfrm>
            <a:off x="1619672" y="1484785"/>
            <a:ext cx="5677554" cy="2572301"/>
          </a:xfrm>
          <a:prstGeom prst="rect">
            <a:avLst/>
          </a:prstGeom>
          <a:solidFill>
            <a:schemeClr val="bg1"/>
          </a:solidFill>
          <a:ln w="12700">
            <a:noFill/>
            <a:miter lim="800000"/>
            <a:headEnd/>
            <a:tailEnd/>
          </a:ln>
        </p:spPr>
      </p:pic>
      <p:pic>
        <p:nvPicPr>
          <p:cNvPr id="11" name="Picture 2"/>
          <p:cNvPicPr>
            <a:picLocks noChangeAspect="1" noChangeArrowheads="1"/>
          </p:cNvPicPr>
          <p:nvPr/>
        </p:nvPicPr>
        <p:blipFill>
          <a:blip r:embed="rId7" cstate="email">
            <a:extLst>
              <a:ext uri="{28A0092B-C50C-407E-A947-70E740481C1C}">
                <a14:useLocalDpi xmlns="" xmlns:a14="http://schemas.microsoft.com/office/drawing/2010/main"/>
              </a:ext>
            </a:extLst>
          </a:blip>
          <a:srcRect/>
          <a:stretch>
            <a:fillRect/>
          </a:stretch>
        </p:blipFill>
        <p:spPr bwMode="auto">
          <a:xfrm>
            <a:off x="1241530" y="2621985"/>
            <a:ext cx="1746294" cy="1418864"/>
          </a:xfrm>
          <a:prstGeom prst="rect">
            <a:avLst/>
          </a:prstGeom>
          <a:noFill/>
          <a:ln w="12700">
            <a:noFill/>
            <a:miter lim="800000"/>
            <a:headEnd/>
            <a:tailEnd/>
          </a:ln>
        </p:spPr>
      </p:pic>
      <p:pic>
        <p:nvPicPr>
          <p:cNvPr id="12" name="Picture 4" descr="server4"/>
          <p:cNvPicPr>
            <a:picLocks noChangeAspect="1" noChangeArrowheads="1"/>
          </p:cNvPicPr>
          <p:nvPr/>
        </p:nvPicPr>
        <p:blipFill>
          <a:blip r:embed="rId8" cstate="email">
            <a:extLst>
              <a:ext uri="{28A0092B-C50C-407E-A947-70E740481C1C}">
                <a14:useLocalDpi xmlns="" xmlns:a14="http://schemas.microsoft.com/office/drawing/2010/main"/>
              </a:ext>
            </a:extLst>
          </a:blip>
          <a:srcRect/>
          <a:stretch>
            <a:fillRect/>
          </a:stretch>
        </p:blipFill>
        <p:spPr bwMode="auto">
          <a:xfrm>
            <a:off x="5959399" y="2464775"/>
            <a:ext cx="1780953" cy="1605585"/>
          </a:xfrm>
          <a:prstGeom prst="rect">
            <a:avLst/>
          </a:prstGeom>
          <a:noFill/>
          <a:ln w="9525">
            <a:noFill/>
            <a:miter lim="800000"/>
            <a:headEnd/>
            <a:tailEnd/>
          </a:ln>
        </p:spPr>
      </p:pic>
      <p:sp>
        <p:nvSpPr>
          <p:cNvPr id="13" name="テキスト ボックス 12"/>
          <p:cNvSpPr txBox="1"/>
          <p:nvPr/>
        </p:nvSpPr>
        <p:spPr>
          <a:xfrm>
            <a:off x="1266596" y="4098558"/>
            <a:ext cx="1665841" cy="338554"/>
          </a:xfrm>
          <a:prstGeom prst="rect">
            <a:avLst/>
          </a:prstGeom>
          <a:noFill/>
        </p:spPr>
        <p:txBody>
          <a:bodyPr wrap="none" rtlCol="0">
            <a:spAutoFit/>
          </a:bodyPr>
          <a:lstStyle/>
          <a:p>
            <a:r>
              <a:rPr kumimoji="1" lang="en-US" altLang="ja-JP" sz="1600" dirty="0" smtClean="0">
                <a:latin typeface="HGP創英角ｺﾞｼｯｸUB" pitchFamily="50" charset="-128"/>
                <a:ea typeface="HGP創英角ｺﾞｼｯｸUB" pitchFamily="50" charset="-128"/>
              </a:rPr>
              <a:t>@ Mountain view</a:t>
            </a:r>
            <a:endParaRPr kumimoji="1" lang="ja-JP" altLang="en-US" sz="1600" dirty="0">
              <a:latin typeface="HGP創英角ｺﾞｼｯｸUB" pitchFamily="50" charset="-128"/>
              <a:ea typeface="HGP創英角ｺﾞｼｯｸUB" pitchFamily="50" charset="-128"/>
            </a:endParaRPr>
          </a:p>
        </p:txBody>
      </p:sp>
      <p:sp>
        <p:nvSpPr>
          <p:cNvPr id="14" name="テキスト ボックス 13"/>
          <p:cNvSpPr txBox="1"/>
          <p:nvPr/>
        </p:nvSpPr>
        <p:spPr>
          <a:xfrm>
            <a:off x="6543912" y="4098558"/>
            <a:ext cx="912429" cy="338554"/>
          </a:xfrm>
          <a:prstGeom prst="rect">
            <a:avLst/>
          </a:prstGeom>
          <a:noFill/>
        </p:spPr>
        <p:txBody>
          <a:bodyPr wrap="none" rtlCol="0">
            <a:spAutoFit/>
          </a:bodyPr>
          <a:lstStyle/>
          <a:p>
            <a:r>
              <a:rPr kumimoji="1" lang="en-US" altLang="ja-JP" sz="1600" dirty="0" smtClean="0">
                <a:latin typeface="HGP創英角ｺﾞｼｯｸUB" pitchFamily="50" charset="-128"/>
                <a:ea typeface="HGP創英角ｺﾞｼｯｸUB" pitchFamily="50" charset="-128"/>
              </a:rPr>
              <a:t>@ Chiba</a:t>
            </a:r>
            <a:endParaRPr kumimoji="1" lang="ja-JP" altLang="en-US" sz="1600" dirty="0">
              <a:latin typeface="HGP創英角ｺﾞｼｯｸUB" pitchFamily="50" charset="-128"/>
              <a:ea typeface="HGP創英角ｺﾞｼｯｸUB" pitchFamily="50" charset="-128"/>
            </a:endParaRPr>
          </a:p>
        </p:txBody>
      </p:sp>
      <p:sp>
        <p:nvSpPr>
          <p:cNvPr id="15" name="左右矢印 14"/>
          <p:cNvSpPr/>
          <p:nvPr/>
        </p:nvSpPr>
        <p:spPr>
          <a:xfrm>
            <a:off x="2987823" y="2505414"/>
            <a:ext cx="2971575" cy="1606174"/>
          </a:xfrm>
          <a:prstGeom prst="leftRightArrow">
            <a:avLst>
              <a:gd name="adj1" fmla="val 50000"/>
              <a:gd name="adj2" fmla="val 16081"/>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kumimoji="1" lang="ja-JP" altLang="en-US" sz="2000">
              <a:latin typeface="HGP創英角ｺﾞｼｯｸUB" pitchFamily="50" charset="-128"/>
              <a:ea typeface="HGP創英角ｺﾞｼｯｸUB" pitchFamily="50" charset="-128"/>
            </a:endParaRPr>
          </a:p>
        </p:txBody>
      </p:sp>
      <p:sp>
        <p:nvSpPr>
          <p:cNvPr id="16" name="角丸四角形 15"/>
          <p:cNvSpPr/>
          <p:nvPr/>
        </p:nvSpPr>
        <p:spPr>
          <a:xfrm>
            <a:off x="3309091" y="2472388"/>
            <a:ext cx="2343029" cy="1892715"/>
          </a:xfrm>
          <a:prstGeom prst="roundRect">
            <a:avLst>
              <a:gd name="adj" fmla="val 6996"/>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ja-JP" altLang="en-US" sz="2000">
              <a:latin typeface="HGP創英角ｺﾞｼｯｸUB" pitchFamily="50" charset="-128"/>
              <a:ea typeface="HGP創英角ｺﾞｼｯｸUB" pitchFamily="50" charset="-128"/>
            </a:endParaRPr>
          </a:p>
        </p:txBody>
      </p:sp>
      <p:sp>
        <p:nvSpPr>
          <p:cNvPr id="17" name="Text Box 107"/>
          <p:cNvSpPr txBox="1">
            <a:spLocks noChangeArrowheads="1"/>
          </p:cNvSpPr>
          <p:nvPr/>
        </p:nvSpPr>
        <p:spPr bwMode="auto">
          <a:xfrm>
            <a:off x="3309090" y="2564904"/>
            <a:ext cx="2415037" cy="1785104"/>
          </a:xfrm>
          <a:prstGeom prst="rect">
            <a:avLst/>
          </a:prstGeom>
          <a:noFill/>
          <a:ln>
            <a:noFill/>
          </a:ln>
          <a:extLst/>
        </p:spPr>
        <p:style>
          <a:lnRef idx="2">
            <a:schemeClr val="accent3"/>
          </a:lnRef>
          <a:fillRef idx="1">
            <a:schemeClr val="lt1"/>
          </a:fillRef>
          <a:effectRef idx="0">
            <a:schemeClr val="accent3"/>
          </a:effectRef>
          <a:fontRef idx="minor">
            <a:schemeClr val="dk1"/>
          </a:fontRef>
        </p:style>
        <p:txBody>
          <a:bodyPr wrap="square">
            <a:spAutoFit/>
          </a:bodyPr>
          <a:lstStyle>
            <a:lvl1pPr eaLnBrk="0" hangingPunct="0">
              <a:defRPr kumimoji="1" sz="2000" b="1">
                <a:solidFill>
                  <a:schemeClr val="tx1"/>
                </a:solidFill>
                <a:latin typeface="Times" pitchFamily="18" charset="0"/>
                <a:ea typeface="Osaka"/>
                <a:cs typeface="Osaka"/>
              </a:defRPr>
            </a:lvl1pPr>
            <a:lvl2pPr marL="742950" indent="-285750" eaLnBrk="0" hangingPunct="0">
              <a:defRPr kumimoji="1" sz="2000" b="1">
                <a:solidFill>
                  <a:schemeClr val="tx1"/>
                </a:solidFill>
                <a:latin typeface="Times" pitchFamily="18" charset="0"/>
                <a:ea typeface="Osaka"/>
                <a:cs typeface="Osaka"/>
              </a:defRPr>
            </a:lvl2pPr>
            <a:lvl3pPr marL="1143000" indent="-228600" eaLnBrk="0" hangingPunct="0">
              <a:defRPr kumimoji="1" sz="2000" b="1">
                <a:solidFill>
                  <a:schemeClr val="tx1"/>
                </a:solidFill>
                <a:latin typeface="Times" pitchFamily="18" charset="0"/>
                <a:ea typeface="Osaka"/>
                <a:cs typeface="Osaka"/>
              </a:defRPr>
            </a:lvl3pPr>
            <a:lvl4pPr marL="1600200" indent="-228600" eaLnBrk="0" hangingPunct="0">
              <a:defRPr kumimoji="1" sz="2000" b="1">
                <a:solidFill>
                  <a:schemeClr val="tx1"/>
                </a:solidFill>
                <a:latin typeface="Times" pitchFamily="18" charset="0"/>
                <a:ea typeface="Osaka"/>
                <a:cs typeface="Osaka"/>
              </a:defRPr>
            </a:lvl4pPr>
            <a:lvl5pPr marL="2057400" indent="-228600" eaLnBrk="0" hangingPunct="0">
              <a:defRPr kumimoji="1" sz="2000" b="1">
                <a:solidFill>
                  <a:schemeClr val="tx1"/>
                </a:solidFill>
                <a:latin typeface="Times" pitchFamily="18" charset="0"/>
                <a:ea typeface="Osaka"/>
                <a:cs typeface="Osaka"/>
              </a:defRPr>
            </a:lvl5pPr>
            <a:lvl6pPr marL="2514600" indent="-228600" eaLnBrk="0" fontAlgn="base" hangingPunct="0">
              <a:spcBef>
                <a:spcPct val="0"/>
              </a:spcBef>
              <a:spcAft>
                <a:spcPct val="0"/>
              </a:spcAft>
              <a:defRPr kumimoji="1" sz="2000" b="1">
                <a:solidFill>
                  <a:schemeClr val="tx1"/>
                </a:solidFill>
                <a:latin typeface="Times" pitchFamily="18" charset="0"/>
                <a:ea typeface="Osaka"/>
                <a:cs typeface="Osaka"/>
              </a:defRPr>
            </a:lvl6pPr>
            <a:lvl7pPr marL="2971800" indent="-228600" eaLnBrk="0" fontAlgn="base" hangingPunct="0">
              <a:spcBef>
                <a:spcPct val="0"/>
              </a:spcBef>
              <a:spcAft>
                <a:spcPct val="0"/>
              </a:spcAft>
              <a:defRPr kumimoji="1" sz="2000" b="1">
                <a:solidFill>
                  <a:schemeClr val="tx1"/>
                </a:solidFill>
                <a:latin typeface="Times" pitchFamily="18" charset="0"/>
                <a:ea typeface="Osaka"/>
                <a:cs typeface="Osaka"/>
              </a:defRPr>
            </a:lvl7pPr>
            <a:lvl8pPr marL="3429000" indent="-228600" eaLnBrk="0" fontAlgn="base" hangingPunct="0">
              <a:spcBef>
                <a:spcPct val="0"/>
              </a:spcBef>
              <a:spcAft>
                <a:spcPct val="0"/>
              </a:spcAft>
              <a:defRPr kumimoji="1" sz="2000" b="1">
                <a:solidFill>
                  <a:schemeClr val="tx1"/>
                </a:solidFill>
                <a:latin typeface="Times" pitchFamily="18" charset="0"/>
                <a:ea typeface="Osaka"/>
                <a:cs typeface="Osaka"/>
              </a:defRPr>
            </a:lvl8pPr>
            <a:lvl9pPr marL="3886200" indent="-228600" eaLnBrk="0" fontAlgn="base" hangingPunct="0">
              <a:spcBef>
                <a:spcPct val="0"/>
              </a:spcBef>
              <a:spcAft>
                <a:spcPct val="0"/>
              </a:spcAft>
              <a:defRPr kumimoji="1" sz="2000" b="1">
                <a:solidFill>
                  <a:schemeClr val="tx1"/>
                </a:solidFill>
                <a:latin typeface="Times" pitchFamily="18" charset="0"/>
                <a:ea typeface="Osaka"/>
                <a:cs typeface="Osaka"/>
              </a:defRPr>
            </a:lvl9pPr>
          </a:lstStyle>
          <a:p>
            <a:pPr algn="l" eaLnBrk="1" hangingPunct="1"/>
            <a:r>
              <a:rPr lang="en-US" altLang="ja-JP" sz="1800" b="0" u="sng" dirty="0">
                <a:ln w="1905"/>
                <a:solidFill>
                  <a:schemeClr val="accent1">
                    <a:lumMod val="75000"/>
                  </a:schemeClr>
                </a:solidFill>
                <a:effectLst>
                  <a:innerShdw blurRad="69850" dist="43180" dir="5400000">
                    <a:srgbClr val="000000">
                      <a:alpha val="65000"/>
                    </a:srgbClr>
                  </a:innerShdw>
                </a:effectLst>
                <a:latin typeface="HGP創英角ｺﾞｼｯｸUB" pitchFamily="50" charset="-128"/>
                <a:ea typeface="HGP創英角ｺﾞｼｯｸUB" pitchFamily="50" charset="-128"/>
              </a:rPr>
              <a:t>Open </a:t>
            </a:r>
            <a:r>
              <a:rPr lang="en-US" altLang="ja-JP" sz="1800" b="0" u="sng" dirty="0" smtClean="0">
                <a:ln w="1905"/>
                <a:solidFill>
                  <a:schemeClr val="accent1">
                    <a:lumMod val="75000"/>
                  </a:schemeClr>
                </a:solidFill>
                <a:effectLst>
                  <a:innerShdw blurRad="69850" dist="43180" dir="5400000">
                    <a:srgbClr val="000000">
                      <a:alpha val="65000"/>
                    </a:srgbClr>
                  </a:innerShdw>
                </a:effectLst>
                <a:latin typeface="HGP創英角ｺﾞｼｯｸUB" pitchFamily="50" charset="-128"/>
                <a:ea typeface="HGP創英角ｺﾞｼｯｸUB" pitchFamily="50" charset="-128"/>
              </a:rPr>
              <a:t>interface</a:t>
            </a:r>
          </a:p>
          <a:p>
            <a:pPr marL="342900" indent="-342900" algn="l" eaLnBrk="1" hangingPunct="1">
              <a:buFont typeface="Wingdings" pitchFamily="2" charset="2"/>
              <a:buChar char="ü"/>
            </a:pPr>
            <a:r>
              <a:rPr lang="en-US" altLang="ja-JP" sz="1400" b="0" dirty="0" smtClean="0">
                <a:ln w="1905"/>
                <a:solidFill>
                  <a:schemeClr val="accent1">
                    <a:lumMod val="75000"/>
                  </a:schemeClr>
                </a:solidFill>
                <a:effectLst>
                  <a:innerShdw blurRad="69850" dist="43180" dir="5400000">
                    <a:srgbClr val="000000">
                      <a:alpha val="65000"/>
                    </a:srgbClr>
                  </a:innerShdw>
                </a:effectLst>
                <a:latin typeface="HGP創英角ｺﾞｼｯｸUB" pitchFamily="50" charset="-128"/>
                <a:ea typeface="HGP創英角ｺﾞｼｯｸUB" pitchFamily="50" charset="-128"/>
              </a:rPr>
              <a:t>Program cooperation</a:t>
            </a:r>
            <a:endParaRPr lang="en-US" altLang="ja-JP" sz="1400" b="0" dirty="0">
              <a:ln w="1905"/>
              <a:solidFill>
                <a:schemeClr val="accent1">
                  <a:lumMod val="75000"/>
                </a:schemeClr>
              </a:solidFill>
              <a:effectLst>
                <a:innerShdw blurRad="69850" dist="43180" dir="5400000">
                  <a:srgbClr val="000000">
                    <a:alpha val="65000"/>
                  </a:srgbClr>
                </a:innerShdw>
              </a:effectLst>
              <a:latin typeface="HGP創英角ｺﾞｼｯｸUB" pitchFamily="50" charset="-128"/>
              <a:ea typeface="HGP創英角ｺﾞｼｯｸUB" pitchFamily="50" charset="-128"/>
            </a:endParaRPr>
          </a:p>
          <a:p>
            <a:pPr marL="342900" indent="-342900" algn="l" eaLnBrk="1" hangingPunct="1">
              <a:buFont typeface="Wingdings" pitchFamily="2" charset="2"/>
              <a:buChar char="ü"/>
            </a:pPr>
            <a:r>
              <a:rPr lang="en-US" altLang="ja-JP" sz="1400" b="0" dirty="0" smtClean="0">
                <a:ln w="1905"/>
                <a:solidFill>
                  <a:schemeClr val="accent1">
                    <a:lumMod val="75000"/>
                  </a:schemeClr>
                </a:solidFill>
                <a:effectLst>
                  <a:innerShdw blurRad="69850" dist="43180" dir="5400000">
                    <a:srgbClr val="000000">
                      <a:alpha val="65000"/>
                    </a:srgbClr>
                  </a:innerShdw>
                </a:effectLst>
                <a:latin typeface="HGP創英角ｺﾞｼｯｸUB" pitchFamily="50" charset="-128"/>
                <a:ea typeface="HGP創英角ｺﾞｼｯｸUB" pitchFamily="50" charset="-128"/>
              </a:rPr>
              <a:t>Program portability</a:t>
            </a:r>
          </a:p>
          <a:p>
            <a:pPr algn="l" eaLnBrk="1" hangingPunct="1"/>
            <a:r>
              <a:rPr lang="en-US" altLang="ja-JP" sz="1800" b="0" u="sng" dirty="0" smtClean="0">
                <a:ln w="1905"/>
                <a:solidFill>
                  <a:schemeClr val="accent1">
                    <a:lumMod val="75000"/>
                  </a:schemeClr>
                </a:solidFill>
                <a:effectLst>
                  <a:innerShdw blurRad="69850" dist="43180" dir="5400000">
                    <a:srgbClr val="000000">
                      <a:alpha val="65000"/>
                    </a:srgbClr>
                  </a:innerShdw>
                </a:effectLst>
                <a:latin typeface="HGP創英角ｺﾞｼｯｸUB" pitchFamily="50" charset="-128"/>
                <a:ea typeface="HGP創英角ｺﾞｼｯｸUB" pitchFamily="50" charset="-128"/>
              </a:rPr>
              <a:t>Open data</a:t>
            </a:r>
          </a:p>
          <a:p>
            <a:pPr marL="285750" indent="-285750" algn="l" eaLnBrk="1" hangingPunct="1">
              <a:buFont typeface="Wingdings" pitchFamily="2" charset="2"/>
              <a:buChar char="ü"/>
            </a:pPr>
            <a:r>
              <a:rPr lang="en-US" altLang="ja-JP" sz="1400" b="0" dirty="0" smtClean="0">
                <a:ln w="1905"/>
                <a:solidFill>
                  <a:schemeClr val="accent1">
                    <a:lumMod val="75000"/>
                  </a:schemeClr>
                </a:solidFill>
                <a:effectLst>
                  <a:innerShdw blurRad="69850" dist="43180" dir="5400000">
                    <a:srgbClr val="000000">
                      <a:alpha val="65000"/>
                    </a:srgbClr>
                  </a:innerShdw>
                </a:effectLst>
                <a:latin typeface="HGP創英角ｺﾞｼｯｸUB" pitchFamily="50" charset="-128"/>
                <a:ea typeface="HGP創英角ｺﾞｼｯｸUB" pitchFamily="50" charset="-128"/>
              </a:rPr>
              <a:t>Interoperable Data</a:t>
            </a:r>
          </a:p>
          <a:p>
            <a:pPr algn="l" eaLnBrk="1" hangingPunct="1"/>
            <a:r>
              <a:rPr lang="en-US" altLang="ja-JP" sz="1800" b="0" dirty="0" smtClean="0">
                <a:ln w="1905"/>
                <a:solidFill>
                  <a:schemeClr val="accent1">
                    <a:lumMod val="75000"/>
                  </a:schemeClr>
                </a:solidFill>
                <a:effectLst>
                  <a:innerShdw blurRad="69850" dist="43180" dir="5400000">
                    <a:srgbClr val="000000">
                      <a:alpha val="65000"/>
                    </a:srgbClr>
                  </a:innerShdw>
                </a:effectLst>
                <a:latin typeface="HGP創英角ｺﾞｼｯｸUB" pitchFamily="50" charset="-128"/>
                <a:ea typeface="HGP創英角ｺﾞｼｯｸUB" pitchFamily="50" charset="-128"/>
              </a:rPr>
              <a:t>Open source</a:t>
            </a:r>
          </a:p>
          <a:p>
            <a:pPr marL="285750" indent="-285750" algn="l" eaLnBrk="1" hangingPunct="1">
              <a:buFont typeface="Wingdings" pitchFamily="2" charset="2"/>
              <a:buChar char="ü"/>
            </a:pPr>
            <a:r>
              <a:rPr lang="en-US" altLang="ja-JP" sz="1400" b="0" dirty="0" smtClean="0">
                <a:ln w="1905"/>
                <a:solidFill>
                  <a:schemeClr val="accent1">
                    <a:lumMod val="75000"/>
                  </a:schemeClr>
                </a:solidFill>
                <a:effectLst>
                  <a:innerShdw blurRad="69850" dist="43180" dir="5400000">
                    <a:srgbClr val="000000">
                      <a:alpha val="65000"/>
                    </a:srgbClr>
                  </a:innerShdw>
                </a:effectLst>
                <a:latin typeface="HGP創英角ｺﾞｼｯｸUB" pitchFamily="50" charset="-128"/>
                <a:ea typeface="HGP創英角ｺﾞｼｯｸUB" pitchFamily="50" charset="-128"/>
              </a:rPr>
              <a:t>Quality with community</a:t>
            </a:r>
            <a:endParaRPr lang="en-US" altLang="ja-JP" sz="1400" b="0" dirty="0">
              <a:ln w="1905"/>
              <a:solidFill>
                <a:schemeClr val="accent1">
                  <a:lumMod val="75000"/>
                </a:schemeClr>
              </a:solidFill>
              <a:effectLst>
                <a:innerShdw blurRad="69850" dist="43180" dir="5400000">
                  <a:srgbClr val="000000">
                    <a:alpha val="65000"/>
                  </a:srgbClr>
                </a:innerShdw>
              </a:effectLst>
              <a:latin typeface="HGP創英角ｺﾞｼｯｸUB" pitchFamily="50" charset="-128"/>
              <a:ea typeface="HGP創英角ｺﾞｼｯｸUB" pitchFamily="50" charset="-128"/>
            </a:endParaRPr>
          </a:p>
        </p:txBody>
      </p:sp>
      <p:sp>
        <p:nvSpPr>
          <p:cNvPr id="18" name="テキスト ボックス 17"/>
          <p:cNvSpPr txBox="1"/>
          <p:nvPr/>
        </p:nvSpPr>
        <p:spPr>
          <a:xfrm>
            <a:off x="5807113" y="5703639"/>
            <a:ext cx="2980225" cy="461665"/>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r>
              <a:rPr kumimoji="1" lang="en-US" altLang="ja-JP" sz="1200" dirty="0" smtClean="0">
                <a:latin typeface="Arial" pitchFamily="34" charset="0"/>
                <a:ea typeface="HGP創英角ｺﾞｼｯｸUB" pitchFamily="50" charset="-128"/>
                <a:cs typeface="Arial" pitchFamily="34" charset="0"/>
              </a:rPr>
              <a:t>NASA Application on edubase Cloud: </a:t>
            </a:r>
          </a:p>
          <a:p>
            <a:r>
              <a:rPr kumimoji="1" lang="en-US" altLang="ja-JP" sz="1200" dirty="0" err="1" smtClean="0">
                <a:latin typeface="Arial" pitchFamily="34" charset="0"/>
                <a:ea typeface="HGP創英角ｺﾞｼｯｸUB" pitchFamily="50" charset="-128"/>
                <a:cs typeface="Arial" pitchFamily="34" charset="0"/>
              </a:rPr>
              <a:t>WorldWide</a:t>
            </a:r>
            <a:r>
              <a:rPr kumimoji="1" lang="en-US" altLang="ja-JP" sz="1200" dirty="0" smtClean="0">
                <a:latin typeface="Arial" pitchFamily="34" charset="0"/>
                <a:ea typeface="HGP創英角ｺﾞｼｯｸUB" pitchFamily="50" charset="-128"/>
                <a:cs typeface="Arial" pitchFamily="34" charset="0"/>
              </a:rPr>
              <a:t> Telescope</a:t>
            </a:r>
            <a:endParaRPr kumimoji="1" lang="ja-JP" altLang="en-US" sz="1200" dirty="0">
              <a:latin typeface="Arial" pitchFamily="34" charset="0"/>
              <a:ea typeface="HGP創英角ｺﾞｼｯｸUB" pitchFamily="50" charset="-128"/>
              <a:cs typeface="Arial" pitchFamily="34" charset="0"/>
            </a:endParaRPr>
          </a:p>
        </p:txBody>
      </p:sp>
      <p:pic>
        <p:nvPicPr>
          <p:cNvPr id="25" name="Picture 4" descr="https://lh6.googleusercontent.com/Y7ewcVjy-qtCHSYqTnpaRz1F9EuRt5zd2BO9qMPXK2Sj9XYijE1HmlGNxO9UqnbWegciY4n0UXDqkvIYfzbHxDrC7s19UJA5c9vp1QJnfPyLV-amBQ"/>
          <p:cNvPicPr>
            <a:picLocks noChangeAspect="1" noChangeArrowheads="1"/>
          </p:cNvPicPr>
          <p:nvPr/>
        </p:nvPicPr>
        <p:blipFill>
          <a:blip r:embed="rId9" cstate="print"/>
          <a:srcRect/>
          <a:stretch>
            <a:fillRect/>
          </a:stretch>
        </p:blipFill>
        <p:spPr bwMode="auto">
          <a:xfrm>
            <a:off x="3309091" y="4797152"/>
            <a:ext cx="1809444" cy="1487976"/>
          </a:xfrm>
          <a:prstGeom prst="rect">
            <a:avLst/>
          </a:prstGeom>
          <a:noFill/>
          <a:ln w="9525">
            <a:noFill/>
            <a:miter lim="800000"/>
            <a:headEnd/>
            <a:tailEnd/>
          </a:ln>
        </p:spPr>
      </p:pic>
      <p:pic>
        <p:nvPicPr>
          <p:cNvPr id="26" name="Picture 2" descr="https://lh3.googleusercontent.com/x781LNwj_ghqW2b_kgArvnFX_bjS18IHL73S0p1UVbUKrdIV_bRuPudwVITjXjHo6GixoQnXaWHjK0TnI-wDsKKbJ3o4SJAlsorKSOEaFW_NzxM-iQ"/>
          <p:cNvPicPr>
            <a:picLocks noChangeAspect="1" noChangeArrowheads="1"/>
          </p:cNvPicPr>
          <p:nvPr/>
        </p:nvPicPr>
        <p:blipFill>
          <a:blip r:embed="rId10" cstate="print"/>
          <a:srcRect/>
          <a:stretch>
            <a:fillRect/>
          </a:stretch>
        </p:blipFill>
        <p:spPr bwMode="auto">
          <a:xfrm>
            <a:off x="2378526" y="4653136"/>
            <a:ext cx="1625842" cy="1163062"/>
          </a:xfrm>
          <a:prstGeom prst="rect">
            <a:avLst/>
          </a:prstGeom>
          <a:noFill/>
          <a:ln w="9525">
            <a:noFill/>
            <a:miter lim="800000"/>
            <a:headEnd/>
            <a:tailEnd/>
          </a:ln>
        </p:spPr>
      </p:pic>
      <p:sp>
        <p:nvSpPr>
          <p:cNvPr id="19" name="テキスト ボックス 18"/>
          <p:cNvSpPr txBox="1"/>
          <p:nvPr/>
        </p:nvSpPr>
        <p:spPr>
          <a:xfrm>
            <a:off x="515561" y="5703639"/>
            <a:ext cx="2675885" cy="461665"/>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r>
              <a:rPr kumimoji="1" lang="en-US" altLang="ja-JP" sz="1200" dirty="0" smtClean="0">
                <a:latin typeface="Arial" pitchFamily="34" charset="0"/>
                <a:ea typeface="HGP創英角ｺﾞｼｯｸUB" pitchFamily="50" charset="-128"/>
                <a:cs typeface="Arial" pitchFamily="34" charset="0"/>
              </a:rPr>
              <a:t>NII Application on Nebula: </a:t>
            </a:r>
          </a:p>
          <a:p>
            <a:r>
              <a:rPr kumimoji="1" lang="en-US" altLang="ja-JP" sz="1200" dirty="0" err="1" smtClean="0">
                <a:latin typeface="Arial" pitchFamily="34" charset="0"/>
                <a:ea typeface="HGP創英角ｺﾞｼｯｸUB" pitchFamily="50" charset="-128"/>
                <a:cs typeface="Arial" pitchFamily="34" charset="0"/>
              </a:rPr>
              <a:t>Hadoop</a:t>
            </a:r>
            <a:r>
              <a:rPr kumimoji="1" lang="en-US" altLang="ja-JP" sz="1200" dirty="0" smtClean="0">
                <a:latin typeface="Arial" pitchFamily="34" charset="0"/>
                <a:ea typeface="HGP創英角ｺﾞｼｯｸUB" pitchFamily="50" charset="-128"/>
                <a:cs typeface="Arial" pitchFamily="34" charset="0"/>
              </a:rPr>
              <a:t> System developed at NII</a:t>
            </a:r>
            <a:endParaRPr kumimoji="1" lang="ja-JP" altLang="en-US" sz="1200" dirty="0">
              <a:latin typeface="Arial" pitchFamily="34" charset="0"/>
              <a:ea typeface="HGP創英角ｺﾞｼｯｸUB" pitchFamily="50" charset="-128"/>
              <a:cs typeface="Arial" pitchFamily="34" charset="0"/>
            </a:endParaRPr>
          </a:p>
        </p:txBody>
      </p:sp>
      <p:pic>
        <p:nvPicPr>
          <p:cNvPr id="20" name="Picture 8">
            <a:hlinkClick r:id="rId11" action="ppaction://hlinkfile"/>
          </p:cNvPr>
          <p:cNvPicPr>
            <a:picLocks noChangeAspect="1" noChangeArrowheads="1"/>
          </p:cNvPicPr>
          <p:nvPr/>
        </p:nvPicPr>
        <p:blipFill>
          <a:blip r:embed="rId12" cstate="print"/>
          <a:srcRect/>
          <a:stretch>
            <a:fillRect/>
          </a:stretch>
        </p:blipFill>
        <p:spPr bwMode="auto">
          <a:xfrm>
            <a:off x="7232845" y="270352"/>
            <a:ext cx="1713979" cy="49164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正方形/長方形 15"/>
          <p:cNvSpPr/>
          <p:nvPr/>
        </p:nvSpPr>
        <p:spPr>
          <a:xfrm>
            <a:off x="467544" y="2564904"/>
            <a:ext cx="1584176" cy="252028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b="1">
              <a:latin typeface="HGP創英角ｺﾞｼｯｸUB" pitchFamily="50" charset="-128"/>
              <a:ea typeface="HGP創英角ｺﾞｼｯｸUB" pitchFamily="50" charset="-128"/>
            </a:endParaRPr>
          </a:p>
        </p:txBody>
      </p:sp>
      <p:sp>
        <p:nvSpPr>
          <p:cNvPr id="17" name="正方形/長方形 16"/>
          <p:cNvSpPr/>
          <p:nvPr/>
        </p:nvSpPr>
        <p:spPr>
          <a:xfrm>
            <a:off x="2123728" y="2564904"/>
            <a:ext cx="1584176" cy="252028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b="1">
              <a:latin typeface="HGP創英角ｺﾞｼｯｸUB" pitchFamily="50" charset="-128"/>
              <a:ea typeface="HGP創英角ｺﾞｼｯｸUB" pitchFamily="50" charset="-128"/>
            </a:endParaRPr>
          </a:p>
        </p:txBody>
      </p:sp>
      <p:sp>
        <p:nvSpPr>
          <p:cNvPr id="18" name="正方形/長方形 17"/>
          <p:cNvSpPr/>
          <p:nvPr/>
        </p:nvSpPr>
        <p:spPr>
          <a:xfrm>
            <a:off x="3779912" y="2564904"/>
            <a:ext cx="1584176" cy="252028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b="1">
              <a:latin typeface="HGP創英角ｺﾞｼｯｸUB" pitchFamily="50" charset="-128"/>
              <a:ea typeface="HGP創英角ｺﾞｼｯｸUB" pitchFamily="50" charset="-128"/>
            </a:endParaRPr>
          </a:p>
        </p:txBody>
      </p:sp>
      <p:sp>
        <p:nvSpPr>
          <p:cNvPr id="19" name="正方形/長方形 18"/>
          <p:cNvSpPr/>
          <p:nvPr/>
        </p:nvSpPr>
        <p:spPr>
          <a:xfrm>
            <a:off x="5436096" y="2564904"/>
            <a:ext cx="1584176" cy="252028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b="1">
              <a:latin typeface="HGP創英角ｺﾞｼｯｸUB" pitchFamily="50" charset="-128"/>
              <a:ea typeface="HGP創英角ｺﾞｼｯｸUB" pitchFamily="50" charset="-128"/>
            </a:endParaRPr>
          </a:p>
        </p:txBody>
      </p:sp>
      <p:sp>
        <p:nvSpPr>
          <p:cNvPr id="20" name="正方形/長方形 19"/>
          <p:cNvSpPr/>
          <p:nvPr/>
        </p:nvSpPr>
        <p:spPr>
          <a:xfrm>
            <a:off x="7092280" y="2564904"/>
            <a:ext cx="1584176" cy="252028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b="1">
              <a:latin typeface="HGP創英角ｺﾞｼｯｸUB" pitchFamily="50" charset="-128"/>
              <a:ea typeface="HGP創英角ｺﾞｼｯｸUB" pitchFamily="50" charset="-128"/>
            </a:endParaRPr>
          </a:p>
        </p:txBody>
      </p:sp>
      <p:sp>
        <p:nvSpPr>
          <p:cNvPr id="2" name="タイトル 1"/>
          <p:cNvSpPr>
            <a:spLocks noGrp="1"/>
          </p:cNvSpPr>
          <p:nvPr>
            <p:ph type="title"/>
          </p:nvPr>
        </p:nvSpPr>
        <p:spPr/>
        <p:txBody>
          <a:bodyPr/>
          <a:lstStyle/>
          <a:p>
            <a:r>
              <a:rPr lang="ja-JP" altLang="en-US" dirty="0" smtClean="0"/>
              <a:t>トップエスイー　クラウドコース</a:t>
            </a:r>
            <a:endParaRPr lang="ja-JP" altLang="en-US" dirty="0"/>
          </a:p>
        </p:txBody>
      </p:sp>
      <p:sp>
        <p:nvSpPr>
          <p:cNvPr id="6" name="正方形/長方形 5"/>
          <p:cNvSpPr/>
          <p:nvPr/>
        </p:nvSpPr>
        <p:spPr>
          <a:xfrm>
            <a:off x="467544" y="5085184"/>
            <a:ext cx="8208912" cy="92456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395536" y="5229200"/>
            <a:ext cx="1008112" cy="707886"/>
          </a:xfrm>
          <a:prstGeom prst="rect">
            <a:avLst/>
          </a:prstGeom>
          <a:noFill/>
        </p:spPr>
        <p:txBody>
          <a:bodyPr wrap="square" rtlCol="0">
            <a:spAutoFit/>
          </a:bodyPr>
          <a:lstStyle/>
          <a:p>
            <a:pPr algn="ctr"/>
            <a:r>
              <a:rPr kumimoji="1" lang="ja-JP" altLang="en-US" sz="2000" dirty="0" smtClean="0">
                <a:solidFill>
                  <a:schemeClr val="bg1"/>
                </a:solidFill>
              </a:rPr>
              <a:t>共通</a:t>
            </a:r>
            <a:r>
              <a:rPr kumimoji="1" lang="en-US" altLang="ja-JP" sz="2000" dirty="0" smtClean="0">
                <a:solidFill>
                  <a:schemeClr val="bg1"/>
                </a:solidFill>
              </a:rPr>
              <a:t/>
            </a:r>
            <a:br>
              <a:rPr kumimoji="1" lang="en-US" altLang="ja-JP" sz="2000" dirty="0" smtClean="0">
                <a:solidFill>
                  <a:schemeClr val="bg1"/>
                </a:solidFill>
              </a:rPr>
            </a:br>
            <a:r>
              <a:rPr lang="ja-JP" altLang="en-US" sz="2000" dirty="0">
                <a:solidFill>
                  <a:schemeClr val="bg1"/>
                </a:solidFill>
              </a:rPr>
              <a:t>科目</a:t>
            </a:r>
            <a:endParaRPr kumimoji="1" lang="ja-JP" altLang="en-US" sz="2000" dirty="0">
              <a:solidFill>
                <a:schemeClr val="bg1"/>
              </a:solidFill>
            </a:endParaRPr>
          </a:p>
        </p:txBody>
      </p:sp>
      <p:sp>
        <p:nvSpPr>
          <p:cNvPr id="15" name="正方形/長方形 14"/>
          <p:cNvSpPr/>
          <p:nvPr/>
        </p:nvSpPr>
        <p:spPr>
          <a:xfrm>
            <a:off x="7224205" y="5370453"/>
            <a:ext cx="1440160" cy="504056"/>
          </a:xfrm>
          <a:prstGeom prst="rect">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600" dirty="0">
              <a:solidFill>
                <a:schemeClr val="tx1"/>
              </a:solidFill>
            </a:endParaRPr>
          </a:p>
        </p:txBody>
      </p:sp>
      <p:sp>
        <p:nvSpPr>
          <p:cNvPr id="22" name="テキスト ボックス 21"/>
          <p:cNvSpPr txBox="1"/>
          <p:nvPr/>
        </p:nvSpPr>
        <p:spPr>
          <a:xfrm>
            <a:off x="467544" y="2564904"/>
            <a:ext cx="1512168" cy="400110"/>
          </a:xfrm>
          <a:prstGeom prst="rect">
            <a:avLst/>
          </a:prstGeom>
          <a:noFill/>
        </p:spPr>
        <p:txBody>
          <a:bodyPr wrap="square" rtlCol="0">
            <a:spAutoFit/>
          </a:bodyPr>
          <a:lstStyle/>
          <a:p>
            <a:pPr algn="ctr"/>
            <a:r>
              <a:rPr lang="ja-JP" altLang="en-US" sz="2000" dirty="0" smtClean="0">
                <a:solidFill>
                  <a:schemeClr val="bg1"/>
                </a:solidFill>
                <a:latin typeface="HGP創英角ｺﾞｼｯｸUB" pitchFamily="50" charset="-128"/>
                <a:ea typeface="HGP創英角ｺﾞｼｯｸUB" pitchFamily="50" charset="-128"/>
              </a:rPr>
              <a:t>要求工学</a:t>
            </a:r>
            <a:endParaRPr kumimoji="1" lang="ja-JP" altLang="en-US" sz="2000" dirty="0">
              <a:solidFill>
                <a:schemeClr val="bg1"/>
              </a:solidFill>
              <a:latin typeface="HGP創英角ｺﾞｼｯｸUB" pitchFamily="50" charset="-128"/>
              <a:ea typeface="HGP創英角ｺﾞｼｯｸUB" pitchFamily="50" charset="-128"/>
            </a:endParaRPr>
          </a:p>
        </p:txBody>
      </p:sp>
      <p:sp>
        <p:nvSpPr>
          <p:cNvPr id="12" name="正方形/長方形 11"/>
          <p:cNvSpPr/>
          <p:nvPr/>
        </p:nvSpPr>
        <p:spPr>
          <a:xfrm>
            <a:off x="7128284" y="5272473"/>
            <a:ext cx="1440160" cy="504056"/>
          </a:xfrm>
          <a:prstGeom prst="rect">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smtClean="0">
                <a:solidFill>
                  <a:schemeClr val="tx1"/>
                </a:solidFill>
              </a:rPr>
              <a:t>セキュリティ</a:t>
            </a:r>
            <a:r>
              <a:rPr lang="en-US" altLang="ja-JP" sz="1600" dirty="0" smtClean="0">
                <a:solidFill>
                  <a:schemeClr val="tx1"/>
                </a:solidFill>
              </a:rPr>
              <a:t/>
            </a:r>
            <a:br>
              <a:rPr lang="en-US" altLang="ja-JP" sz="1600" dirty="0" smtClean="0">
                <a:solidFill>
                  <a:schemeClr val="tx1"/>
                </a:solidFill>
              </a:rPr>
            </a:br>
            <a:r>
              <a:rPr lang="ja-JP" altLang="en-US" sz="1600" dirty="0" smtClean="0">
                <a:solidFill>
                  <a:schemeClr val="tx1"/>
                </a:solidFill>
              </a:rPr>
              <a:t>概論</a:t>
            </a:r>
            <a:endParaRPr lang="ja-JP" altLang="en-US" sz="1600" dirty="0">
              <a:solidFill>
                <a:schemeClr val="tx1"/>
              </a:solidFill>
            </a:endParaRPr>
          </a:p>
        </p:txBody>
      </p:sp>
      <p:sp>
        <p:nvSpPr>
          <p:cNvPr id="23" name="テキスト ボックス 22"/>
          <p:cNvSpPr txBox="1"/>
          <p:nvPr/>
        </p:nvSpPr>
        <p:spPr>
          <a:xfrm>
            <a:off x="2123728" y="2564904"/>
            <a:ext cx="1512168" cy="707886"/>
          </a:xfrm>
          <a:prstGeom prst="rect">
            <a:avLst/>
          </a:prstGeom>
          <a:noFill/>
        </p:spPr>
        <p:txBody>
          <a:bodyPr wrap="square" rtlCol="0">
            <a:spAutoFit/>
          </a:bodyPr>
          <a:lstStyle/>
          <a:p>
            <a:pPr algn="ctr"/>
            <a:r>
              <a:rPr kumimoji="1" lang="ja-JP" altLang="en-US" sz="2000" dirty="0" smtClean="0">
                <a:solidFill>
                  <a:schemeClr val="bg1"/>
                </a:solidFill>
                <a:latin typeface="HGP創英角ｺﾞｼｯｸUB" pitchFamily="50" charset="-128"/>
                <a:ea typeface="HGP創英角ｺﾞｼｯｸUB" pitchFamily="50" charset="-128"/>
              </a:rPr>
              <a:t>アーキ</a:t>
            </a:r>
            <a:r>
              <a:rPr kumimoji="1" lang="en-US" altLang="ja-JP" sz="2000" dirty="0" smtClean="0">
                <a:solidFill>
                  <a:schemeClr val="bg1"/>
                </a:solidFill>
                <a:latin typeface="HGP創英角ｺﾞｼｯｸUB" pitchFamily="50" charset="-128"/>
                <a:ea typeface="HGP創英角ｺﾞｼｯｸUB" pitchFamily="50" charset="-128"/>
              </a:rPr>
              <a:t/>
            </a:r>
            <a:br>
              <a:rPr kumimoji="1" lang="en-US" altLang="ja-JP" sz="2000" dirty="0" smtClean="0">
                <a:solidFill>
                  <a:schemeClr val="bg1"/>
                </a:solidFill>
                <a:latin typeface="HGP創英角ｺﾞｼｯｸUB" pitchFamily="50" charset="-128"/>
                <a:ea typeface="HGP創英角ｺﾞｼｯｸUB" pitchFamily="50" charset="-128"/>
              </a:rPr>
            </a:br>
            <a:r>
              <a:rPr kumimoji="1" lang="ja-JP" altLang="en-US" sz="2000" dirty="0" smtClean="0">
                <a:solidFill>
                  <a:schemeClr val="bg1"/>
                </a:solidFill>
                <a:latin typeface="HGP創英角ｺﾞｼｯｸUB" pitchFamily="50" charset="-128"/>
                <a:ea typeface="HGP創英角ｺﾞｼｯｸUB" pitchFamily="50" charset="-128"/>
              </a:rPr>
              <a:t>テクチャ</a:t>
            </a:r>
            <a:endParaRPr kumimoji="1" lang="ja-JP" altLang="en-US" sz="2000" dirty="0">
              <a:solidFill>
                <a:schemeClr val="bg1"/>
              </a:solidFill>
              <a:latin typeface="HGP創英角ｺﾞｼｯｸUB" pitchFamily="50" charset="-128"/>
              <a:ea typeface="HGP創英角ｺﾞｼｯｸUB" pitchFamily="50" charset="-128"/>
            </a:endParaRPr>
          </a:p>
        </p:txBody>
      </p:sp>
      <p:sp>
        <p:nvSpPr>
          <p:cNvPr id="24" name="テキスト ボックス 23"/>
          <p:cNvSpPr txBox="1"/>
          <p:nvPr/>
        </p:nvSpPr>
        <p:spPr>
          <a:xfrm>
            <a:off x="3779912" y="2564904"/>
            <a:ext cx="1512168" cy="400110"/>
          </a:xfrm>
          <a:prstGeom prst="rect">
            <a:avLst/>
          </a:prstGeom>
          <a:noFill/>
        </p:spPr>
        <p:txBody>
          <a:bodyPr wrap="square" rtlCol="0">
            <a:spAutoFit/>
          </a:bodyPr>
          <a:lstStyle/>
          <a:p>
            <a:pPr algn="ctr"/>
            <a:r>
              <a:rPr kumimoji="1" lang="ja-JP" altLang="en-US" sz="2000" dirty="0" smtClean="0">
                <a:solidFill>
                  <a:schemeClr val="bg1"/>
                </a:solidFill>
                <a:latin typeface="HGP創英角ｺﾞｼｯｸUB" pitchFamily="50" charset="-128"/>
                <a:ea typeface="HGP創英角ｺﾞｼｯｸUB" pitchFamily="50" charset="-128"/>
              </a:rPr>
              <a:t>モデル検査</a:t>
            </a:r>
            <a:endParaRPr kumimoji="1" lang="ja-JP" altLang="en-US" sz="2000" dirty="0">
              <a:solidFill>
                <a:schemeClr val="bg1"/>
              </a:solidFill>
              <a:latin typeface="HGP創英角ｺﾞｼｯｸUB" pitchFamily="50" charset="-128"/>
              <a:ea typeface="HGP創英角ｺﾞｼｯｸUB" pitchFamily="50" charset="-128"/>
            </a:endParaRPr>
          </a:p>
        </p:txBody>
      </p:sp>
      <p:sp>
        <p:nvSpPr>
          <p:cNvPr id="26" name="テキスト ボックス 25"/>
          <p:cNvSpPr txBox="1"/>
          <p:nvPr/>
        </p:nvSpPr>
        <p:spPr>
          <a:xfrm>
            <a:off x="5436096" y="2564904"/>
            <a:ext cx="1512168" cy="707886"/>
          </a:xfrm>
          <a:prstGeom prst="rect">
            <a:avLst/>
          </a:prstGeom>
          <a:noFill/>
        </p:spPr>
        <p:txBody>
          <a:bodyPr wrap="square" rtlCol="0">
            <a:spAutoFit/>
          </a:bodyPr>
          <a:lstStyle/>
          <a:p>
            <a:pPr algn="ctr"/>
            <a:r>
              <a:rPr kumimoji="1" lang="ja-JP" altLang="en-US" sz="2000" dirty="0" smtClean="0">
                <a:solidFill>
                  <a:schemeClr val="bg1"/>
                </a:solidFill>
                <a:latin typeface="HGP創英角ｺﾞｼｯｸUB" pitchFamily="50" charset="-128"/>
                <a:ea typeface="HGP創英角ｺﾞｼｯｸUB" pitchFamily="50" charset="-128"/>
              </a:rPr>
              <a:t>形式</a:t>
            </a:r>
            <a:r>
              <a:rPr kumimoji="1" lang="en-US" altLang="ja-JP" sz="2000" dirty="0" smtClean="0">
                <a:solidFill>
                  <a:schemeClr val="bg1"/>
                </a:solidFill>
                <a:latin typeface="HGP創英角ｺﾞｼｯｸUB" pitchFamily="50" charset="-128"/>
                <a:ea typeface="HGP創英角ｺﾞｼｯｸUB" pitchFamily="50" charset="-128"/>
              </a:rPr>
              <a:t/>
            </a:r>
            <a:br>
              <a:rPr kumimoji="1" lang="en-US" altLang="ja-JP" sz="2000" dirty="0" smtClean="0">
                <a:solidFill>
                  <a:schemeClr val="bg1"/>
                </a:solidFill>
                <a:latin typeface="HGP創英角ｺﾞｼｯｸUB" pitchFamily="50" charset="-128"/>
                <a:ea typeface="HGP創英角ｺﾞｼｯｸUB" pitchFamily="50" charset="-128"/>
              </a:rPr>
            </a:br>
            <a:r>
              <a:rPr kumimoji="1" lang="ja-JP" altLang="en-US" sz="2000" dirty="0" smtClean="0">
                <a:solidFill>
                  <a:schemeClr val="bg1"/>
                </a:solidFill>
                <a:latin typeface="HGP創英角ｺﾞｼｯｸUB" pitchFamily="50" charset="-128"/>
                <a:ea typeface="HGP創英角ｺﾞｼｯｸUB" pitchFamily="50" charset="-128"/>
              </a:rPr>
              <a:t>仕様記述</a:t>
            </a:r>
            <a:endParaRPr kumimoji="1" lang="ja-JP" altLang="en-US" sz="2000" dirty="0">
              <a:solidFill>
                <a:schemeClr val="bg1"/>
              </a:solidFill>
              <a:latin typeface="HGP創英角ｺﾞｼｯｸUB" pitchFamily="50" charset="-128"/>
              <a:ea typeface="HGP創英角ｺﾞｼｯｸUB" pitchFamily="50" charset="-128"/>
            </a:endParaRPr>
          </a:p>
        </p:txBody>
      </p:sp>
      <p:sp>
        <p:nvSpPr>
          <p:cNvPr id="27" name="テキスト ボックス 26"/>
          <p:cNvSpPr txBox="1"/>
          <p:nvPr/>
        </p:nvSpPr>
        <p:spPr>
          <a:xfrm>
            <a:off x="7092280" y="2564904"/>
            <a:ext cx="1512168" cy="400110"/>
          </a:xfrm>
          <a:prstGeom prst="rect">
            <a:avLst/>
          </a:prstGeom>
          <a:noFill/>
        </p:spPr>
        <p:txBody>
          <a:bodyPr wrap="square" rtlCol="0">
            <a:spAutoFit/>
          </a:bodyPr>
          <a:lstStyle/>
          <a:p>
            <a:pPr algn="ctr"/>
            <a:r>
              <a:rPr kumimoji="1" lang="ja-JP" altLang="en-US" sz="2000" dirty="0" smtClean="0">
                <a:solidFill>
                  <a:schemeClr val="bg1"/>
                </a:solidFill>
                <a:latin typeface="HGP創英角ｺﾞｼｯｸUB" pitchFamily="50" charset="-128"/>
                <a:ea typeface="HGP創英角ｺﾞｼｯｸUB" pitchFamily="50" charset="-128"/>
              </a:rPr>
              <a:t>クラウド</a:t>
            </a:r>
            <a:endParaRPr kumimoji="1" lang="ja-JP" altLang="en-US" sz="2000" dirty="0">
              <a:solidFill>
                <a:schemeClr val="bg1"/>
              </a:solidFill>
              <a:latin typeface="HGP創英角ｺﾞｼｯｸUB" pitchFamily="50" charset="-128"/>
              <a:ea typeface="HGP創英角ｺﾞｼｯｸUB" pitchFamily="50" charset="-128"/>
            </a:endParaRPr>
          </a:p>
        </p:txBody>
      </p:sp>
      <p:sp>
        <p:nvSpPr>
          <p:cNvPr id="29" name="正方形/長方形 28"/>
          <p:cNvSpPr/>
          <p:nvPr/>
        </p:nvSpPr>
        <p:spPr>
          <a:xfrm>
            <a:off x="539552" y="3933056"/>
            <a:ext cx="1440160" cy="504056"/>
          </a:xfrm>
          <a:prstGeom prst="rect">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smtClean="0">
                <a:solidFill>
                  <a:schemeClr val="tx1"/>
                </a:solidFill>
              </a:rPr>
              <a:t>ゴール指向</a:t>
            </a:r>
            <a:endParaRPr lang="en-US" altLang="ja-JP" sz="1600" dirty="0" smtClean="0">
              <a:solidFill>
                <a:schemeClr val="tx1"/>
              </a:solidFill>
            </a:endParaRPr>
          </a:p>
          <a:p>
            <a:pPr algn="ctr"/>
            <a:r>
              <a:rPr lang="ja-JP" altLang="en-US" sz="1600" dirty="0" smtClean="0">
                <a:solidFill>
                  <a:schemeClr val="tx1"/>
                </a:solidFill>
              </a:rPr>
              <a:t>要求分析</a:t>
            </a:r>
            <a:endParaRPr lang="ja-JP" altLang="en-US" sz="1600" dirty="0">
              <a:solidFill>
                <a:schemeClr val="tx1"/>
              </a:solidFill>
            </a:endParaRPr>
          </a:p>
        </p:txBody>
      </p:sp>
      <p:sp>
        <p:nvSpPr>
          <p:cNvPr id="31" name="正方形/長方形 30"/>
          <p:cNvSpPr/>
          <p:nvPr/>
        </p:nvSpPr>
        <p:spPr>
          <a:xfrm>
            <a:off x="539552" y="4581128"/>
            <a:ext cx="1440160" cy="504056"/>
          </a:xfrm>
          <a:prstGeom prst="rect">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600" dirty="0">
              <a:solidFill>
                <a:schemeClr val="tx1"/>
              </a:solidFill>
            </a:endParaRPr>
          </a:p>
        </p:txBody>
      </p:sp>
      <p:sp>
        <p:nvSpPr>
          <p:cNvPr id="32" name="正方形/長方形 31"/>
          <p:cNvSpPr/>
          <p:nvPr/>
        </p:nvSpPr>
        <p:spPr>
          <a:xfrm>
            <a:off x="539552" y="4509120"/>
            <a:ext cx="1440160" cy="504056"/>
          </a:xfrm>
          <a:prstGeom prst="rect">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600" dirty="0">
              <a:solidFill>
                <a:schemeClr val="tx1"/>
              </a:solidFill>
            </a:endParaRPr>
          </a:p>
        </p:txBody>
      </p:sp>
      <p:sp>
        <p:nvSpPr>
          <p:cNvPr id="30" name="正方形/長方形 29"/>
          <p:cNvSpPr/>
          <p:nvPr/>
        </p:nvSpPr>
        <p:spPr>
          <a:xfrm>
            <a:off x="539552" y="3429000"/>
            <a:ext cx="1440160" cy="504056"/>
          </a:xfrm>
          <a:prstGeom prst="rect">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smtClean="0">
                <a:solidFill>
                  <a:schemeClr val="tx1"/>
                </a:solidFill>
              </a:rPr>
              <a:t>超上流</a:t>
            </a:r>
            <a:r>
              <a:rPr lang="en-US" altLang="ja-JP" sz="1600" dirty="0" smtClean="0">
                <a:solidFill>
                  <a:schemeClr val="tx1"/>
                </a:solidFill>
              </a:rPr>
              <a:t/>
            </a:r>
            <a:br>
              <a:rPr lang="en-US" altLang="ja-JP" sz="1600" dirty="0" smtClean="0">
                <a:solidFill>
                  <a:schemeClr val="tx1"/>
                </a:solidFill>
              </a:rPr>
            </a:br>
            <a:r>
              <a:rPr lang="ja-JP" altLang="en-US" sz="1600" dirty="0" smtClean="0">
                <a:solidFill>
                  <a:schemeClr val="tx1"/>
                </a:solidFill>
              </a:rPr>
              <a:t>要求分析</a:t>
            </a:r>
            <a:endParaRPr lang="ja-JP" altLang="en-US" sz="1600" dirty="0">
              <a:solidFill>
                <a:schemeClr val="tx1"/>
              </a:solidFill>
            </a:endParaRPr>
          </a:p>
        </p:txBody>
      </p:sp>
      <p:sp>
        <p:nvSpPr>
          <p:cNvPr id="28" name="正方形/長方形 27"/>
          <p:cNvSpPr/>
          <p:nvPr/>
        </p:nvSpPr>
        <p:spPr>
          <a:xfrm>
            <a:off x="539552" y="4437112"/>
            <a:ext cx="1440160" cy="504056"/>
          </a:xfrm>
          <a:prstGeom prst="rect">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smtClean="0">
                <a:solidFill>
                  <a:schemeClr val="tx1"/>
                </a:solidFill>
              </a:rPr>
              <a:t>要求獲得</a:t>
            </a:r>
            <a:endParaRPr lang="ja-JP" altLang="en-US" sz="1600" dirty="0">
              <a:solidFill>
                <a:schemeClr val="tx1"/>
              </a:solidFill>
            </a:endParaRPr>
          </a:p>
        </p:txBody>
      </p:sp>
      <p:sp>
        <p:nvSpPr>
          <p:cNvPr id="33" name="正方形/長方形 32"/>
          <p:cNvSpPr/>
          <p:nvPr/>
        </p:nvSpPr>
        <p:spPr>
          <a:xfrm>
            <a:off x="2195736" y="3933056"/>
            <a:ext cx="1440160" cy="504056"/>
          </a:xfrm>
          <a:prstGeom prst="rect">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smtClean="0">
                <a:solidFill>
                  <a:schemeClr val="tx1"/>
                </a:solidFill>
              </a:rPr>
              <a:t>ソフトウェア</a:t>
            </a:r>
          </a:p>
          <a:p>
            <a:pPr algn="ctr"/>
            <a:r>
              <a:rPr lang="ja-JP" altLang="en-US" sz="1600" dirty="0" smtClean="0">
                <a:solidFill>
                  <a:schemeClr val="tx1"/>
                </a:solidFill>
              </a:rPr>
              <a:t>パターン</a:t>
            </a:r>
            <a:endParaRPr lang="ja-JP" altLang="en-US" sz="1600" dirty="0">
              <a:solidFill>
                <a:schemeClr val="tx1"/>
              </a:solidFill>
            </a:endParaRPr>
          </a:p>
        </p:txBody>
      </p:sp>
      <p:sp>
        <p:nvSpPr>
          <p:cNvPr id="34" name="正方形/長方形 33"/>
          <p:cNvSpPr/>
          <p:nvPr/>
        </p:nvSpPr>
        <p:spPr>
          <a:xfrm>
            <a:off x="2195736" y="4581128"/>
            <a:ext cx="1440160" cy="504056"/>
          </a:xfrm>
          <a:prstGeom prst="rect">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600" dirty="0">
              <a:solidFill>
                <a:schemeClr val="tx1"/>
              </a:solidFill>
            </a:endParaRPr>
          </a:p>
        </p:txBody>
      </p:sp>
      <p:sp>
        <p:nvSpPr>
          <p:cNvPr id="35" name="正方形/長方形 34"/>
          <p:cNvSpPr/>
          <p:nvPr/>
        </p:nvSpPr>
        <p:spPr>
          <a:xfrm>
            <a:off x="2195736" y="4509120"/>
            <a:ext cx="1440160" cy="504056"/>
          </a:xfrm>
          <a:prstGeom prst="rect">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600" dirty="0">
              <a:solidFill>
                <a:schemeClr val="tx1"/>
              </a:solidFill>
            </a:endParaRPr>
          </a:p>
        </p:txBody>
      </p:sp>
      <p:sp>
        <p:nvSpPr>
          <p:cNvPr id="36" name="正方形/長方形 35"/>
          <p:cNvSpPr/>
          <p:nvPr/>
        </p:nvSpPr>
        <p:spPr>
          <a:xfrm>
            <a:off x="2195736" y="3429000"/>
            <a:ext cx="1440160" cy="504056"/>
          </a:xfrm>
          <a:prstGeom prst="rect">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smtClean="0">
                <a:solidFill>
                  <a:schemeClr val="tx1"/>
                </a:solidFill>
              </a:rPr>
              <a:t>アスペクト</a:t>
            </a:r>
          </a:p>
          <a:p>
            <a:pPr algn="ctr"/>
            <a:r>
              <a:rPr lang="ja-JP" altLang="en-US" sz="1600" dirty="0" smtClean="0">
                <a:solidFill>
                  <a:schemeClr val="tx1"/>
                </a:solidFill>
              </a:rPr>
              <a:t>指向開発</a:t>
            </a:r>
          </a:p>
        </p:txBody>
      </p:sp>
      <p:sp>
        <p:nvSpPr>
          <p:cNvPr id="37" name="正方形/長方形 36"/>
          <p:cNvSpPr/>
          <p:nvPr/>
        </p:nvSpPr>
        <p:spPr>
          <a:xfrm>
            <a:off x="2195736" y="4437112"/>
            <a:ext cx="1440160" cy="504056"/>
          </a:xfrm>
          <a:prstGeom prst="rect">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smtClean="0">
                <a:solidFill>
                  <a:schemeClr val="tx1"/>
                </a:solidFill>
              </a:rPr>
              <a:t>コンポーネント</a:t>
            </a:r>
            <a:br>
              <a:rPr lang="ja-JP" altLang="en-US" sz="1600" dirty="0" smtClean="0">
                <a:solidFill>
                  <a:schemeClr val="tx1"/>
                </a:solidFill>
              </a:rPr>
            </a:br>
            <a:r>
              <a:rPr lang="ja-JP" altLang="en-US" sz="1600" dirty="0" smtClean="0">
                <a:solidFill>
                  <a:schemeClr val="tx1"/>
                </a:solidFill>
              </a:rPr>
              <a:t>ベース開発</a:t>
            </a:r>
            <a:endParaRPr lang="ja-JP" altLang="en-US" sz="1600" dirty="0">
              <a:solidFill>
                <a:schemeClr val="tx1"/>
              </a:solidFill>
            </a:endParaRPr>
          </a:p>
        </p:txBody>
      </p:sp>
      <p:sp>
        <p:nvSpPr>
          <p:cNvPr id="38" name="正方形/長方形 37"/>
          <p:cNvSpPr/>
          <p:nvPr/>
        </p:nvSpPr>
        <p:spPr>
          <a:xfrm>
            <a:off x="3851920" y="3933056"/>
            <a:ext cx="1440160" cy="504056"/>
          </a:xfrm>
          <a:prstGeom prst="rect">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smtClean="0">
                <a:solidFill>
                  <a:schemeClr val="tx1"/>
                </a:solidFill>
              </a:rPr>
              <a:t>性能</a:t>
            </a:r>
            <a:endParaRPr lang="en-US" altLang="ja-JP" sz="1600" dirty="0" smtClean="0">
              <a:solidFill>
                <a:schemeClr val="tx1"/>
              </a:solidFill>
            </a:endParaRPr>
          </a:p>
          <a:p>
            <a:pPr algn="ctr"/>
            <a:r>
              <a:rPr lang="ja-JP" altLang="en-US" sz="1600" dirty="0" smtClean="0">
                <a:solidFill>
                  <a:schemeClr val="tx1"/>
                </a:solidFill>
              </a:rPr>
              <a:t>モデル検証</a:t>
            </a:r>
            <a:endParaRPr lang="ja-JP" altLang="en-US" sz="1600" dirty="0">
              <a:solidFill>
                <a:schemeClr val="tx1"/>
              </a:solidFill>
            </a:endParaRPr>
          </a:p>
        </p:txBody>
      </p:sp>
      <p:sp>
        <p:nvSpPr>
          <p:cNvPr id="39" name="正方形/長方形 38"/>
          <p:cNvSpPr/>
          <p:nvPr/>
        </p:nvSpPr>
        <p:spPr>
          <a:xfrm>
            <a:off x="3851920" y="4581128"/>
            <a:ext cx="1440160" cy="504056"/>
          </a:xfrm>
          <a:prstGeom prst="rect">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600" dirty="0">
              <a:solidFill>
                <a:schemeClr val="tx1"/>
              </a:solidFill>
            </a:endParaRPr>
          </a:p>
        </p:txBody>
      </p:sp>
      <p:sp>
        <p:nvSpPr>
          <p:cNvPr id="40" name="正方形/長方形 39"/>
          <p:cNvSpPr/>
          <p:nvPr/>
        </p:nvSpPr>
        <p:spPr>
          <a:xfrm>
            <a:off x="3851920" y="4509120"/>
            <a:ext cx="1440160" cy="504056"/>
          </a:xfrm>
          <a:prstGeom prst="rect">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600" dirty="0">
              <a:solidFill>
                <a:schemeClr val="tx1"/>
              </a:solidFill>
            </a:endParaRPr>
          </a:p>
        </p:txBody>
      </p:sp>
      <p:sp>
        <p:nvSpPr>
          <p:cNvPr id="41" name="正方形/長方形 40"/>
          <p:cNvSpPr/>
          <p:nvPr/>
        </p:nvSpPr>
        <p:spPr>
          <a:xfrm>
            <a:off x="3851920" y="3429000"/>
            <a:ext cx="1440160" cy="504056"/>
          </a:xfrm>
          <a:prstGeom prst="rect">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smtClean="0">
                <a:solidFill>
                  <a:schemeClr val="tx1"/>
                </a:solidFill>
              </a:rPr>
              <a:t>並行</a:t>
            </a:r>
            <a:r>
              <a:rPr lang="ja-JP" altLang="en-US" sz="1400" dirty="0">
                <a:solidFill>
                  <a:schemeClr val="tx1"/>
                </a:solidFill>
              </a:rPr>
              <a:t>システム</a:t>
            </a:r>
            <a:r>
              <a:rPr lang="ja-JP" altLang="en-US" sz="1400" dirty="0" smtClean="0">
                <a:solidFill>
                  <a:schemeClr val="tx1"/>
                </a:solidFill>
              </a:rPr>
              <a:t>の</a:t>
            </a:r>
            <a:r>
              <a:rPr lang="en-US" altLang="ja-JP" sz="1400" dirty="0" smtClean="0">
                <a:solidFill>
                  <a:schemeClr val="tx1"/>
                </a:solidFill>
              </a:rPr>
              <a:t/>
            </a:r>
            <a:br>
              <a:rPr lang="en-US" altLang="ja-JP" sz="1400" dirty="0" smtClean="0">
                <a:solidFill>
                  <a:schemeClr val="tx1"/>
                </a:solidFill>
              </a:rPr>
            </a:br>
            <a:r>
              <a:rPr lang="ja-JP" altLang="en-US" sz="1400" dirty="0" smtClean="0">
                <a:solidFill>
                  <a:schemeClr val="tx1"/>
                </a:solidFill>
              </a:rPr>
              <a:t>検証と実装</a:t>
            </a:r>
            <a:endParaRPr lang="ja-JP" altLang="en-US" sz="1400" dirty="0">
              <a:solidFill>
                <a:schemeClr val="tx1"/>
              </a:solidFill>
            </a:endParaRPr>
          </a:p>
        </p:txBody>
      </p:sp>
      <p:sp>
        <p:nvSpPr>
          <p:cNvPr id="42" name="正方形/長方形 41"/>
          <p:cNvSpPr/>
          <p:nvPr/>
        </p:nvSpPr>
        <p:spPr>
          <a:xfrm>
            <a:off x="3851920" y="4437112"/>
            <a:ext cx="1440160" cy="504056"/>
          </a:xfrm>
          <a:prstGeom prst="rect">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smtClean="0">
                <a:solidFill>
                  <a:schemeClr val="tx1"/>
                </a:solidFill>
              </a:rPr>
              <a:t>設計モデル</a:t>
            </a:r>
            <a:endParaRPr lang="en-US" altLang="ja-JP" sz="1400" dirty="0" smtClean="0">
              <a:solidFill>
                <a:schemeClr val="tx1"/>
              </a:solidFill>
            </a:endParaRPr>
          </a:p>
          <a:p>
            <a:pPr algn="ctr"/>
            <a:r>
              <a:rPr lang="ja-JP" altLang="en-US" sz="1400" dirty="0" smtClean="0">
                <a:solidFill>
                  <a:schemeClr val="tx1"/>
                </a:solidFill>
              </a:rPr>
              <a:t>検証 </a:t>
            </a:r>
            <a:r>
              <a:rPr lang="en-US" altLang="ja-JP" sz="1400" dirty="0" smtClean="0">
                <a:solidFill>
                  <a:schemeClr val="tx1"/>
                </a:solidFill>
              </a:rPr>
              <a:t>(</a:t>
            </a:r>
            <a:r>
              <a:rPr lang="ja-JP" altLang="en-US" sz="1400" dirty="0" smtClean="0">
                <a:solidFill>
                  <a:schemeClr val="tx1"/>
                </a:solidFill>
              </a:rPr>
              <a:t>応用編</a:t>
            </a:r>
            <a:r>
              <a:rPr lang="en-US" altLang="ja-JP" sz="1400" dirty="0" smtClean="0">
                <a:solidFill>
                  <a:schemeClr val="tx1"/>
                </a:solidFill>
              </a:rPr>
              <a:t>)</a:t>
            </a:r>
            <a:endParaRPr lang="ja-JP" altLang="en-US" sz="1400" dirty="0">
              <a:solidFill>
                <a:schemeClr val="tx1"/>
              </a:solidFill>
            </a:endParaRPr>
          </a:p>
        </p:txBody>
      </p:sp>
      <p:sp>
        <p:nvSpPr>
          <p:cNvPr id="48" name="正方形/長方形 47"/>
          <p:cNvSpPr/>
          <p:nvPr/>
        </p:nvSpPr>
        <p:spPr>
          <a:xfrm>
            <a:off x="5508104" y="3933056"/>
            <a:ext cx="1440160" cy="504056"/>
          </a:xfrm>
          <a:prstGeom prst="rect">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smtClean="0">
                <a:solidFill>
                  <a:schemeClr val="tx1"/>
                </a:solidFill>
              </a:rPr>
              <a:t>形式仕様記述</a:t>
            </a:r>
            <a:r>
              <a:rPr lang="en-US" altLang="ja-JP" sz="1600" dirty="0" smtClean="0">
                <a:solidFill>
                  <a:schemeClr val="tx1"/>
                </a:solidFill>
              </a:rPr>
              <a:t/>
            </a:r>
            <a:br>
              <a:rPr lang="en-US" altLang="ja-JP" sz="1600" dirty="0" smtClean="0">
                <a:solidFill>
                  <a:schemeClr val="tx1"/>
                </a:solidFill>
              </a:rPr>
            </a:br>
            <a:r>
              <a:rPr lang="en-US" altLang="ja-JP" sz="1400" dirty="0" smtClean="0">
                <a:solidFill>
                  <a:schemeClr val="tx1"/>
                </a:solidFill>
              </a:rPr>
              <a:t>(B</a:t>
            </a:r>
            <a:r>
              <a:rPr lang="ja-JP" altLang="en-US" sz="1400" dirty="0" smtClean="0">
                <a:solidFill>
                  <a:schemeClr val="tx1"/>
                </a:solidFill>
              </a:rPr>
              <a:t>メソッド編</a:t>
            </a:r>
            <a:r>
              <a:rPr lang="en-US" altLang="ja-JP" sz="1400" dirty="0" smtClean="0">
                <a:solidFill>
                  <a:schemeClr val="tx1"/>
                </a:solidFill>
              </a:rPr>
              <a:t>)</a:t>
            </a:r>
            <a:endParaRPr lang="ja-JP" altLang="en-US" sz="1400" dirty="0">
              <a:solidFill>
                <a:schemeClr val="tx1"/>
              </a:solidFill>
            </a:endParaRPr>
          </a:p>
        </p:txBody>
      </p:sp>
      <p:sp>
        <p:nvSpPr>
          <p:cNvPr id="49" name="正方形/長方形 48"/>
          <p:cNvSpPr/>
          <p:nvPr/>
        </p:nvSpPr>
        <p:spPr>
          <a:xfrm>
            <a:off x="5508104" y="4581128"/>
            <a:ext cx="1440160" cy="504056"/>
          </a:xfrm>
          <a:prstGeom prst="rect">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600" dirty="0">
              <a:solidFill>
                <a:schemeClr val="tx1"/>
              </a:solidFill>
            </a:endParaRPr>
          </a:p>
        </p:txBody>
      </p:sp>
      <p:sp>
        <p:nvSpPr>
          <p:cNvPr id="50" name="正方形/長方形 49"/>
          <p:cNvSpPr/>
          <p:nvPr/>
        </p:nvSpPr>
        <p:spPr>
          <a:xfrm>
            <a:off x="5508104" y="4509120"/>
            <a:ext cx="1440160" cy="504056"/>
          </a:xfrm>
          <a:prstGeom prst="rect">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600" dirty="0">
              <a:solidFill>
                <a:schemeClr val="tx1"/>
              </a:solidFill>
            </a:endParaRPr>
          </a:p>
        </p:txBody>
      </p:sp>
      <p:sp>
        <p:nvSpPr>
          <p:cNvPr id="51" name="正方形/長方形 50"/>
          <p:cNvSpPr/>
          <p:nvPr/>
        </p:nvSpPr>
        <p:spPr>
          <a:xfrm>
            <a:off x="5508104" y="3429000"/>
            <a:ext cx="1440160" cy="504056"/>
          </a:xfrm>
          <a:prstGeom prst="rect">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smtClean="0">
                <a:solidFill>
                  <a:schemeClr val="tx1"/>
                </a:solidFill>
              </a:rPr>
              <a:t>形式仕様記述</a:t>
            </a:r>
            <a:r>
              <a:rPr lang="en-US" altLang="ja-JP" sz="1600" dirty="0" smtClean="0">
                <a:solidFill>
                  <a:schemeClr val="tx1"/>
                </a:solidFill>
              </a:rPr>
              <a:t/>
            </a:r>
            <a:br>
              <a:rPr lang="en-US" altLang="ja-JP" sz="1600" dirty="0" smtClean="0">
                <a:solidFill>
                  <a:schemeClr val="tx1"/>
                </a:solidFill>
              </a:rPr>
            </a:br>
            <a:r>
              <a:rPr lang="en-US" altLang="ja-JP" sz="1400" dirty="0" smtClean="0">
                <a:solidFill>
                  <a:schemeClr val="tx1"/>
                </a:solidFill>
              </a:rPr>
              <a:t>(</a:t>
            </a:r>
            <a:r>
              <a:rPr lang="ja-JP" altLang="en-US" sz="1400" dirty="0" smtClean="0">
                <a:solidFill>
                  <a:schemeClr val="tx1"/>
                </a:solidFill>
              </a:rPr>
              <a:t>セキュリティ編</a:t>
            </a:r>
            <a:r>
              <a:rPr lang="en-US" altLang="ja-JP" sz="1400" dirty="0" smtClean="0">
                <a:solidFill>
                  <a:schemeClr val="tx1"/>
                </a:solidFill>
              </a:rPr>
              <a:t>)</a:t>
            </a:r>
            <a:endParaRPr lang="ja-JP" altLang="en-US" sz="1400" dirty="0">
              <a:solidFill>
                <a:schemeClr val="tx1"/>
              </a:solidFill>
            </a:endParaRPr>
          </a:p>
        </p:txBody>
      </p:sp>
      <p:sp>
        <p:nvSpPr>
          <p:cNvPr id="52" name="正方形/長方形 51"/>
          <p:cNvSpPr/>
          <p:nvPr/>
        </p:nvSpPr>
        <p:spPr>
          <a:xfrm>
            <a:off x="5508104" y="4437112"/>
            <a:ext cx="1440160" cy="504056"/>
          </a:xfrm>
          <a:prstGeom prst="rect">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smtClean="0">
                <a:solidFill>
                  <a:schemeClr val="tx1"/>
                </a:solidFill>
              </a:rPr>
              <a:t>形式仕様記述</a:t>
            </a:r>
            <a:r>
              <a:rPr lang="en-US" altLang="ja-JP" sz="1600" dirty="0" smtClean="0">
                <a:solidFill>
                  <a:schemeClr val="tx1"/>
                </a:solidFill>
              </a:rPr>
              <a:t/>
            </a:r>
            <a:br>
              <a:rPr lang="en-US" altLang="ja-JP" sz="1600" dirty="0" smtClean="0">
                <a:solidFill>
                  <a:schemeClr val="tx1"/>
                </a:solidFill>
              </a:rPr>
            </a:br>
            <a:r>
              <a:rPr lang="en-US" altLang="ja-JP" sz="1400" dirty="0" smtClean="0">
                <a:solidFill>
                  <a:schemeClr val="tx1"/>
                </a:solidFill>
              </a:rPr>
              <a:t>(</a:t>
            </a:r>
            <a:r>
              <a:rPr lang="ja-JP" altLang="en-US" sz="1400" dirty="0" smtClean="0">
                <a:solidFill>
                  <a:schemeClr val="tx1"/>
                </a:solidFill>
              </a:rPr>
              <a:t>基礎・</a:t>
            </a:r>
            <a:r>
              <a:rPr lang="en-US" altLang="ja-JP" sz="1400" dirty="0" smtClean="0">
                <a:solidFill>
                  <a:schemeClr val="tx1"/>
                </a:solidFill>
              </a:rPr>
              <a:t>VDM</a:t>
            </a:r>
            <a:r>
              <a:rPr lang="ja-JP" altLang="en-US" sz="1400" dirty="0" smtClean="0">
                <a:solidFill>
                  <a:schemeClr val="tx1"/>
                </a:solidFill>
              </a:rPr>
              <a:t>編</a:t>
            </a:r>
            <a:r>
              <a:rPr lang="en-US" altLang="ja-JP" sz="1400" dirty="0" smtClean="0">
                <a:solidFill>
                  <a:schemeClr val="tx1"/>
                </a:solidFill>
              </a:rPr>
              <a:t>)</a:t>
            </a:r>
            <a:endParaRPr lang="ja-JP" altLang="en-US" sz="1400" dirty="0">
              <a:solidFill>
                <a:schemeClr val="tx1"/>
              </a:solidFill>
            </a:endParaRPr>
          </a:p>
        </p:txBody>
      </p:sp>
      <p:sp>
        <p:nvSpPr>
          <p:cNvPr id="53" name="正方形/長方形 52"/>
          <p:cNvSpPr/>
          <p:nvPr/>
        </p:nvSpPr>
        <p:spPr>
          <a:xfrm>
            <a:off x="7164288" y="3933056"/>
            <a:ext cx="1440160" cy="504056"/>
          </a:xfrm>
          <a:prstGeom prst="rect">
            <a:avLst/>
          </a:prstGeom>
          <a:solidFill>
            <a:srgbClr val="FFFF99"/>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smtClean="0">
                <a:solidFill>
                  <a:schemeClr val="tx1"/>
                </a:solidFill>
              </a:rPr>
              <a:t>クラウド基盤</a:t>
            </a:r>
          </a:p>
          <a:p>
            <a:pPr algn="ctr"/>
            <a:r>
              <a:rPr lang="ja-JP" altLang="en-US" sz="1600" dirty="0" smtClean="0">
                <a:solidFill>
                  <a:schemeClr val="tx1"/>
                </a:solidFill>
              </a:rPr>
              <a:t>構築演習</a:t>
            </a:r>
            <a:endParaRPr lang="ja-JP" altLang="en-US" sz="1600" dirty="0">
              <a:solidFill>
                <a:schemeClr val="tx1"/>
              </a:solidFill>
            </a:endParaRPr>
          </a:p>
        </p:txBody>
      </p:sp>
      <p:sp>
        <p:nvSpPr>
          <p:cNvPr id="54" name="正方形/長方形 53"/>
          <p:cNvSpPr/>
          <p:nvPr/>
        </p:nvSpPr>
        <p:spPr>
          <a:xfrm>
            <a:off x="7164288" y="4581128"/>
            <a:ext cx="1440160" cy="504056"/>
          </a:xfrm>
          <a:prstGeom prst="rect">
            <a:avLst/>
          </a:prstGeom>
          <a:solidFill>
            <a:srgbClr val="FFFF99"/>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600" dirty="0">
              <a:solidFill>
                <a:schemeClr val="tx1"/>
              </a:solidFill>
            </a:endParaRPr>
          </a:p>
        </p:txBody>
      </p:sp>
      <p:sp>
        <p:nvSpPr>
          <p:cNvPr id="55" name="正方形/長方形 54"/>
          <p:cNvSpPr/>
          <p:nvPr/>
        </p:nvSpPr>
        <p:spPr>
          <a:xfrm>
            <a:off x="7164288" y="4509120"/>
            <a:ext cx="1440160" cy="504056"/>
          </a:xfrm>
          <a:prstGeom prst="rect">
            <a:avLst/>
          </a:prstGeom>
          <a:solidFill>
            <a:srgbClr val="FFFF99"/>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600" dirty="0">
              <a:solidFill>
                <a:schemeClr val="tx1"/>
              </a:solidFill>
            </a:endParaRPr>
          </a:p>
        </p:txBody>
      </p:sp>
      <p:sp>
        <p:nvSpPr>
          <p:cNvPr id="56" name="正方形/長方形 55"/>
          <p:cNvSpPr/>
          <p:nvPr/>
        </p:nvSpPr>
        <p:spPr>
          <a:xfrm>
            <a:off x="7164288" y="3429000"/>
            <a:ext cx="1440160" cy="504056"/>
          </a:xfrm>
          <a:prstGeom prst="rect">
            <a:avLst/>
          </a:prstGeom>
          <a:solidFill>
            <a:srgbClr val="FFFF99"/>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smtClean="0">
                <a:solidFill>
                  <a:schemeClr val="tx1"/>
                </a:solidFill>
              </a:rPr>
              <a:t>分散処理</a:t>
            </a:r>
            <a:r>
              <a:rPr lang="en-US" altLang="ja-JP" sz="1600" dirty="0" smtClean="0">
                <a:solidFill>
                  <a:schemeClr val="tx1"/>
                </a:solidFill>
              </a:rPr>
              <a:t/>
            </a:r>
            <a:br>
              <a:rPr lang="en-US" altLang="ja-JP" sz="1600" dirty="0" smtClean="0">
                <a:solidFill>
                  <a:schemeClr val="tx1"/>
                </a:solidFill>
              </a:rPr>
            </a:br>
            <a:r>
              <a:rPr lang="ja-JP" altLang="en-US" sz="1600" dirty="0" smtClean="0">
                <a:solidFill>
                  <a:schemeClr val="tx1"/>
                </a:solidFill>
              </a:rPr>
              <a:t>アプリ演習</a:t>
            </a:r>
            <a:endParaRPr lang="ja-JP" altLang="en-US" sz="1600" dirty="0">
              <a:solidFill>
                <a:schemeClr val="tx1"/>
              </a:solidFill>
            </a:endParaRPr>
          </a:p>
        </p:txBody>
      </p:sp>
      <p:sp>
        <p:nvSpPr>
          <p:cNvPr id="57" name="正方形/長方形 56"/>
          <p:cNvSpPr/>
          <p:nvPr/>
        </p:nvSpPr>
        <p:spPr>
          <a:xfrm>
            <a:off x="7164288" y="4437112"/>
            <a:ext cx="1440160" cy="504056"/>
          </a:xfrm>
          <a:prstGeom prst="rect">
            <a:avLst/>
          </a:prstGeom>
          <a:solidFill>
            <a:srgbClr val="FFFF99"/>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smtClean="0">
                <a:solidFill>
                  <a:schemeClr val="tx1"/>
                </a:solidFill>
              </a:rPr>
              <a:t>クラウド</a:t>
            </a:r>
            <a:endParaRPr lang="en-US" altLang="ja-JP" sz="1600" dirty="0" smtClean="0">
              <a:solidFill>
                <a:schemeClr val="tx1"/>
              </a:solidFill>
            </a:endParaRPr>
          </a:p>
          <a:p>
            <a:pPr algn="ctr"/>
            <a:r>
              <a:rPr lang="ja-JP" altLang="en-US" sz="1600" dirty="0" smtClean="0">
                <a:solidFill>
                  <a:schemeClr val="tx1"/>
                </a:solidFill>
              </a:rPr>
              <a:t>実践演習</a:t>
            </a:r>
            <a:endParaRPr lang="ja-JP" altLang="en-US" sz="1600" dirty="0">
              <a:solidFill>
                <a:schemeClr val="tx1"/>
              </a:solidFill>
            </a:endParaRPr>
          </a:p>
        </p:txBody>
      </p:sp>
      <p:sp>
        <p:nvSpPr>
          <p:cNvPr id="58" name="正方形/長方形 57"/>
          <p:cNvSpPr/>
          <p:nvPr/>
        </p:nvSpPr>
        <p:spPr>
          <a:xfrm>
            <a:off x="5940152" y="5423457"/>
            <a:ext cx="1440160" cy="504056"/>
          </a:xfrm>
          <a:prstGeom prst="rect">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smtClean="0">
                <a:solidFill>
                  <a:schemeClr val="tx1"/>
                </a:solidFill>
              </a:rPr>
              <a:t>テスティング</a:t>
            </a:r>
            <a:r>
              <a:rPr lang="en-US" altLang="ja-JP" sz="1600" dirty="0" smtClean="0">
                <a:solidFill>
                  <a:schemeClr val="tx1"/>
                </a:solidFill>
              </a:rPr>
              <a:t>(</a:t>
            </a:r>
            <a:r>
              <a:rPr lang="ja-JP" altLang="en-US" sz="1600" dirty="0" smtClean="0">
                <a:solidFill>
                  <a:schemeClr val="tx1"/>
                </a:solidFill>
              </a:rPr>
              <a:t>応用</a:t>
            </a:r>
            <a:r>
              <a:rPr lang="en-US" altLang="ja-JP" sz="1600" dirty="0" smtClean="0">
                <a:solidFill>
                  <a:schemeClr val="tx1"/>
                </a:solidFill>
              </a:rPr>
              <a:t>)</a:t>
            </a:r>
            <a:endParaRPr lang="ja-JP" altLang="en-US" sz="1600" dirty="0">
              <a:solidFill>
                <a:schemeClr val="tx1"/>
              </a:solidFill>
            </a:endParaRPr>
          </a:p>
        </p:txBody>
      </p:sp>
      <p:sp>
        <p:nvSpPr>
          <p:cNvPr id="11" name="正方形/長方形 10"/>
          <p:cNvSpPr/>
          <p:nvPr/>
        </p:nvSpPr>
        <p:spPr>
          <a:xfrm>
            <a:off x="4686726" y="5181002"/>
            <a:ext cx="1440160" cy="504056"/>
          </a:xfrm>
          <a:prstGeom prst="rect">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smtClean="0">
                <a:solidFill>
                  <a:schemeClr val="tx1"/>
                </a:solidFill>
              </a:rPr>
              <a:t>テスティング</a:t>
            </a:r>
            <a:r>
              <a:rPr lang="en-US" altLang="ja-JP" sz="1600" dirty="0" smtClean="0">
                <a:solidFill>
                  <a:schemeClr val="tx1"/>
                </a:solidFill>
              </a:rPr>
              <a:t>(</a:t>
            </a:r>
            <a:r>
              <a:rPr lang="ja-JP" altLang="en-US" sz="1600" dirty="0" smtClean="0">
                <a:solidFill>
                  <a:schemeClr val="tx1"/>
                </a:solidFill>
              </a:rPr>
              <a:t>基礎</a:t>
            </a:r>
            <a:r>
              <a:rPr lang="en-US" altLang="ja-JP" sz="1600" dirty="0" smtClean="0">
                <a:solidFill>
                  <a:schemeClr val="tx1"/>
                </a:solidFill>
              </a:rPr>
              <a:t>)</a:t>
            </a:r>
            <a:endParaRPr lang="ja-JP" altLang="en-US" sz="1600" dirty="0">
              <a:solidFill>
                <a:schemeClr val="tx1"/>
              </a:solidFill>
            </a:endParaRPr>
          </a:p>
        </p:txBody>
      </p:sp>
      <p:sp>
        <p:nvSpPr>
          <p:cNvPr id="10" name="正方形/長方形 9"/>
          <p:cNvSpPr/>
          <p:nvPr/>
        </p:nvSpPr>
        <p:spPr>
          <a:xfrm>
            <a:off x="3669095" y="5433030"/>
            <a:ext cx="1440160" cy="504056"/>
          </a:xfrm>
          <a:prstGeom prst="rect">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a:solidFill>
                  <a:schemeClr val="tx1"/>
                </a:solidFill>
              </a:rPr>
              <a:t>ソフトウェア</a:t>
            </a:r>
          </a:p>
          <a:p>
            <a:pPr algn="ctr"/>
            <a:r>
              <a:rPr lang="ja-JP" altLang="en-US" sz="1600" dirty="0" smtClean="0">
                <a:solidFill>
                  <a:schemeClr val="tx1"/>
                </a:solidFill>
              </a:rPr>
              <a:t>工学入門</a:t>
            </a:r>
            <a:endParaRPr lang="ja-JP" altLang="en-US" sz="1600" dirty="0">
              <a:solidFill>
                <a:schemeClr val="tx1"/>
              </a:solidFill>
            </a:endParaRPr>
          </a:p>
        </p:txBody>
      </p:sp>
      <p:sp>
        <p:nvSpPr>
          <p:cNvPr id="9" name="正方形/長方形 8"/>
          <p:cNvSpPr/>
          <p:nvPr/>
        </p:nvSpPr>
        <p:spPr>
          <a:xfrm>
            <a:off x="2403666" y="5244757"/>
            <a:ext cx="1376246" cy="504056"/>
          </a:xfrm>
          <a:prstGeom prst="rect">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smtClean="0">
                <a:solidFill>
                  <a:schemeClr val="tx1"/>
                </a:solidFill>
              </a:rPr>
              <a:t>基礎理論</a:t>
            </a:r>
            <a:endParaRPr lang="ja-JP" altLang="en-US" sz="1600" dirty="0">
              <a:solidFill>
                <a:schemeClr val="tx1"/>
              </a:solidFill>
            </a:endParaRPr>
          </a:p>
        </p:txBody>
      </p:sp>
      <p:sp>
        <p:nvSpPr>
          <p:cNvPr id="8" name="正方形/長方形 7"/>
          <p:cNvSpPr/>
          <p:nvPr/>
        </p:nvSpPr>
        <p:spPr>
          <a:xfrm>
            <a:off x="1269653" y="5115943"/>
            <a:ext cx="1286123" cy="504056"/>
          </a:xfrm>
          <a:prstGeom prst="rect">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a:solidFill>
                  <a:schemeClr val="tx1"/>
                </a:solidFill>
              </a:rPr>
              <a:t>ソフトウェア</a:t>
            </a:r>
          </a:p>
          <a:p>
            <a:pPr algn="ctr"/>
            <a:r>
              <a:rPr lang="ja-JP" altLang="en-US" sz="1600" dirty="0">
                <a:solidFill>
                  <a:schemeClr val="tx1"/>
                </a:solidFill>
              </a:rPr>
              <a:t>メトリクス</a:t>
            </a:r>
          </a:p>
        </p:txBody>
      </p:sp>
      <p:sp>
        <p:nvSpPr>
          <p:cNvPr id="61" name="コンテンツ プレースホルダ 2"/>
          <p:cNvSpPr txBox="1">
            <a:spLocks/>
          </p:cNvSpPr>
          <p:nvPr/>
        </p:nvSpPr>
        <p:spPr bwMode="auto">
          <a:xfrm>
            <a:off x="2483768" y="1052736"/>
            <a:ext cx="6661248" cy="1656184"/>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marL="342900" indent="-342900" algn="l" rtl="0" eaLnBrk="0" fontAlgn="base" hangingPunct="0">
              <a:spcBef>
                <a:spcPct val="20000"/>
              </a:spcBef>
              <a:spcAft>
                <a:spcPct val="0"/>
              </a:spcAft>
              <a:buClr>
                <a:srgbClr val="0380B7"/>
              </a:buClr>
              <a:buFont typeface="Wingdings" pitchFamily="2" charset="2"/>
              <a:buChar char="n"/>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1C99C4"/>
              </a:buClr>
              <a:buFont typeface="Wingdings" pitchFamily="2" charset="2"/>
              <a:buChar char="n"/>
              <a:defRPr kumimoji="1" sz="2600">
                <a:solidFill>
                  <a:schemeClr val="tx1"/>
                </a:solidFill>
                <a:latin typeface="+mn-lt"/>
                <a:ea typeface="+mn-ea"/>
              </a:defRPr>
            </a:lvl2pPr>
            <a:lvl3pPr marL="1143000" indent="-228600" algn="l" rtl="0" eaLnBrk="0" fontAlgn="base" hangingPunct="0">
              <a:spcBef>
                <a:spcPct val="20000"/>
              </a:spcBef>
              <a:spcAft>
                <a:spcPct val="0"/>
              </a:spcAft>
              <a:buClr>
                <a:srgbClr val="4FAACE"/>
              </a:buClr>
              <a:buFont typeface="Wingdings"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rgbClr val="4EBDD7"/>
              </a:buClr>
              <a:buFont typeface="Wingdings"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rgbClr val="80BBD9"/>
              </a:buClr>
              <a:buFont typeface="Wingdings" pitchFamily="2" charset="2"/>
              <a:buChar char="n"/>
              <a:defRPr kumimoji="1" sz="2000">
                <a:solidFill>
                  <a:schemeClr val="tx1"/>
                </a:solidFill>
                <a:latin typeface="+mn-lt"/>
                <a:ea typeface="+mn-ea"/>
              </a:defRPr>
            </a:lvl5pPr>
            <a:lvl6pPr marL="2514600" indent="-228600" algn="l" rtl="0" eaLnBrk="1" fontAlgn="base" hangingPunct="1">
              <a:spcBef>
                <a:spcPct val="20000"/>
              </a:spcBef>
              <a:spcAft>
                <a:spcPct val="0"/>
              </a:spcAft>
              <a:buClr>
                <a:srgbClr val="80BBD9"/>
              </a:buClr>
              <a:buFont typeface="Wingdings" pitchFamily="2" charset="2"/>
              <a:buChar char="n"/>
              <a:defRPr kumimoji="1">
                <a:solidFill>
                  <a:schemeClr val="tx1"/>
                </a:solidFill>
                <a:latin typeface="+mn-lt"/>
                <a:ea typeface="+mn-ea"/>
              </a:defRPr>
            </a:lvl6pPr>
            <a:lvl7pPr marL="2971800" indent="-228600" algn="l" rtl="0" eaLnBrk="1" fontAlgn="base" hangingPunct="1">
              <a:spcBef>
                <a:spcPct val="20000"/>
              </a:spcBef>
              <a:spcAft>
                <a:spcPct val="0"/>
              </a:spcAft>
              <a:buClr>
                <a:srgbClr val="80BBD9"/>
              </a:buClr>
              <a:buFont typeface="Wingdings" pitchFamily="2" charset="2"/>
              <a:buChar char="n"/>
              <a:defRPr kumimoji="1">
                <a:solidFill>
                  <a:schemeClr val="tx1"/>
                </a:solidFill>
                <a:latin typeface="+mn-lt"/>
                <a:ea typeface="+mn-ea"/>
              </a:defRPr>
            </a:lvl7pPr>
            <a:lvl8pPr marL="3429000" indent="-228600" algn="l" rtl="0" eaLnBrk="1" fontAlgn="base" hangingPunct="1">
              <a:spcBef>
                <a:spcPct val="20000"/>
              </a:spcBef>
              <a:spcAft>
                <a:spcPct val="0"/>
              </a:spcAft>
              <a:buClr>
                <a:srgbClr val="80BBD9"/>
              </a:buClr>
              <a:buFont typeface="Wingdings" pitchFamily="2" charset="2"/>
              <a:buChar char="n"/>
              <a:defRPr kumimoji="1">
                <a:solidFill>
                  <a:schemeClr val="tx1"/>
                </a:solidFill>
                <a:latin typeface="+mn-lt"/>
                <a:ea typeface="+mn-ea"/>
              </a:defRPr>
            </a:lvl8pPr>
            <a:lvl9pPr marL="3886200" indent="-228600" algn="l" rtl="0" eaLnBrk="1" fontAlgn="base" hangingPunct="1">
              <a:spcBef>
                <a:spcPct val="20000"/>
              </a:spcBef>
              <a:spcAft>
                <a:spcPct val="0"/>
              </a:spcAft>
              <a:buClr>
                <a:srgbClr val="80BBD9"/>
              </a:buClr>
              <a:buFont typeface="Wingdings" pitchFamily="2" charset="2"/>
              <a:buChar char="n"/>
              <a:defRPr kumimoji="1">
                <a:solidFill>
                  <a:schemeClr val="tx1"/>
                </a:solidFill>
                <a:latin typeface="+mn-lt"/>
                <a:ea typeface="+mn-ea"/>
              </a:defRPr>
            </a:lvl9pPr>
          </a:lstStyle>
          <a:p>
            <a:r>
              <a:rPr lang="en-US" altLang="ja-JP" sz="2400" u="sng" dirty="0" smtClean="0">
                <a:solidFill>
                  <a:srgbClr val="FF0000"/>
                </a:solidFill>
              </a:rPr>
              <a:t>IT</a:t>
            </a:r>
            <a:r>
              <a:rPr lang="ja-JP" altLang="en-US" sz="2400" u="sng" dirty="0" smtClean="0">
                <a:solidFill>
                  <a:srgbClr val="FF0000"/>
                </a:solidFill>
              </a:rPr>
              <a:t>技術者</a:t>
            </a:r>
            <a:r>
              <a:rPr lang="ja-JP" altLang="en-US" sz="2400" dirty="0" smtClean="0"/>
              <a:t>対象の教育プログラム</a:t>
            </a:r>
            <a:endParaRPr lang="en-US" altLang="ja-JP" sz="2400" dirty="0" smtClean="0"/>
          </a:p>
          <a:p>
            <a:r>
              <a:rPr lang="ja-JP" altLang="en-US" sz="2400" u="sng" dirty="0" smtClean="0">
                <a:solidFill>
                  <a:srgbClr val="FF0000"/>
                </a:solidFill>
              </a:rPr>
              <a:t>産学</a:t>
            </a:r>
            <a:r>
              <a:rPr lang="ja-JP" altLang="en-US" sz="2400" u="sng" dirty="0">
                <a:solidFill>
                  <a:srgbClr val="FF0000"/>
                </a:solidFill>
              </a:rPr>
              <a:t>連合</a:t>
            </a:r>
            <a:r>
              <a:rPr lang="ja-JP" altLang="en-US" sz="2400" dirty="0"/>
              <a:t>による実践</a:t>
            </a:r>
            <a:r>
              <a:rPr lang="ja-JP" altLang="en-US" sz="2400" dirty="0" smtClean="0"/>
              <a:t>教育</a:t>
            </a:r>
            <a:endParaRPr lang="en-US" altLang="ja-JP" sz="2400" dirty="0" smtClean="0"/>
          </a:p>
          <a:p>
            <a:r>
              <a:rPr lang="ja-JP" altLang="en-US" sz="2400" dirty="0" smtClean="0"/>
              <a:t>ソフトウェア</a:t>
            </a:r>
            <a:r>
              <a:rPr lang="ja-JP" altLang="en-US" sz="2400" dirty="0"/>
              <a:t>開発現場に</a:t>
            </a:r>
            <a:r>
              <a:rPr lang="ja-JP" altLang="en-US" sz="2400" u="sng" dirty="0">
                <a:solidFill>
                  <a:srgbClr val="FF0000"/>
                </a:solidFill>
              </a:rPr>
              <a:t>最新の研究成果</a:t>
            </a:r>
            <a:r>
              <a:rPr lang="ja-JP" altLang="en-US" sz="2400" dirty="0"/>
              <a:t>を</a:t>
            </a:r>
            <a:r>
              <a:rPr lang="ja-JP" altLang="en-US" sz="2400" dirty="0" smtClean="0"/>
              <a:t>導入</a:t>
            </a:r>
            <a:endParaRPr lang="en-US" altLang="ja-JP" sz="2400" dirty="0" smtClean="0"/>
          </a:p>
          <a:p>
            <a:pPr>
              <a:buNone/>
            </a:pPr>
            <a:endParaRPr lang="ja-JP" altLang="en-US" sz="2400" dirty="0"/>
          </a:p>
        </p:txBody>
      </p:sp>
      <p:sp>
        <p:nvSpPr>
          <p:cNvPr id="63" name="正方形/長方形 62"/>
          <p:cNvSpPr/>
          <p:nvPr/>
        </p:nvSpPr>
        <p:spPr>
          <a:xfrm>
            <a:off x="12028" y="1484784"/>
            <a:ext cx="2339102" cy="461665"/>
          </a:xfrm>
          <a:prstGeom prst="rect">
            <a:avLst/>
          </a:prstGeom>
        </p:spPr>
        <p:txBody>
          <a:bodyPr wrap="none">
            <a:spAutoFit/>
          </a:bodyPr>
          <a:lstStyle/>
          <a:p>
            <a:r>
              <a:rPr lang="ja-JP" altLang="en-US" sz="2400" dirty="0" smtClean="0">
                <a:latin typeface="HGS創英角ｺﾞｼｯｸUB" pitchFamily="50" charset="-128"/>
                <a:ea typeface="HGS創英角ｺﾞｼｯｸUB" pitchFamily="50" charset="-128"/>
              </a:rPr>
              <a:t>トップエスイー</a:t>
            </a:r>
            <a:endParaRPr lang="ja-JP" altLang="en-US" sz="2400" dirty="0">
              <a:latin typeface="HGS創英角ｺﾞｼｯｸUB" pitchFamily="50" charset="-128"/>
              <a:ea typeface="HGS創英角ｺﾞｼｯｸUB" pitchFamily="50" charset="-128"/>
            </a:endParaRPr>
          </a:p>
        </p:txBody>
      </p:sp>
      <p:sp>
        <p:nvSpPr>
          <p:cNvPr id="64" name="左中かっこ 63"/>
          <p:cNvSpPr/>
          <p:nvPr/>
        </p:nvSpPr>
        <p:spPr>
          <a:xfrm>
            <a:off x="2267744" y="1196752"/>
            <a:ext cx="144016" cy="108012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60" name="正方形/長方形 59"/>
          <p:cNvSpPr/>
          <p:nvPr/>
        </p:nvSpPr>
        <p:spPr>
          <a:xfrm>
            <a:off x="107504" y="1916832"/>
            <a:ext cx="2185278" cy="369332"/>
          </a:xfrm>
          <a:prstGeom prst="rect">
            <a:avLst/>
          </a:prstGeom>
        </p:spPr>
        <p:txBody>
          <a:bodyPr wrap="none">
            <a:spAutoFit/>
          </a:bodyPr>
          <a:lstStyle/>
          <a:p>
            <a:r>
              <a:rPr lang="en-US" altLang="ja-JP" dirty="0" smtClean="0"/>
              <a:t>http://www.topse.jp/</a:t>
            </a:r>
            <a:endParaRPr lang="ja-JP" altLang="en-US" dirty="0"/>
          </a:p>
        </p:txBody>
      </p:sp>
      <p:sp>
        <p:nvSpPr>
          <p:cNvPr id="3" name="AutoShape 2" descr="data:image/jpeg;base64,/9j/4AAQSkZJRgABAQAAAQABAAD/2wCEAAkGBhQSERUUExQVFRUWGBgaGBgXGBocGhoYGhobHhgYHRgdHicgGxwkHBYeIDAgIycqLC4sHCAxNTAqNSYrLSkBCQoKDgwMFA8PFCkcFRwpKSkpKSkpKSkpKSkpKSksKSkpKSkpKSwpKSkpKSksKSwpLCkpLCksKSkpKSkpLCkpKf/AABEIAOEA4QMBIgACEQEDEQH/xAAcAAACAwEBAQEAAAAAAAAAAAAABgQFBwEDAgj/xABTEAABAgQDBQIHCwgIBAYDAAABAgMABAUREiExBgcTQVEiYRQXMkJxgZEjUlNUYnKSobHS0xUzQ4KTosHRFiQ0NVWys/BEc4OjGKTD4ePyCGOE/8QAFQEBAQAAAAAAAAAAAAAAAAAAAAH/xAAUEQEAAAAAAAAAAAAAAAAAAAAA/9oADAMBAAIRAxEAPwDcYIIIAggggCCCCAIIIjz9RbYQXHlpbQnVSyAB6z9kBIgjNKlvgLrhZpcs5Nue/KVBA77eUR3qwjviONharP51Cd4DZ/Qs9Ohw2T7SuAd6vtvJSuT0y0lQ80KxK+gm6vqhUm9+kmDhZamH1csKAL/SOL92LKj7oKcxa7PGV1eVi/dFkfuw2ydPbaGFptDY6ISEj2AQGc+NCoO/mKO+RyK8dv8ATA+uOp2wrqtKW2PnK/8AkEabECXr0s45w0Psrc94lxBVlr2QbwCCra+vJ1pbZ9Cv/kMc8ZtSb/P0d63MoK7f6ah9cadBAZtLb9JS+F9mYYV8pAI+o4v3YaqTt7ITOTU00VHzVHAr6K7E+qLiakm3U4XEIWnotIUPYYVavukpsxf3ANKPnMko/d8j92AcbwRlh3d1ORzp08VoH6F7S3QXuj2BHpj2kd7jkusM1WUXLLP6RAJQe/Dmbd6CqA02CIlMqzMw2HGHEOIOikEEeg9D3HOJcAQQQQBBBBAEEEEAQQQQBBBBAEEEEAQR5vzCUJUtaglKQSpSjYADUknQRldV2qm6y8qVpt2pZOT0ybi4PIcwDySO0rnhF4C72t3qNsOeDSaPC5onCEouUJV0JGaiPep9ZEVdO3YzM8sTFYfUs6pl0KslPcSMk+hGfVRhv2Q2Flqc3haTdwjtuqAxq9fmp+SMvSc4tKlUuGy8ttPGW0lR4aVDEVBOLB3EgjLvHWA+6ZSWZdsNsNobQPNQAB6T1PeYpto9vpaTcDK+I4+QClllClrIN7d3LrCXJ1FyosCenp5MrJhRwsMKKTiQcg44e0VXSDhAN8iLR9bwap2ZKsyZ8gqbKlpUAW14gCtORwhWL6QIgHOgVicmUul2VMonCOCVrSpZJBuVIt2bG2R74QtmlqnpUzE/Vphgha0KQh1thIUjpYAqyIOghmliZJYmqlVcRwmzQwts2VzDYupZFslaxUbGbIy5qNSS/KocAdS4ytxvEnA7dVkkjCbXEFcoPhs9QJhtLqnHStxDLijZTjSVJ1Uc7qGJN1d1+sUUx4AlhlqbkJqmutlFpltoGy06q4tiTci+YPdDQ3u8dS7UZdr3CUmQ2tlba7Ft5NiQEAghJN79wA9HZ7Z+sTUuZN9cklpQSlb6eIpxSQRmEEAYjYdPVAaGw4FJCkkKBAIUNCCMjl1j7iPTpJLLLbSb4W0JQL62SABfvsIkQRnu3NZmFVKUkpWZEspSHHFrISpPPAClWSs0HLv7ouKCqqoeSibEq6zZV3mipKwQOzdByNzbT2wh1oy35VnHKtLPcBQQ2wotLLYCMivGnMXIuCOpi4cq0nT6XMv0+YceDhDbSS4pYQ6QbJSlWaSArGQczYd0FM9P3kyDz62A+lDiFqRZzshZSbHAo9lWfffui+n6c2+gtvNocQdUrAI9h598J9K2DlmaQlibbQbNqcdUoDElZGJagrUFOlxyTFXsvtoZOgNTD5K1jGhkKJxOWWoNp62AGvvU84I+aruqdlXDMUh9TLmpZUq6FD3oJvcfJXcd4ibsvvWCnPBai34JMiw7Vw2o8sz5BPK5KTyPKHilzK3GW1uNlpakgqbJuUEjNJPMiK3arY2WqDeB9GY8hxOS0ehXTuNwekBeQRkcjXZygupl53FMSKjZp8Ako6DrkP0Z/VJtaNVkp1DzaXGlJWhYulSTcEHmDAe8EEEAQQQQBBBBAEEEEAR5zD6UJUtaglKQSpRNgAMySeQAj0jJ9q6q7WZ38myisMs0bzLo0OE5gdQCLAecoX0TeA8Zycf2imCyyVM05pQ4jmhdIzGR58wk5AdpWdhGo0ejNSrKWWEBDadAOvMk6knmTHKPSGpRhLLKQhtAy/ionmTqTFJXppuoMOS8nPIQ+LKSWXUk3SbgKwm+AmwJHdroQh7R70mZKc8GeZfAwhXESkEZ8wm91JFjcjQg5ZQsu7QMSc2ajJOpekphQE42g3U0snJ7B5Sbk8xqSPOFvpb6qq0Zd7+rViSOJs5JxFNjiSdMKsrgZA2ULiJVG2akazLqW9L+DzbZLb/CHDUlwaki2FQOuYNtOUFUU/IydOqnGeY8IlJlBelcAxhLpsSlCL4VXvl0BR0MOTMpO1Rt1E2wiVk3WylLZzmMVwUOHknCU+SR6ucMGzGy7clLtMBSneFiKVuWKgVa4cuyM9Byitre8RlpzweXQucmfgmcwn57nkoHXUjmIDtD3YyMsQoNcZwfpHzxFZaWv2R6gIuKrtLKyo93faa7lLAPqTqfUIWBs7U53OcmvBGz+glPKt0U+c7/ADbiLWk7uZCXzRLoWvmt33RZPW675+i0EV697Umo2YTMzJ//AEMLUPaQBAd4jx8ilVAj5TaUfUVXhzSgAWAsOgj6gEobw3x5dJqAHyUJV9QVeAb2ZRJs+3NS3e9LrA9qbw62jhTfWAqaVtXJzQ9wmGXL+aFDF60HtfVEavbCys20G1I4YSsrSWTwylwgDGLZFVgMyDHzV930hM5uSzeL36BgXfriRY+2KdWydQk85CcLyB/w852xbol4dpPo074DxnN3c68ngPVRxyVJGJPCSHVJHmqdvn6Tf0RBlaUiYrYl1AJl6Y02WGeSlKCSHLcwCRn1Cepi+pW8ZsuCXnWlyUwdEu/m1/Md8lX1euJ20uwzE6tDpU4y+gWQ+yrA4B70nQjPn1PWAX94FUcmphqlSqilbllzLidWmRY2uNCcj9EedF07vCp0usMLnEY0WScSlKzGXacsRi6knW94V9qtnU0qmvql1uKfmXG23Jh1V12WqxOIWwjM5653vkIcKHsNKSssJdLLa0kWWVpBLh5lV/s0HKAtJySZmmShxKHWnE5jIpUk5ggj2gjuIjK/6xs5M+e9THlelTSj9ivqWByUIcN2dNel2H2XULbQ3MuhhKzchnIpseabk2PphnqNObfaW06kLbWLKSdCP5878jnAfUjOoebS40oLQsBSVDQg6GPeMios65QJ3wSYUVSD6iWXVfo1E536ZkBQ7wrmY10GAIIIIAggggCCCI8/PIZaW64cKG0lSj0CRc/ZAJe9Ta1bDSJSWuZqaOBAT5SUE4SodCT2QfnHzYuthNj0U6VS0LFw9p1Y85duXyRoB07yYT92VPXPTb9XmB5SlIl0nzUjIkegdi/XGecaXPNLU2tLa8CylQSu2LCojJWG4vY52gEzetNHhSrClltiZmW231g29zNyU35A2zPQR813ZJbZbYpbDcpxEkOzaQAptCLEIFjjKlKtn0Bz6U1ZqzzbJk64yVsLsEzrAum9+ypQA7Cx6P1SLxMpey1QWwG2KuhyUULJcDYU6EaYUrvryve47tIKhbOyLtYQ29MJXLzUqsBM4zhs8lKyFotfyrpPKwve1lFJ0ycm2pdtbriktoTdS1GwHpPUnTqcohSMpL02TCAQ2wwg3Uo8tVKJ5qJJOWpOQhSp1PcrLqZqaSUSKDeWllaukaPOjmOif4XKiPoTM3WfzRXJ0/TiaPzA54fg0Hrz78wHCg7OS8m3w5dtLaedtVHqpRzUfTFgkACwsAI7igOwRzFBigOwRzFBigOwRzFBigOwRzFBigIdXorM02Wn20uIPJQ07wdUnvGcJK2JujdpsrnKePKQc35dPVJ89A6cu7MxoWKC8BTkytTkyAUvS7ybG3+7pUD6wRCTWKOum8Fx+oz7rDbgDTLTd1kgHChbgyULC1lAXzAtE6t0R2mPKnpBOJlXampVOihzdbHmrGpA+y4h0o9XammUPsqxNrFwftBHIg5EdYDPTvBnptT6GGmZFLCcTq5skuoQRcK4IHTuI0zi63Y1SZdki/OuhQddPBUsJQooJsm4GXaV5KftuIqN4uznhtSlJdDa0FaFF99NwDLpULtXGSjiAyOhUnrH1vMrMoqX/JzSFPTPZDLTGamVo8hRI8mwytra+msFOG1+y7dQlVsOZE5oVbNCx5Kh9hHMEiFTdVtM57pTZvKZlbhNzmpsZa88NxY80lJ6xebv9qFTTCm3xgm5c8N9B1xDRfoUBfLK97ZWhc3r0dcu4zVZYWdl1JDoHnN3sCe7MoPyVfJgjTIIhUWrImpdt9s3Q4kKHdfUHvBuD3iJsAQQQQBGa74akt3wemsn3SaWnF3NhWV+4qz9DZjSoyzYgeH1ucnjm2x7iz05puP1UqP/AFIDR6RS0SzDbLYshtISPQBqe86nvMZ7tvQZmoYZynzinWgMPAbdLYOEnFgWDbGTcHEOWvKGHeltAZSmuqSbLc9yQehXcFV+Vk3PptC9S59ClUyn06YxNtp40w40fMb1SrpxHFG6T1EBUbPUaRnSZd2aqTEx5K5Z+YzPcMSLLHda/dGlbKbIsU5ktMYrKViUpZuoqsBmQANByEUkm8ieqz12GVtyOAJeKTxBMG5ICr2KUi/ZINlAGJe8SuuMy6WJf+1TauCyL2tfy3L8glJ15EgwFHVWDXJpcuFrRISpIcWggF6Y96kkEYUa6HP0gj58Qsh7+Z+m3+HFJSNjNoJVpLLEww22m9kgoOpuTcsEkknUmPDaSY2gkWC+/Nt4ElIOANKN1GwyLI5nrBTF4hZD38z9Nv8ADg8Qsh7+Z+m3+HC9s49tBOy6Zhmbb4aioDHwgbpUUnIMnmOsWX5E2l+Ns+1v8CAn+IWQ9/M/Tb/Dg8Qsh7+Z+m3+HFbvQ2rn5ISCG38Di2lcYhLagpxPDBPaQcrqVoBrpH3+RdpfjbPtb/AgJ/iFkPfzP02/w4PELIe/mfpt/hxB/Im0vxtn2t/gQu7XV6u04IMxNp90x4cAaV5AF73ZFvKEA4eIWQ9/M/Tb/Dg8Qsh7+Z+m3+HDBvCrDsvS3n2VlDqQ1ZQCTbE42DkoEZhRGnOEDZ9e0M7LomGZtvhrxWxcIK7Kik3AYPNJ5wF/4hZD38z9Nv8ADg8Qsh7+Z+m3+HEH8ibS/G2fa3+BEGtI2ilWHH3ZtvA2nErDwibdw4Avr1gLzxCyHv5n6bf4cHiFkPfzP02/w4uN1Fcem6eHZhwuOcRwYiEjIHIWSAPqhxgjNvELIe/mfpt/hx8S9O/ID6Cla10+YUEO4yCWHjkly4AGBWQOXLuEaZEOr0puZYcYdGJDiSlQ9PMd4OYPUCA8doaWuZlltNvLYUsCziPKAuL9NRlkQc9YpKfSKfRGCoqQ3fynXDd1w6kdT1wpHqjy3dVNxKXZCYN35JQRc/pGT+Zc+jl6h1iLttQZGWU7U5lpUw4AhKGlqujHklASg5ZnM3uBmQL6h47P7VOTk7xZKQCWFkB+bdGBTiEghODrbLr0OHWHudk0utrbcGJC0lKh1SoWI9hhClKZXH0h0zTEpcXRLpZCgBySskEj1EwwbEbSOTTbiJhCUTMu4Wnkp8kqGYWn5KhnAKm6maXKTM3SnSSWlFxknmg2vb0hSV/rKjT4y3eejwKoSNTSLJC+E9bmnPX0oUsfqpjUUquLjQwHYIIICl20q/gshMvDIpbVh+erso/eUIo9z1I4FLaJ8p4qdP6xsj9xKYr9+k4RT0NJ8p99CbdcIKv8wTD7TZIMsttJ0bQlA9CUgfwgPZ1oKBSoAg5EEXBHeDrCZVt08qtfFllOSTwzC5clIv3ova3cnDFbTtpXUM1mdLilIbecQwlRJQktJwjCkmwBUoXtraLao7VTDLNMTZtT824yhy6ThAUjE6UgHKxI6wFnsVsv4BLcJS+I4pa3HXLEY1rPlZ91h6opKCPDavMzRzakx4Mx04hzfUO/PD6DDVtBVBLSrz5/RNrX6SEkges2EU+7SlFimsBXluJ4qzzK3TjN++xA9UA0Qh77P7pc/wCYz/qCHyEPfZ/dLn/MZ/1BAfe5b+6Gfnvf6qoeYRty390M/Pe/1VQ8wGMb/f7RI/Nd/wA7UbMIxjf+qz8kTyS6f3moaxvtpnwjv7Ff8oKfYxz/APIjyJT/APo+xqGbx20z4R39iv8AlGdb4Nt5aoJl/BlLVw+NixIUnygi1r6+SYDTN639yv8AzWP9ZqM12Q3uOyMo3LplA6EY7L4ihfEtStAg6Yra8o0ret/cr/zWP9ZqPrc7/c8v6Xv9dyATPH6/8QT+1X+HFZtLvienJV2XMmEB1OHEHFEjMG9uGL6dY3m0FoIQdyCSKWm4I91d1+dD/BBAEEEEAi7ajwOek6gnJBV4NMd7bh7Cj81efsi4282fXOSam2iA6lSHGr6Y21BSQe42t64kbaUbwqQmGea21Yfnp7SD9JIj42GrBmqfLPHNSmwFfPT2V/vJMAtL3kzeHhikzfhNrEFNmsXXiWzT/u/OLnYHZ16WbddmlAzM04XXcPkpNrJQORsOnoztc1G0NJnxxnn6qmVlUqUQGmhiDd+yCrIlVrDK9zpFBu+2QemZtM+t6Z8HbN2eOvE69kRjI0Qg30zJ68yU67z6P4RS5hNrqQjiJ9Lfa+tII9cfe7Wr+E0yWWTdSUcNXzmyUZ+kJB9cMjrQUkpOYIIPoORjNtx7hQ1OSp1l5gj1EYftaPtgjTIIIIDMt6g4lQpLHIv4iO7G0PsCo0yMx22z2hpY6BR+tf3Yf9oXyiUmFg2KWXVA9LIUb/VAZi/sFTnlvMS1UcQolSnGuKlaDY4lEp7OKxFzmbWz0ids9SHHKjLKdqkvPJlkuqQhOEODEkJxEIuLC4zJhYmqbTzR5JKTL+Eqclw6pK0B0BxVncZviAwkg4sh3WjV9naHT2VlUm3LheHCVNFJVhuMiQSbXA16CCqve26fycWhrMOssj9dwE/Ukw4tNhKQkCwAAA7hpCdvIF101HJVQYv+riMOcEIlY3yScs+4wtEwVtKKVYUIIuOhKxl6opqxvepc00Wn2JhxskEpKE2uk3GjoOsLco3LK2kmhOcHg4nr8fCEYrJw+XlfpGg+BUDpS/pS/wDOCqOkb36XKtBlhiYbbBJCQhNgVEk6uk6mL/ZzezKTswiXaQ+FrxWK0JCeykqNyFk6JPKPjwKgdKX9KX/nE6iStID6TKCQ4/awcEs8TyTithN/Jve3K8BZV3ZGVnSgzLKXSgEJuVCwVa+hHvR7Iq/FVTPijftX96GRVQbBsXEAj5Q/nHUTzZvZaDYXNlDIdTnpBC14qqZ8Ub9q/vQHdVTPijftX96GP8pNfCN/ST/OPrw5u18aLXtfELX6XvrAeVTpDUwypl5AW0q10m9jhII0N8ikH1QUmktSzSWWEBttN8KRewxEqOpJ1JMff5Sa+Eb+kn+ceqH0k2CgTYGwI0Oh9HfAekEfCnQCASAToCczbWw5x1SwNSBy9Z0EB9QR8uOBIuSABzJsPbHh+UmvhG/pJ/nASYI8VTrYAJWgA6HELG2ts84+Pyk18I39JP8AOAkwk7rhw25yX+Lzr6Ej5BIUn/MYdoSdihhqVXTy4zKvWto3+yAgbf7ET8/NILbzKZZsJUlDgJHEzxFTeEheVvKNsyLa3907uJp3+1VWaUPeMAMp9FhcfVFxtTt6zIOIQ60+srSVAtN4gADbPMZxRp34SJBPDmrC9zwhYW18/KCtBAyjMthfcq9VWuS7OW/WBv8A96NEpdQS+y28i+FxCVpxCxsoXFxyNjGe0fs7UzfypdJ/dY/imCNMggggMw21y2hpZ6pUP8/3o0qZlkuIUhYCkLSUqSdClQsQe4gxm29P3Oo0l/kHsJPdja/gVRpi03BF7Za9O+AQdpNmaHJoxzLDDdxkkYsavmoSbn0+0xG3Yy7KphyYlaeZWWU3hQ8taip04xogrICcibgHMa8oq5PYWfknlPKl5aprUblxxxQe9XEugH0XPfFvu02hUw3L06YlZll1PECVrR7moArWBjvrhy53tBVlvHNl01XIVBgH9bEIc4TN7bZFOLw1l3mHvouAH6lGHJtwKAIzBFwe46QQg1rcvKTMw6+t6YSp1RUoJU3hBPS7ZNvSYheIKS+HmvpNfhR4bRbA1d6aecYn+G0tZKEeEzCcKeQwpThHoEV3i1rn+Jf+bmvuQVceIKS+HmvpNfhQqbK0NEntMmXbUpSGysArtiOKVKjewA1UeUWfi1rn+Jf+bmvuRO2N3Xz0vUW5uZfadw48Z4jq3FXbUgZrQL2uNToICBsLsXJz03UzNMhwomlhPaWm2Jx2/kqF9BrFfOURmVn6wywgIbTTXbJuTbElhRzUSTmTqYaabsZVpR+aclXZEJmXluWd4pNitZTogAGy89Y+Gd3lQcenn5lyVLk1KOMDhlwJCyGwkkFGSbN5kXPdAJFMqNESw2HqbMuOhCQ4tJOFSwkYlD3cZE3Og9AjWJTd7TnZNtsS1mFKD4QVuXC1tgXJC73w2Fr2i+2dpymJSXZWQVNMtoUUk2JQgJNrgG2XQRYwRj2xm7uQfnKk27LhSGH0oaGNwYUkKyuFAnTneGGjsNy9bmEjC201T2Ei5yShCrC6idABqTyi52V2ZclpqfeWpBTMvBxASSSAARZV0gA58iYqK7u1M7UlvvOFMsW2kltCiC6UEmyraIBI7z3awV8bUzaHapRHG1JWhSpopUkggjhozBELTUwzVlOu1GfRLpbcWhiXQ4lvhlJsHjizUrofsGUMKd1ng9RlZiVWQw24tS2FKNmytBSVN35E4bpOeQzNrCw2T3bMsMrTNMyz7inXFhZbCjhUbpTdSb5QCXUdoXXqVVJV15uaEsGAiYT+kStaSMWoJFrX631tc1zT1BUjhinzKnwjMBLpIVh1wh3S5vpzh1qG7FZRU0MlhtE4GAykApSjh2KsQCbC5uezfWLbaDd+mYQ042ssTjKEhEw3kbpTbCv3yeWedj0uCGWVJtpqSonhjC1tJE5xGgClZBUmwAukjMg6jIRcbNylCnZhEuimzCFLCrKcUsJGFJUbkPk6DpDTW9mKo+qRfC5MTMpxrqJdwL4iUJCsIRcGwVcXtpboPYy20HwtM+i/92AegLCErYo4qlV1DTjMJ9aWjf7YdRpnrCVuvPEROTHw86+pPzEkJT9kEOsYx/SXwOVn6c4w+Zl12aDQSglKxME4VA9O1fQ3+x82qoc8t3jSs+JdKUAFtTQUjK5KyTfMg9OUJktt5WGpFE843KvMKtbVDma8CRYEC5V0ByMBp2zkmpqUl21iykMtpUOikoAI9ohEpBxbUzfyZZI/dY+9Gktk4RcWNhcDrzjNNh/da/VHfeAN3/WA/wDRgNOggggM436ShMg28kdph9Cr9MQKf8xTD/T5wOtNuJ0cQlY9CgCPtiq24pPhNPmWRmpTain56e0j95Iio3QVfj0pnPtNYmj+oez+4pMB8VJFZSp1Qfp6GQpRSpxLgIbv2SrzQba8oXdntr6rMzaW2Vy8ywlaeM8hpSGgL9tKXFZqVboD7M4v94GwcxUHUKTNJQyhIuytJU2Vgk4iAQDkQM76QoObQVBC0ylPnGppxORRLyjaWmh3uk4APQLd94K1jaOlCZlH2D+lbWkekg4T6jYxU7t6t4RTZdR8tCOEscwtrsG/f2QfXF1RUPCXaEyUqfCBxCjySu2ZGQ+yFLZ4+BVaalDk3Nf1pjpj0fQO+4xW6CCEOddn5ytzMoxPPMgLcKfdXcCUpCeyEpVlrF74tKx/iy/2j/3oVXp+aZ2gm1yTQeexugIUCRhITiNgpOmXOGv+mG0P+HNfQV+PBXPFpWP8WX+0f+9Fhs/sDU2Zlp16pLdaQq62y48QoWOVlKsdecQDtjtD/hzX0FfjxqFPcWpptTicLhQkrSOSiBiGp0NxqYCRBCLsJvBE0+/KPEB9p10IOnEbStQFvlJAsRzGfW1ZWN5E4HlMy7cvj8OVKo4gWQQEJKVEhQsbqz19EEabBGX1zbKsSSpfwluQwPPIb9zDyjmRfVYtlfrnH3XNqK1KqZDjdP8A6w8llvDxj21+Ti7QsMtc/RAabBGX1vbmoU5csufTL8Na1pUmWxm7eFN1dvPGk5gDIgkcwQzbTbZ8BqTdl8DqJmYabxG9sDgJxC3PLnANUEZZsttjWqgyXmG6fgCig4+Mk4gATkFnLtDnEmqbU1iXclmFtyHGmXHEow8YoshKT2jiBBuT15QGlQQlSj1d4iOKincPEnHhL2LBcY8NzbFhva/OK2g7T1mcYD7LMhw1FYGNTwV2VFJuBfmnrAaPBGUM7yai6ZdppqUD7sxNMkKDmC7CWjcELuPLVnY6DTOGSQernFb4yKcGsaeJgL2LBcY8NzbFhva/OAutsax4LIzD/NDasPzzkgfSIjx2DpBladLMnJSWwVfPX21fvKMUm3J8LnJOnJzSVCZmO5po9lJ+cvL1CLjeFVnJamzLrWTiUWSR5pUoJxfq4r+qAXNoZSecfda/Ksq006op4RSjiobVlhBPaKin0ZnWK+X2UqbiJanvtsJk5d1tReSrtONtG6E4L3BOXIZ5+m6pm6amrlkYmuMpaAovFa8ayoXxhQVzvcfxg3e8SWmZynqcU81LcJTKlZqSh1JPDJ7rZevQZAp5ccCQScgASfQNYzTciguNzs2dZiYJ9l1H63T7IZd5dX8Gpkyu9lKRw0/Oc7OXoBJ9Uc3Y0nwelyySLKUjiK9LhxfUCB6oIaYIIIAjLNgj4BWJ2nnJDp4zPT31h+oq3/TjU4zPe/T1sqlqmyO3LLSF97ZV2b92IlP/AFIBq27o6JiTUHVvJbb90cSwe24hAUVN20IPQ9BESh1umylPaeaLcvLuJxJB8onmCM1LWCCDqcoY6ZUUTDLbzZuhxIUn0EXz7+RjNdnd3jDVWmW3pYuNBIellqCi0hKlHE2R5OIKJsDyTe0AzbMbeKn5ghmUeEqEq/rK7JClC1gEnUHPMEnS4Ed3i0VxxhEzLj+syauM18oD8433hSRpzsBzi+k6wwt5yXbWkuMBONAyKQoXTyta3TSJ1+UB+cqTt6wxWnp9SVqac4hCU4cfbCeSlAZEEaw/f+IKR+Bmf+z+LHvOtoo06pxaAafNquo4cXg7552AJwLtoP4Z2XjNo/wzf7Fz8OCqb/xBSPwMz/2fxYnULfXKTcw1LoafC3VYUlXCsDYnOzhPLkIl+M2j/DN/sXPw46jefSAbh9sEcwy5+HAKuz+yPhsrNrZVw5tioTKmHRqFApOAn3p+rXqCss1goebmJwcFSasVvCx7BDTePs5nlewv641RG9elDSZSLm5s06M+v5uPDxlUfEpXGbxLIKjwXcyBYE+562yv0A6QGX1nbF1+YYCp6Xm0eEpKEcAXbBXkbuS6c8JtcEn7Ya9vN4shMOSBamArgTrTrnYcGFtN8Ss0i9ugue6GcbzaP8O3+xc/Dg8ZtH+Gb/YufhwC9tJtTKVCdpfg7iXkJmVJWClQHaQnskLSLggHrFXtRs69ITEqwi6pBc6y6ze5LLmIhTV+hCri+tuuK7unehSBo+2LZ5Mu69fzccmt6FIdThXMJULpVYtPeUkhST5GoIB9UBjuyEpSlsEzs68w7jNkNglOCybKyaXne/PlpDFtjVqdMIpjTc0syrBcacdwqDiQG2rHNvNRsNEnWH/xm0f4Zv8AYufhweM6j/Dt/sXPw4BU2NfokrNoXL1B911fuSUOJVhJcKQNGU53sLk2zikpOx0w5TmpyVdmFgLd4su28tGJKXVAlop0VYZixucxfQ6ON51IGYfb/Yufhx6I3r0pIsJlIHQNOj/04BCelaE5KS+OdmGRjfUATidDiw0HUuWaVYjAm2l7k3PJfnHqbKzkk7JTbz6UPJW9xAeylC2yLDhovcYuug0jWVbzqOTcvt3/AOS5+HFS6putzSW2Ej8ny5St5wIw8d3VLIuAcI1V/wDUkLjdzT1rD1RmE2enCFJSf0cuPzSPWO135RzafeFJoU7KqZfm7ApfSw3jSgHIpWbgXt009MNFUnCy0pTbZdWEkoaSUpUu3JOLLSMw3d7WFtDMi0wrwtUw6qaDoUkpbuVKdUffYSlIB5jvBJBslTXXUKFIqqkMg5sPtBa2b3yGLl0IsDnmTeH7ZLZRMkhfuinnnVY3nl+UtXLLkByHphbnWGk7QyxlrBxTLxmwjTBYcMrt5xVbXPJPdD7NTKW0KWs4UoSVKJ5JSLk+wQGZ71HDOT0jTEHJaw67bknMfUgOH2Rp6EAAAZAZAd0Zhusl1Ts5N1V0HtqLbIPJItf2JCE+nHGowBBBBAERanTkTDLjLguhxJSodxFvb3xKggMv3W1JcnMP0mYPabUpbCj5yDmQPSDjA719IbduqG7My15dxTcwyoOtWUQFLRohQ0IOmfO3fFFvV2VW4hE9K3E1K9oYdVNg3ItzKcyBzBUOcMOxW1jdRlUPIsFeS4j3ixqPQdQeYIgM1mNpnqhNyz1NYcRPobKJlSkgMpScihd9cKhcXz0FiRYWlGrcjSn3TNTrk1OuAB9SQtaE2N8NkiwwnrmMxZOYhw24dMrTZtyWSEOYFrugAHEqwW5l5wBJv3R87v8AZ+XlZFoshJLjaVrc5rUpIJJV0zyGggLJLktUZU2KX5d0EGxNj1HIpUD6CCIy+X2Qk6dM+D1CXbcl3VHwebViFif0T1jYHorIeq+G92EqbDc3VHW1obkQ63hUVBLfFwkOlJPZsTnlyKe6Hd1uWnmFJPDmGFixsQpJ9YORGtxmIClG62mfFGvar70HispnxRv2r+9FOnwui5WXOU4aWzflk9Lee2Pq7ubpRq6xNtB2XcS4g80nQ9CNUnuOcBR+KymfFG/av70HispnxRv2r+9DXBAKnispnxRv2r+9B4rKZ8Ub9q/vQ1wQCp4rKZ8Ub9q/vQeKymfFG/av70NcEAqeKymfFG/av70HispnxRv2r+9DXBAKnispnxRv2r+9B4raZ8Ub9q/vQwVOqtS7ZdfcS2hOqlGw9Hee4ZwkOVCbrPYl8cpIHJT6hZ58cw0nzUH33/umAXqtsnJTkwZOmyzScBHhM32iloX8hHaspw2t0HtI02QkZanSmFOFphlJJUo+tSlHmon6/UI9qPRmJNlLLKUttpyA6k5XJOqieZhJ3xVhLCZVRWFFLwUuWNiHmrELxJtmANCcrnqBYJW8eTln5NM8JktLYBXLvtKuCpVrJABsrEQBln6riKuibVpf/qdXY8HmXmggO24fGbXbs8QWKCTqm9r5ZHsxGrmwDct4PPU9lyZbS6l5UtjKkFCk3CmkWve5B846chaLyj0p+ozaZ2dZUyyx/ZZZzysXnPODkbjIHoOl1FMezex8rIJUJZvCV+UokqUq2l1KJNu7SE/e3W1ulqly2b0ypOO3mt3yB6AkEn5KT1hz2p2kbkZZb7uiRZKea1nyUDvP1C55Qnbq9nXFqcqk3m/M3LYPmtnmByxAADokDqYIeKDRkSku1Lt+S2kJvzJ85R7ySSfTFhBBAEEEEAQQQQBGSbRU9yhzvh8skqk3iBMNJ0QSeXIC5uk8iSnIKEa3HjNyiHUKbcSFoWClSSLgg6giA8JCfZm2EuNlLjTqcuYIORBB9YIPeDCg/ujaILaJucallEky6Hfc89Ui4JCe43hcWh/Z2ZKkhb1MeVmNVNKP2K79FgWPaF41WmVRqYaS6ysLbWLpUP8AeRGhBzEBk+1MtKqlWVSjJXKU2bUmaYsRjsQFOXPl2zzJ0VnYXi4kpZuXqkk5TkkS0624XkoBDNkpxIWOSV8iMunMxNqexc4y5MKpzzIamypTrMwlRSlxYspxBAOvNJFvTkAxbGbO+AyTMsV4y2DdWgKlKKjYdLqsO6Au4UKvu6bU6ZiTcVJTPNbXkL7nGvJUP95x7z28unszBl3JhKVpOFRwqwJV71SwMIPXPLnaB3bcKqLEmwlLwW2px1xK8m0eYbgEKv0+UnrAVqdrJ+Syn5MvNj/iJPtC3VTJ7Se86RdUbb2RmrBqZbKveKOBd+mBVjf0RJe2vkku8FU0wl29sBcSFX6Wvke6OVfY+Tmvz8s04T5xSMX0xZX1wFuDHYSvFTLo/s8xOy3czMKt7FXv645/QObT5FXm7fLS2v6yBAO0F4Sf6CThtjq8334ENp/nHTurZX/aJqemeocmFYfopAt6oC5rG28lK/nplpJ96FYl/QTdX1RQnbWcnMqdJKCT/wARN3bbHelHlL9Xsi+o+xEjK5sSzSD77DiV9NV1fXFrOzQabW4QohCVKISLqISCSAOZy0gFOnbuQtwP1F5U6+M0hYsy33IZ09Z9kXu0m0rMgxxn8QRiSjspKjdWmQ5ZfV6BH3s5X252WbmGr4HAbBVrggkEGxIuCOsZXtY27LCcp761ONzAVMSTrhKiHUEOKZKjz7Nh6R7/ACC02wqDczMMJmVh2lzYSGXWjh4MwL2JWNb30VkOgwG/m7sNOSDjrjaU1Jp1vhOBwkTKWrWwoWSQcumthlEerbBmZkfCadhwTLaHHZQ/m1LIBxtfBuJVyFgcxpkXjdw7NmQbE62pDqeyMXlKQLYVKGqVcjfM2vzgqDujeeNOS2824jhLW22XE4VKbB7NwcxhuUdOzDdOzqGW1OOKCEIBUpRyAA1ME7OoZbU46pKEIF1KUbADqTGTzEw/tFMcNvGzTWVdteinVDT9boPNvc52EEdp8uvaCe47qVJp0sohtBy4iud+85FXQWTqSY11KbCw0iPTqc2w0hppIQ2gWSkaAfxPO/MxJgCCCCAIIIIAggggCCCCA8ZyTQ6hTbiUrQoWUlQuCDyIjKqhQJuhOqmJHE/JKN3WCSSgcz1sBosZjzgQLxrcEBRbKbZS1QaxsL7Q8ttWS0ekdPlC4PWL2M92o3VBTnhVOc8EmgSezk2o88h5BPOwKTzHOIdJ3quyzglquwphzk8lN0KHviBfL5SLjuEBGlCaMmZanZQvyzzjjgmEJCwrFoh5JzT0ucrk66xUUySXIUSZnkIDT84UhsJy4TK12SEnUZEkH5nSNlk51p9sLbWhxtQyUkhSSOlxl6ojV6gNTcq5LOCza04ezYFNrFJHIEEAj0QFJSt20k3Jhhxhty6RxHFJGNSiO0rHqM72scoibnp9blOstRWGnXG21HMltJGHPna9vQBEZ7ZWrqZ8FM8xwLYC9w1eEFu1ra4b2yve/fEidrjVGYTKNy00pCGrpdQ1jQVnF5ShbtFXaNh50BK3d7QvTgm3HVBSEzTjbICQLNpsQCQM/KGZzi22wrS5SSemG0pWppOLCq4BFxfMZ6G8Je5raKVTKNSnFHhSlOqU2UqCr3J1IsewBzh02yeKJCaUGw5Zlw4FC6Vdk5Ecx3QHnO7QqFMVONpSVeD8ZKTmm/DxWNrXELVX22mFydPEvgRNVDCAq10tiwLiwk3va+V784T5CnyH5Juam7xSwtXA8KCUBzCTw+DrbFlbn64t5aiPP0amTMqAt+TIcSj36QohaPT2Rl6RraCrLaClz1MZ8Mann5oNWLzL+EpWi4xFNh2LX5cueViwVTbB3hsGUk3ZozDYcSQUpaSlQFgtw5A56Wzher+2Ts/KrlJWSmg++nhr4rZQ20DksqWcjYXA/wBiGOa2bmUyctLSk0JfhJQhbnDC1FCUW7IOiriCFndS47KzE1TphKULBEw2hJukJctiSlR1AukenFDZtzsiioyqmiQlwdppfvHBppnY6HuPUCI+zu71iVe8IU49MTNiC884SbEWIA0A7jeGSam0NoK3FpQhOZUogJA7ychAVWx2z5kZNqWLnELYPatbylFVgOgvYR97S7VS8g1xJhYSM8KRmtZ6JTz9Og5kQl1re0XXPB6UyqaeP6TCeGnvAyuPlKwp7zHps7urUt3wqqueFTBsQ2TdtHMA8lW96AEjodYCol6dObQOJdmMUtTkm6Gwe05bn3n5ZFh5oOZjVadTm2GktMoCG0CyUp0A/ie85mJCU2FhkI7AEEEEAQQQQBBBBAEEEEAQQQQBBBBAEQ6rSGZlstvtocQeShf1jmD3jOJkEBmM5ulelVl2kza2FalpZJQruxWNx3LSr0x5o3lVCR7NTkVFIy4zOh79Sg/ST6I1KOEQCnR96lOmAMMwltR8133M+1XZPqJhpZfSsXSoKB5pII9ohfq+7mnzNy5KthR85F21em6LX9d4V3txzKDilZuZlz3KBA9mFX1wGkGXSVBRSnENFWFxfWx1j0jMf6AVhr8zVlKA0DgV/Erjv5C2jAynpY/qp/jLwDwdk5O5Pgkvc6ngt5/uxYS8shtIQhKUJGiUgAD0AZCM3FD2jIznpYfqo/hLxz+gdZc/O1YpHPhhX8MEBpbjqUi6iABzJsPaYWavvOp0tfHMoWoea17of3bgesiFxvce2s3m5yZmD3kD/NjP1wyUndnTpexRLIUoec5dw+nt3A9QEArL3pTk7dNLkFqBy4zvkjvyIQPWs+iOy+6uZnFh2rTanLG4ZaNkjuvYAfqpv8qNPSgAWAsByEdgIFHoTEo3w5dpDSeiRqepOqj3kkxPgggCCCCAIIIIAggggCCCCAIIIIAggggCCCCAIIIIAggggCCCCAIIIIAggggCCCCAIIIIAggggCCCCAIIIIAggggCCCCA/9k="/>
          <p:cNvSpPr>
            <a:spLocks noChangeAspect="1" noChangeArrowheads="1"/>
          </p:cNvSpPr>
          <p:nvPr/>
        </p:nvSpPr>
        <p:spPr bwMode="auto">
          <a:xfrm>
            <a:off x="155575" y="-144463"/>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4" name="AutoShape 4" descr="data:image/jpeg;base64,/9j/4AAQSkZJRgABAQAAAQABAAD/2wCEAAkGBhQSERUUExQVFRUWGBgaGBgXGBocGhoYGhobHhgYHRgdHicgGxwkHBYeIDAgIycqLC4sHCAxNTAqNSYrLSkBCQoKDgwMFA8PFCkcFRwpKSkpKSkpKSkpKSkpKSksKSkpKSkpKSwpKSkpKSksKSwpLCkpLCksKSkpKSkpLCkpKf/AABEIAOEA4QMBIgACEQEDEQH/xAAcAAACAwEBAQEAAAAAAAAAAAAABgQFBwEDAgj/xABTEAABAgQDBQIHCwgIBAYDAAABAgMABAUREiExBgcTQVEiYRQXMkJxgZEjUlNUYnKSobHS0xUzQ4KTosHRFiQ0NVWys/BEc4OjGKTD4ePyCGOE/8QAFQEBAQAAAAAAAAAAAAAAAAAAAAH/xAAUEQEAAAAAAAAAAAAAAAAAAAAA/9oADAMBAAIRAxEAPwDcYIIIAggggCCCCAIIIjz9RbYQXHlpbQnVSyAB6z9kBIgjNKlvgLrhZpcs5Nue/KVBA77eUR3qwjviONharP51Cd4DZ/Qs9Ohw2T7SuAd6vtvJSuT0y0lQ80KxK+gm6vqhUm9+kmDhZamH1csKAL/SOL92LKj7oKcxa7PGV1eVi/dFkfuw2ydPbaGFptDY6ISEj2AQGc+NCoO/mKO+RyK8dv8ATA+uOp2wrqtKW2PnK/8AkEabECXr0s45w0Psrc94lxBVlr2QbwCCra+vJ1pbZ9Cv/kMc8ZtSb/P0d63MoK7f6ah9cadBAZtLb9JS+F9mYYV8pAI+o4v3YaqTt7ITOTU00VHzVHAr6K7E+qLiakm3U4XEIWnotIUPYYVavukpsxf3ANKPnMko/d8j92AcbwRlh3d1ORzp08VoH6F7S3QXuj2BHpj2kd7jkusM1WUXLLP6RAJQe/Dmbd6CqA02CIlMqzMw2HGHEOIOikEEeg9D3HOJcAQQQQBBBBAEEEEAQQQQBBBBAEEEEAQR5vzCUJUtaglKQSpSjYADUknQRldV2qm6y8qVpt2pZOT0ybi4PIcwDySO0rnhF4C72t3qNsOeDSaPC5onCEouUJV0JGaiPep9ZEVdO3YzM8sTFYfUs6pl0KslPcSMk+hGfVRhv2Q2Flqc3haTdwjtuqAxq9fmp+SMvSc4tKlUuGy8ttPGW0lR4aVDEVBOLB3EgjLvHWA+6ZSWZdsNsNobQPNQAB6T1PeYpto9vpaTcDK+I4+QClllClrIN7d3LrCXJ1FyosCenp5MrJhRwsMKKTiQcg44e0VXSDhAN8iLR9bwap2ZKsyZ8gqbKlpUAW14gCtORwhWL6QIgHOgVicmUul2VMonCOCVrSpZJBuVIt2bG2R74QtmlqnpUzE/Vphgha0KQh1thIUjpYAqyIOghmliZJYmqlVcRwmzQwts2VzDYupZFslaxUbGbIy5qNSS/KocAdS4ytxvEnA7dVkkjCbXEFcoPhs9QJhtLqnHStxDLijZTjSVJ1Uc7qGJN1d1+sUUx4AlhlqbkJqmutlFpltoGy06q4tiTci+YPdDQ3u8dS7UZdr3CUmQ2tlba7Ft5NiQEAghJN79wA9HZ7Z+sTUuZN9cklpQSlb6eIpxSQRmEEAYjYdPVAaGw4FJCkkKBAIUNCCMjl1j7iPTpJLLLbSb4W0JQL62SABfvsIkQRnu3NZmFVKUkpWZEspSHHFrISpPPAClWSs0HLv7ouKCqqoeSibEq6zZV3mipKwQOzdByNzbT2wh1oy35VnHKtLPcBQQ2wotLLYCMivGnMXIuCOpi4cq0nT6XMv0+YceDhDbSS4pYQ6QbJSlWaSArGQczYd0FM9P3kyDz62A+lDiFqRZzshZSbHAo9lWfffui+n6c2+gtvNocQdUrAI9h598J9K2DlmaQlibbQbNqcdUoDElZGJagrUFOlxyTFXsvtoZOgNTD5K1jGhkKJxOWWoNp62AGvvU84I+aruqdlXDMUh9TLmpZUq6FD3oJvcfJXcd4ibsvvWCnPBai34JMiw7Vw2o8sz5BPK5KTyPKHilzK3GW1uNlpakgqbJuUEjNJPMiK3arY2WqDeB9GY8hxOS0ehXTuNwekBeQRkcjXZygupl53FMSKjZp8Ako6DrkP0Z/VJtaNVkp1DzaXGlJWhYulSTcEHmDAe8EEEAQQQQBBBBAEEEEAR5zD6UJUtaglKQSpRNgAMySeQAj0jJ9q6q7WZ38myisMs0bzLo0OE5gdQCLAecoX0TeA8Zycf2imCyyVM05pQ4jmhdIzGR58wk5AdpWdhGo0ejNSrKWWEBDadAOvMk6knmTHKPSGpRhLLKQhtAy/ionmTqTFJXppuoMOS8nPIQ+LKSWXUk3SbgKwm+AmwJHdroQh7R70mZKc8GeZfAwhXESkEZ8wm91JFjcjQg5ZQsu7QMSc2ajJOpekphQE42g3U0snJ7B5Sbk8xqSPOFvpb6qq0Zd7+rViSOJs5JxFNjiSdMKsrgZA2ULiJVG2akazLqW9L+DzbZLb/CHDUlwaki2FQOuYNtOUFUU/IydOqnGeY8IlJlBelcAxhLpsSlCL4VXvl0BR0MOTMpO1Rt1E2wiVk3WylLZzmMVwUOHknCU+SR6ucMGzGy7clLtMBSneFiKVuWKgVa4cuyM9Byitre8RlpzweXQucmfgmcwn57nkoHXUjmIDtD3YyMsQoNcZwfpHzxFZaWv2R6gIuKrtLKyo93faa7lLAPqTqfUIWBs7U53OcmvBGz+glPKt0U+c7/ADbiLWk7uZCXzRLoWvmt33RZPW675+i0EV697Umo2YTMzJ//AEMLUPaQBAd4jx8ilVAj5TaUfUVXhzSgAWAsOgj6gEobw3x5dJqAHyUJV9QVeAb2ZRJs+3NS3e9LrA9qbw62jhTfWAqaVtXJzQ9wmGXL+aFDF60HtfVEavbCys20G1I4YSsrSWTwylwgDGLZFVgMyDHzV930hM5uSzeL36BgXfriRY+2KdWydQk85CcLyB/w852xbol4dpPo074DxnN3c68ngPVRxyVJGJPCSHVJHmqdvn6Tf0RBlaUiYrYl1AJl6Y02WGeSlKCSHLcwCRn1Cepi+pW8ZsuCXnWlyUwdEu/m1/Md8lX1euJ20uwzE6tDpU4y+gWQ+yrA4B70nQjPn1PWAX94FUcmphqlSqilbllzLidWmRY2uNCcj9EedF07vCp0usMLnEY0WScSlKzGXacsRi6knW94V9qtnU0qmvql1uKfmXG23Jh1V12WqxOIWwjM5653vkIcKHsNKSssJdLLa0kWWVpBLh5lV/s0HKAtJySZmmShxKHWnE5jIpUk5ggj2gjuIjK/6xs5M+e9THlelTSj9ivqWByUIcN2dNel2H2XULbQ3MuhhKzchnIpseabk2PphnqNObfaW06kLbWLKSdCP5878jnAfUjOoebS40oLQsBSVDQg6GPeMios65QJ3wSYUVSD6iWXVfo1E536ZkBQ7wrmY10GAIIIIAggggCCCI8/PIZaW64cKG0lSj0CRc/ZAJe9Ta1bDSJSWuZqaOBAT5SUE4SodCT2QfnHzYuthNj0U6VS0LFw9p1Y85duXyRoB07yYT92VPXPTb9XmB5SlIl0nzUjIkegdi/XGecaXPNLU2tLa8CylQSu2LCojJWG4vY52gEzetNHhSrClltiZmW231g29zNyU35A2zPQR813ZJbZbYpbDcpxEkOzaQAptCLEIFjjKlKtn0Bz6U1ZqzzbJk64yVsLsEzrAum9+ypQA7Cx6P1SLxMpey1QWwG2KuhyUULJcDYU6EaYUrvryve47tIKhbOyLtYQ29MJXLzUqsBM4zhs8lKyFotfyrpPKwve1lFJ0ycm2pdtbriktoTdS1GwHpPUnTqcohSMpL02TCAQ2wwg3Uo8tVKJ5qJJOWpOQhSp1PcrLqZqaSUSKDeWllaukaPOjmOif4XKiPoTM3WfzRXJ0/TiaPzA54fg0Hrz78wHCg7OS8m3w5dtLaedtVHqpRzUfTFgkACwsAI7igOwRzFBigOwRzFBigOwRzFBigOwRzFBigIdXorM02Wn20uIPJQ07wdUnvGcJK2JujdpsrnKePKQc35dPVJ89A6cu7MxoWKC8BTkytTkyAUvS7ybG3+7pUD6wRCTWKOum8Fx+oz7rDbgDTLTd1kgHChbgyULC1lAXzAtE6t0R2mPKnpBOJlXampVOihzdbHmrGpA+y4h0o9XammUPsqxNrFwftBHIg5EdYDPTvBnptT6GGmZFLCcTq5skuoQRcK4IHTuI0zi63Y1SZdki/OuhQddPBUsJQooJsm4GXaV5KftuIqN4uznhtSlJdDa0FaFF99NwDLpULtXGSjiAyOhUnrH1vMrMoqX/JzSFPTPZDLTGamVo8hRI8mwytra+msFOG1+y7dQlVsOZE5oVbNCx5Kh9hHMEiFTdVtM57pTZvKZlbhNzmpsZa88NxY80lJ6xebv9qFTTCm3xgm5c8N9B1xDRfoUBfLK97ZWhc3r0dcu4zVZYWdl1JDoHnN3sCe7MoPyVfJgjTIIhUWrImpdt9s3Q4kKHdfUHvBuD3iJsAQQQQBGa74akt3wemsn3SaWnF3NhWV+4qz9DZjSoyzYgeH1ucnjm2x7iz05puP1UqP/AFIDR6RS0SzDbLYshtISPQBqe86nvMZ7tvQZmoYZynzinWgMPAbdLYOEnFgWDbGTcHEOWvKGHeltAZSmuqSbLc9yQehXcFV+Vk3PptC9S59ClUyn06YxNtp40w40fMb1SrpxHFG6T1EBUbPUaRnSZd2aqTEx5K5Z+YzPcMSLLHda/dGlbKbIsU5ktMYrKViUpZuoqsBmQANByEUkm8ieqz12GVtyOAJeKTxBMG5ICr2KUi/ZINlAGJe8SuuMy6WJf+1TauCyL2tfy3L8glJ15EgwFHVWDXJpcuFrRISpIcWggF6Y96kkEYUa6HP0gj58Qsh7+Z+m3+HFJSNjNoJVpLLEww22m9kgoOpuTcsEkknUmPDaSY2gkWC+/Nt4ElIOANKN1GwyLI5nrBTF4hZD38z9Nv8ADg8Qsh7+Z+m3+HC9s49tBOy6Zhmbb4aioDHwgbpUUnIMnmOsWX5E2l+Ns+1v8CAn+IWQ9/M/Tb/Dg8Qsh7+Z+m3+HFbvQ2rn5ISCG38Di2lcYhLagpxPDBPaQcrqVoBrpH3+RdpfjbPtb/AgJ/iFkPfzP02/w4PELIe/mfpt/hxB/Im0vxtn2t/gQu7XV6u04IMxNp90x4cAaV5AF73ZFvKEA4eIWQ9/M/Tb/Dg8Qsh7+Z+m3+HDBvCrDsvS3n2VlDqQ1ZQCTbE42DkoEZhRGnOEDZ9e0M7LomGZtvhrxWxcIK7Kik3AYPNJ5wF/4hZD38z9Nv8ADg8Qsh7+Z+m3+HEH8ibS/G2fa3+BEGtI2ilWHH3ZtvA2nErDwibdw4Avr1gLzxCyHv5n6bf4cHiFkPfzP02/w4uN1Fcem6eHZhwuOcRwYiEjIHIWSAPqhxgjNvELIe/mfpt/hx8S9O/ID6Cla10+YUEO4yCWHjkly4AGBWQOXLuEaZEOr0puZYcYdGJDiSlQ9PMd4OYPUCA8doaWuZlltNvLYUsCziPKAuL9NRlkQc9YpKfSKfRGCoqQ3fynXDd1w6kdT1wpHqjy3dVNxKXZCYN35JQRc/pGT+Zc+jl6h1iLttQZGWU7U5lpUw4AhKGlqujHklASg5ZnM3uBmQL6h47P7VOTk7xZKQCWFkB+bdGBTiEghODrbLr0OHWHudk0utrbcGJC0lKh1SoWI9hhClKZXH0h0zTEpcXRLpZCgBySskEj1EwwbEbSOTTbiJhCUTMu4Wnkp8kqGYWn5KhnAKm6maXKTM3SnSSWlFxknmg2vb0hSV/rKjT4y3eejwKoSNTSLJC+E9bmnPX0oUsfqpjUUquLjQwHYIIICl20q/gshMvDIpbVh+erso/eUIo9z1I4FLaJ8p4qdP6xsj9xKYr9+k4RT0NJ8p99CbdcIKv8wTD7TZIMsttJ0bQlA9CUgfwgPZ1oKBSoAg5EEXBHeDrCZVt08qtfFllOSTwzC5clIv3ova3cnDFbTtpXUM1mdLilIbecQwlRJQktJwjCkmwBUoXtraLao7VTDLNMTZtT824yhy6ThAUjE6UgHKxI6wFnsVsv4BLcJS+I4pa3HXLEY1rPlZ91h6opKCPDavMzRzakx4Mx04hzfUO/PD6DDVtBVBLSrz5/RNrX6SEkges2EU+7SlFimsBXluJ4qzzK3TjN++xA9UA0Qh77P7pc/wCYz/qCHyEPfZ/dLn/MZ/1BAfe5b+6Gfnvf6qoeYRty390M/Pe/1VQ8wGMb/f7RI/Nd/wA7UbMIxjf+qz8kTyS6f3moaxvtpnwjv7Ff8oKfYxz/APIjyJT/APo+xqGbx20z4R39iv8AlGdb4Nt5aoJl/BlLVw+NixIUnygi1r6+SYDTN639yv8AzWP9ZqM12Q3uOyMo3LplA6EY7L4ihfEtStAg6Yra8o0ret/cr/zWP9ZqPrc7/c8v6Xv9dyATPH6/8QT+1X+HFZtLvienJV2XMmEB1OHEHFEjMG9uGL6dY3m0FoIQdyCSKWm4I91d1+dD/BBAEEEEAi7ajwOek6gnJBV4NMd7bh7Cj81efsi4282fXOSam2iA6lSHGr6Y21BSQe42t64kbaUbwqQmGea21Yfnp7SD9JIj42GrBmqfLPHNSmwFfPT2V/vJMAtL3kzeHhikzfhNrEFNmsXXiWzT/u/OLnYHZ16WbddmlAzM04XXcPkpNrJQORsOnoztc1G0NJnxxnn6qmVlUqUQGmhiDd+yCrIlVrDK9zpFBu+2QemZtM+t6Z8HbN2eOvE69kRjI0Qg30zJ68yU67z6P4RS5hNrqQjiJ9Lfa+tII9cfe7Wr+E0yWWTdSUcNXzmyUZ+kJB9cMjrQUkpOYIIPoORjNtx7hQ1OSp1l5gj1EYftaPtgjTIIIIDMt6g4lQpLHIv4iO7G0PsCo0yMx22z2hpY6BR+tf3Yf9oXyiUmFg2KWXVA9LIUb/VAZi/sFTnlvMS1UcQolSnGuKlaDY4lEp7OKxFzmbWz0ids9SHHKjLKdqkvPJlkuqQhOEODEkJxEIuLC4zJhYmqbTzR5JKTL+Eqclw6pK0B0BxVncZviAwkg4sh3WjV9naHT2VlUm3LheHCVNFJVhuMiQSbXA16CCqve26fycWhrMOssj9dwE/Ukw4tNhKQkCwAAA7hpCdvIF101HJVQYv+riMOcEIlY3yScs+4wtEwVtKKVYUIIuOhKxl6opqxvepc00Wn2JhxskEpKE2uk3GjoOsLco3LK2kmhOcHg4nr8fCEYrJw+XlfpGg+BUDpS/pS/wDOCqOkb36XKtBlhiYbbBJCQhNgVEk6uk6mL/ZzezKTswiXaQ+FrxWK0JCeykqNyFk6JPKPjwKgdKX9KX/nE6iStID6TKCQ4/awcEs8TyTithN/Jve3K8BZV3ZGVnSgzLKXSgEJuVCwVa+hHvR7Iq/FVTPijftX96GRVQbBsXEAj5Q/nHUTzZvZaDYXNlDIdTnpBC14qqZ8Ub9q/vQHdVTPijftX96GP8pNfCN/ST/OPrw5u18aLXtfELX6XvrAeVTpDUwypl5AW0q10m9jhII0N8ikH1QUmktSzSWWEBttN8KRewxEqOpJ1JMff5Sa+Eb+kn+ceqH0k2CgTYGwI0Oh9HfAekEfCnQCASAToCczbWw5x1SwNSBy9Z0EB9QR8uOBIuSABzJsPbHh+UmvhG/pJ/nASYI8VTrYAJWgA6HELG2ts84+Pyk18I39JP8AOAkwk7rhw25yX+Lzr6Ej5BIUn/MYdoSdihhqVXTy4zKvWto3+yAgbf7ET8/NILbzKZZsJUlDgJHEzxFTeEheVvKNsyLa3907uJp3+1VWaUPeMAMp9FhcfVFxtTt6zIOIQ60+srSVAtN4gADbPMZxRp34SJBPDmrC9zwhYW18/KCtBAyjMthfcq9VWuS7OW/WBv8A96NEpdQS+y28i+FxCVpxCxsoXFxyNjGe0fs7UzfypdJ/dY/imCNMggggMw21y2hpZ6pUP8/3o0qZlkuIUhYCkLSUqSdClQsQe4gxm29P3Oo0l/kHsJPdja/gVRpi03BF7Za9O+AQdpNmaHJoxzLDDdxkkYsavmoSbn0+0xG3Yy7KphyYlaeZWWU3hQ8taip04xogrICcibgHMa8oq5PYWfknlPKl5aprUblxxxQe9XEugH0XPfFvu02hUw3L06YlZll1PECVrR7moArWBjvrhy53tBVlvHNl01XIVBgH9bEIc4TN7bZFOLw1l3mHvouAH6lGHJtwKAIzBFwe46QQg1rcvKTMw6+t6YSp1RUoJU3hBPS7ZNvSYheIKS+HmvpNfhR4bRbA1d6aecYn+G0tZKEeEzCcKeQwpThHoEV3i1rn+Jf+bmvuQVceIKS+HmvpNfhQqbK0NEntMmXbUpSGysArtiOKVKjewA1UeUWfi1rn+Jf+bmvuRO2N3Xz0vUW5uZfadw48Z4jq3FXbUgZrQL2uNToICBsLsXJz03UzNMhwomlhPaWm2Jx2/kqF9BrFfOURmVn6wywgIbTTXbJuTbElhRzUSTmTqYaabsZVpR+aclXZEJmXluWd4pNitZTogAGy89Y+Gd3lQcenn5lyVLk1KOMDhlwJCyGwkkFGSbN5kXPdAJFMqNESw2HqbMuOhCQ4tJOFSwkYlD3cZE3Og9AjWJTd7TnZNtsS1mFKD4QVuXC1tgXJC73w2Fr2i+2dpymJSXZWQVNMtoUUk2JQgJNrgG2XQRYwRj2xm7uQfnKk27LhSGH0oaGNwYUkKyuFAnTneGGjsNy9bmEjC201T2Ei5yShCrC6idABqTyi52V2ZclpqfeWpBTMvBxASSSAARZV0gA58iYqK7u1M7UlvvOFMsW2kltCiC6UEmyraIBI7z3awV8bUzaHapRHG1JWhSpopUkggjhozBELTUwzVlOu1GfRLpbcWhiXQ4lvhlJsHjizUrofsGUMKd1ng9RlZiVWQw24tS2FKNmytBSVN35E4bpOeQzNrCw2T3bMsMrTNMyz7inXFhZbCjhUbpTdSb5QCXUdoXXqVVJV15uaEsGAiYT+kStaSMWoJFrX631tc1zT1BUjhinzKnwjMBLpIVh1wh3S5vpzh1qG7FZRU0MlhtE4GAykApSjh2KsQCbC5uezfWLbaDd+mYQ042ssTjKEhEw3kbpTbCv3yeWedj0uCGWVJtpqSonhjC1tJE5xGgClZBUmwAukjMg6jIRcbNylCnZhEuimzCFLCrKcUsJGFJUbkPk6DpDTW9mKo+qRfC5MTMpxrqJdwL4iUJCsIRcGwVcXtpboPYy20HwtM+i/92AegLCErYo4qlV1DTjMJ9aWjf7YdRpnrCVuvPEROTHw86+pPzEkJT9kEOsYx/SXwOVn6c4w+Zl12aDQSglKxME4VA9O1fQ3+x82qoc8t3jSs+JdKUAFtTQUjK5KyTfMg9OUJktt5WGpFE843KvMKtbVDma8CRYEC5V0ByMBp2zkmpqUl21iykMtpUOikoAI9ohEpBxbUzfyZZI/dY+9Gktk4RcWNhcDrzjNNh/da/VHfeAN3/WA/wDRgNOggggM436ShMg28kdph9Cr9MQKf8xTD/T5wOtNuJ0cQlY9CgCPtiq24pPhNPmWRmpTain56e0j95Iio3QVfj0pnPtNYmj+oez+4pMB8VJFZSp1Qfp6GQpRSpxLgIbv2SrzQba8oXdntr6rMzaW2Vy8ywlaeM8hpSGgL9tKXFZqVboD7M4v94GwcxUHUKTNJQyhIuytJU2Vgk4iAQDkQM76QoObQVBC0ylPnGppxORRLyjaWmh3uk4APQLd94K1jaOlCZlH2D+lbWkekg4T6jYxU7t6t4RTZdR8tCOEscwtrsG/f2QfXF1RUPCXaEyUqfCBxCjySu2ZGQ+yFLZ4+BVaalDk3Nf1pjpj0fQO+4xW6CCEOddn5ytzMoxPPMgLcKfdXcCUpCeyEpVlrF74tKx/iy/2j/3oVXp+aZ2gm1yTQeexugIUCRhITiNgpOmXOGv+mG0P+HNfQV+PBXPFpWP8WX+0f+9Fhs/sDU2Zlp16pLdaQq62y48QoWOVlKsdecQDtjtD/hzX0FfjxqFPcWpptTicLhQkrSOSiBiGp0NxqYCRBCLsJvBE0+/KPEB9p10IOnEbStQFvlJAsRzGfW1ZWN5E4HlMy7cvj8OVKo4gWQQEJKVEhQsbqz19EEabBGX1zbKsSSpfwluQwPPIb9zDyjmRfVYtlfrnH3XNqK1KqZDjdP8A6w8llvDxj21+Ti7QsMtc/RAabBGX1vbmoU5csufTL8Na1pUmWxm7eFN1dvPGk5gDIgkcwQzbTbZ8BqTdl8DqJmYabxG9sDgJxC3PLnANUEZZsttjWqgyXmG6fgCig4+Mk4gATkFnLtDnEmqbU1iXclmFtyHGmXHEow8YoshKT2jiBBuT15QGlQQlSj1d4iOKincPEnHhL2LBcY8NzbFhva/OK2g7T1mcYD7LMhw1FYGNTwV2VFJuBfmnrAaPBGUM7yai6ZdppqUD7sxNMkKDmC7CWjcELuPLVnY6DTOGSQernFb4yKcGsaeJgL2LBcY8NzbFhva/OAutsax4LIzD/NDasPzzkgfSIjx2DpBladLMnJSWwVfPX21fvKMUm3J8LnJOnJzSVCZmO5po9lJ+cvL1CLjeFVnJamzLrWTiUWSR5pUoJxfq4r+qAXNoZSecfda/Ksq006op4RSjiobVlhBPaKin0ZnWK+X2UqbiJanvtsJk5d1tReSrtONtG6E4L3BOXIZ5+m6pm6amrlkYmuMpaAovFa8ayoXxhQVzvcfxg3e8SWmZynqcU81LcJTKlZqSh1JPDJ7rZevQZAp5ccCQScgASfQNYzTciguNzs2dZiYJ9l1H63T7IZd5dX8Gpkyu9lKRw0/Oc7OXoBJ9Uc3Y0nwelyySLKUjiK9LhxfUCB6oIaYIIIAjLNgj4BWJ2nnJDp4zPT31h+oq3/TjU4zPe/T1sqlqmyO3LLSF97ZV2b92IlP/AFIBq27o6JiTUHVvJbb90cSwe24hAUVN20IPQ9BESh1umylPaeaLcvLuJxJB8onmCM1LWCCDqcoY6ZUUTDLbzZuhxIUn0EXz7+RjNdnd3jDVWmW3pYuNBIellqCi0hKlHE2R5OIKJsDyTe0AzbMbeKn5ghmUeEqEq/rK7JClC1gEnUHPMEnS4Ed3i0VxxhEzLj+syauM18oD8433hSRpzsBzi+k6wwt5yXbWkuMBONAyKQoXTyta3TSJ1+UB+cqTt6wxWnp9SVqac4hCU4cfbCeSlAZEEaw/f+IKR+Bmf+z+LHvOtoo06pxaAafNquo4cXg7552AJwLtoP4Z2XjNo/wzf7Fz8OCqb/xBSPwMz/2fxYnULfXKTcw1LoafC3VYUlXCsDYnOzhPLkIl+M2j/DN/sXPw46jefSAbh9sEcwy5+HAKuz+yPhsrNrZVw5tioTKmHRqFApOAn3p+rXqCss1goebmJwcFSasVvCx7BDTePs5nlewv641RG9elDSZSLm5s06M+v5uPDxlUfEpXGbxLIKjwXcyBYE+562yv0A6QGX1nbF1+YYCp6Xm0eEpKEcAXbBXkbuS6c8JtcEn7Ya9vN4shMOSBamArgTrTrnYcGFtN8Ss0i9ugue6GcbzaP8O3+xc/Dg8ZtH+Gb/YufhwC9tJtTKVCdpfg7iXkJmVJWClQHaQnskLSLggHrFXtRs69ITEqwi6pBc6y6ze5LLmIhTV+hCri+tuuK7unehSBo+2LZ5Mu69fzccmt6FIdThXMJULpVYtPeUkhST5GoIB9UBjuyEpSlsEzs68w7jNkNglOCybKyaXne/PlpDFtjVqdMIpjTc0syrBcacdwqDiQG2rHNvNRsNEnWH/xm0f4Zv8AYufhweM6j/Dt/sXPw4BU2NfokrNoXL1B911fuSUOJVhJcKQNGU53sLk2zikpOx0w5TmpyVdmFgLd4su28tGJKXVAlop0VYZixucxfQ6ON51IGYfb/Yufhx6I3r0pIsJlIHQNOj/04BCelaE5KS+OdmGRjfUATidDiw0HUuWaVYjAm2l7k3PJfnHqbKzkk7JTbz6UPJW9xAeylC2yLDhovcYuug0jWVbzqOTcvt3/AOS5+HFS6putzSW2Ej8ny5St5wIw8d3VLIuAcI1V/wDUkLjdzT1rD1RmE2enCFJSf0cuPzSPWO135RzafeFJoU7KqZfm7ApfSw3jSgHIpWbgXt009MNFUnCy0pTbZdWEkoaSUpUu3JOLLSMw3d7WFtDMi0wrwtUw6qaDoUkpbuVKdUffYSlIB5jvBJBslTXXUKFIqqkMg5sPtBa2b3yGLl0IsDnmTeH7ZLZRMkhfuinnnVY3nl+UtXLLkByHphbnWGk7QyxlrBxTLxmwjTBYcMrt5xVbXPJPdD7NTKW0KWs4UoSVKJ5JSLk+wQGZ71HDOT0jTEHJaw67bknMfUgOH2Rp6EAAAZAZAd0Zhusl1Ts5N1V0HtqLbIPJItf2JCE+nHGowBBBBAERanTkTDLjLguhxJSodxFvb3xKggMv3W1JcnMP0mYPabUpbCj5yDmQPSDjA719IbduqG7My15dxTcwyoOtWUQFLRohQ0IOmfO3fFFvV2VW4hE9K3E1K9oYdVNg3ItzKcyBzBUOcMOxW1jdRlUPIsFeS4j3ixqPQdQeYIgM1mNpnqhNyz1NYcRPobKJlSkgMpScihd9cKhcXz0FiRYWlGrcjSn3TNTrk1OuAB9SQtaE2N8NkiwwnrmMxZOYhw24dMrTZtyWSEOYFrugAHEqwW5l5wBJv3R87v8AZ+XlZFoshJLjaVrc5rUpIJJV0zyGggLJLktUZU2KX5d0EGxNj1HIpUD6CCIy+X2Qk6dM+D1CXbcl3VHwebViFif0T1jYHorIeq+G92EqbDc3VHW1obkQ63hUVBLfFwkOlJPZsTnlyKe6Hd1uWnmFJPDmGFixsQpJ9YORGtxmIClG62mfFGvar70HispnxRv2r+9FOnwui5WXOU4aWzflk9Lee2Pq7ubpRq6xNtB2XcS4g80nQ9CNUnuOcBR+KymfFG/av70HispnxRv2r+9DXBAKnispnxRv2r+9B4rKZ8Ub9q/vQ1wQCp4rKZ8Ub9q/vQeKymfFG/av70NcEAqeKymfFG/av70HispnxRv2r+9DXBAKnispnxRv2r+9B4raZ8Ub9q/vQwVOqtS7ZdfcS2hOqlGw9Hee4ZwkOVCbrPYl8cpIHJT6hZ58cw0nzUH33/umAXqtsnJTkwZOmyzScBHhM32iloX8hHaspw2t0HtI02QkZanSmFOFphlJJUo+tSlHmon6/UI9qPRmJNlLLKUttpyA6k5XJOqieZhJ3xVhLCZVRWFFLwUuWNiHmrELxJtmANCcrnqBYJW8eTln5NM8JktLYBXLvtKuCpVrJABsrEQBln6riKuibVpf/qdXY8HmXmggO24fGbXbs8QWKCTqm9r5ZHsxGrmwDct4PPU9lyZbS6l5UtjKkFCk3CmkWve5B846chaLyj0p+ozaZ2dZUyyx/ZZZzysXnPODkbjIHoOl1FMezex8rIJUJZvCV+UokqUq2l1KJNu7SE/e3W1ulqly2b0ypOO3mt3yB6AkEn5KT1hz2p2kbkZZb7uiRZKea1nyUDvP1C55Qnbq9nXFqcqk3m/M3LYPmtnmByxAADokDqYIeKDRkSku1Lt+S2kJvzJ85R7ySSfTFhBBAEEEEAQQQQBGSbRU9yhzvh8skqk3iBMNJ0QSeXIC5uk8iSnIKEa3HjNyiHUKbcSFoWClSSLgg6giA8JCfZm2EuNlLjTqcuYIORBB9YIPeDCg/ujaILaJucallEky6Hfc89Ui4JCe43hcWh/Z2ZKkhb1MeVmNVNKP2K79FgWPaF41WmVRqYaS6ysLbWLpUP8AeRGhBzEBk+1MtKqlWVSjJXKU2bUmaYsRjsQFOXPl2zzJ0VnYXi4kpZuXqkk5TkkS0624XkoBDNkpxIWOSV8iMunMxNqexc4y5MKpzzIamypTrMwlRSlxYspxBAOvNJFvTkAxbGbO+AyTMsV4y2DdWgKlKKjYdLqsO6Au4UKvu6bU6ZiTcVJTPNbXkL7nGvJUP95x7z28unszBl3JhKVpOFRwqwJV71SwMIPXPLnaB3bcKqLEmwlLwW2px1xK8m0eYbgEKv0+UnrAVqdrJ+Syn5MvNj/iJPtC3VTJ7Se86RdUbb2RmrBqZbKveKOBd+mBVjf0RJe2vkku8FU0wl29sBcSFX6Wvke6OVfY+Tmvz8s04T5xSMX0xZX1wFuDHYSvFTLo/s8xOy3czMKt7FXv645/QObT5FXm7fLS2v6yBAO0F4Sf6CThtjq8334ENp/nHTurZX/aJqemeocmFYfopAt6oC5rG28lK/nplpJ96FYl/QTdX1RQnbWcnMqdJKCT/wARN3bbHelHlL9Xsi+o+xEjK5sSzSD77DiV9NV1fXFrOzQabW4QohCVKISLqISCSAOZy0gFOnbuQtwP1F5U6+M0hYsy33IZ09Z9kXu0m0rMgxxn8QRiSjspKjdWmQ5ZfV6BH3s5X252WbmGr4HAbBVrggkEGxIuCOsZXtY27LCcp761ONzAVMSTrhKiHUEOKZKjz7Nh6R7/ACC02wqDczMMJmVh2lzYSGXWjh4MwL2JWNb30VkOgwG/m7sNOSDjrjaU1Jp1vhOBwkTKWrWwoWSQcumthlEerbBmZkfCadhwTLaHHZQ/m1LIBxtfBuJVyFgcxpkXjdw7NmQbE62pDqeyMXlKQLYVKGqVcjfM2vzgqDujeeNOS2824jhLW22XE4VKbB7NwcxhuUdOzDdOzqGW1OOKCEIBUpRyAA1ME7OoZbU46pKEIF1KUbADqTGTzEw/tFMcNvGzTWVdteinVDT9boPNvc52EEdp8uvaCe47qVJp0sohtBy4iud+85FXQWTqSY11KbCw0iPTqc2w0hppIQ2gWSkaAfxPO/MxJgCCCCAIIIIAggggCCCCA8ZyTQ6hTbiUrQoWUlQuCDyIjKqhQJuhOqmJHE/JKN3WCSSgcz1sBosZjzgQLxrcEBRbKbZS1QaxsL7Q8ttWS0ekdPlC4PWL2M92o3VBTnhVOc8EmgSezk2o88h5BPOwKTzHOIdJ3quyzglquwphzk8lN0KHviBfL5SLjuEBGlCaMmZanZQvyzzjjgmEJCwrFoh5JzT0ucrk66xUUySXIUSZnkIDT84UhsJy4TK12SEnUZEkH5nSNlk51p9sLbWhxtQyUkhSSOlxl6ojV6gNTcq5LOCza04ezYFNrFJHIEEAj0QFJSt20k3Jhhxhty6RxHFJGNSiO0rHqM72scoibnp9blOstRWGnXG21HMltJGHPna9vQBEZ7ZWrqZ8FM8xwLYC9w1eEFu1ra4b2yve/fEidrjVGYTKNy00pCGrpdQ1jQVnF5ShbtFXaNh50BK3d7QvTgm3HVBSEzTjbICQLNpsQCQM/KGZzi22wrS5SSemG0pWppOLCq4BFxfMZ6G8Je5raKVTKNSnFHhSlOqU2UqCr3J1IsewBzh02yeKJCaUGw5Zlw4FC6Vdk5Ecx3QHnO7QqFMVONpSVeD8ZKTmm/DxWNrXELVX22mFydPEvgRNVDCAq10tiwLiwk3va+V784T5CnyH5Juam7xSwtXA8KCUBzCTw+DrbFlbn64t5aiPP0amTMqAt+TIcSj36QohaPT2Rl6RraCrLaClz1MZ8Mann5oNWLzL+EpWi4xFNh2LX5cueViwVTbB3hsGUk3ZozDYcSQUpaSlQFgtw5A56Wzher+2Ts/KrlJWSmg++nhr4rZQ20DksqWcjYXA/wBiGOa2bmUyctLSk0JfhJQhbnDC1FCUW7IOiriCFndS47KzE1TphKULBEw2hJukJctiSlR1AukenFDZtzsiioyqmiQlwdppfvHBppnY6HuPUCI+zu71iVe8IU49MTNiC884SbEWIA0A7jeGSam0NoK3FpQhOZUogJA7ychAVWx2z5kZNqWLnELYPatbylFVgOgvYR97S7VS8g1xJhYSM8KRmtZ6JTz9Og5kQl1re0XXPB6UyqaeP6TCeGnvAyuPlKwp7zHps7urUt3wqqueFTBsQ2TdtHMA8lW96AEjodYCol6dObQOJdmMUtTkm6Gwe05bn3n5ZFh5oOZjVadTm2GktMoCG0CyUp0A/ie85mJCU2FhkI7AEEEEAQQQQBBBBAEEEEAQQQQBBBBAEQ6rSGZlstvtocQeShf1jmD3jOJkEBmM5ulelVl2kza2FalpZJQruxWNx3LSr0x5o3lVCR7NTkVFIy4zOh79Sg/ST6I1KOEQCnR96lOmAMMwltR8133M+1XZPqJhpZfSsXSoKB5pII9ohfq+7mnzNy5KthR85F21em6LX9d4V3txzKDilZuZlz3KBA9mFX1wGkGXSVBRSnENFWFxfWx1j0jMf6AVhr8zVlKA0DgV/Erjv5C2jAynpY/qp/jLwDwdk5O5Pgkvc6ngt5/uxYS8shtIQhKUJGiUgAD0AZCM3FD2jIznpYfqo/hLxz+gdZc/O1YpHPhhX8MEBpbjqUi6iABzJsPaYWavvOp0tfHMoWoea17of3bgesiFxvce2s3m5yZmD3kD/NjP1wyUndnTpexRLIUoec5dw+nt3A9QEArL3pTk7dNLkFqBy4zvkjvyIQPWs+iOy+6uZnFh2rTanLG4ZaNkjuvYAfqpv8qNPSgAWAsByEdgIFHoTEo3w5dpDSeiRqepOqj3kkxPgggCCCCAIIIIAggggCCCCAIIIIAggggCCCCAIIIIAggggCCCCAIIIIAggggCCCCAIIIIAggggCCCCAIIIIAggggCCCCA/9k="/>
          <p:cNvSpPr>
            <a:spLocks noChangeAspect="1" noChangeArrowheads="1"/>
          </p:cNvSpPr>
          <p:nvPr/>
        </p:nvSpPr>
        <p:spPr bwMode="auto">
          <a:xfrm>
            <a:off x="307975" y="7937"/>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406534" name="Picture 6" descr="分散処理アプリ演習"/>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8013185" y="51482"/>
            <a:ext cx="797605" cy="797605"/>
          </a:xfrm>
          <a:prstGeom prst="rect">
            <a:avLst/>
          </a:prstGeom>
          <a:noFill/>
          <a:extLst>
            <a:ext uri="{909E8E84-426E-40DD-AFC4-6F175D3DCCD1}">
              <a14:hiddenFill xmlns="" xmlns:a14="http://schemas.microsoft.com/office/drawing/2010/main">
                <a:solidFill>
                  <a:srgbClr val="FFFFFF"/>
                </a:solidFill>
              </a14:hiddenFill>
            </a:ext>
          </a:extLst>
        </p:spPr>
      </p:pic>
      <p:sp>
        <p:nvSpPr>
          <p:cNvPr id="59" name="スライド番号プレースホルダ 3"/>
          <p:cNvSpPr>
            <a:spLocks noGrp="1"/>
          </p:cNvSpPr>
          <p:nvPr>
            <p:ph type="sldNum" sz="quarter" idx="10"/>
          </p:nvPr>
        </p:nvSpPr>
        <p:spPr>
          <a:xfrm>
            <a:off x="8608441" y="6597352"/>
            <a:ext cx="500063" cy="142875"/>
          </a:xfrm>
        </p:spPr>
        <p:txBody>
          <a:bodyPr/>
          <a:lstStyle/>
          <a:p>
            <a:fld id="{65F807F8-E604-4B8C-9F45-9E16D479E221}" type="slidenum">
              <a:rPr lang="ja-JP" altLang="en-US" smtClean="0"/>
              <a:pPr/>
              <a:t>14</a:t>
            </a:fld>
            <a:endParaRPr lang="ja-JP" altLang="en-US" dirty="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ja-JP" smtClean="0"/>
              <a:t>クラウド基盤構築演習</a:t>
            </a:r>
            <a:endParaRPr lang="ja-JP" altLang="en-US" dirty="0"/>
          </a:p>
        </p:txBody>
      </p:sp>
      <p:sp>
        <p:nvSpPr>
          <p:cNvPr id="8" name="正方形/長方形 7"/>
          <p:cNvSpPr/>
          <p:nvPr/>
        </p:nvSpPr>
        <p:spPr>
          <a:xfrm>
            <a:off x="434876" y="928324"/>
            <a:ext cx="6442789" cy="523220"/>
          </a:xfrm>
          <a:prstGeom prst="rect">
            <a:avLst/>
          </a:prstGeom>
          <a:solidFill>
            <a:schemeClr val="bg1"/>
          </a:solidFill>
        </p:spPr>
        <p:txBody>
          <a:bodyPr wrap="none">
            <a:spAutoFit/>
          </a:bodyPr>
          <a:lstStyle/>
          <a:p>
            <a:r>
              <a:rPr lang="en-US" altLang="ja-JP" sz="2800" dirty="0" smtClean="0">
                <a:latin typeface="+mn-ea"/>
                <a:ea typeface="+mn-ea"/>
              </a:rPr>
              <a:t>Eucalyptus </a:t>
            </a:r>
            <a:r>
              <a:rPr lang="ja-JP" altLang="en-US" sz="2800" dirty="0" smtClean="0">
                <a:latin typeface="+mn-ea"/>
                <a:ea typeface="+mn-ea"/>
              </a:rPr>
              <a:t>プライベートクラウド構築体験</a:t>
            </a:r>
            <a:endParaRPr lang="ja-JP" altLang="en-US" sz="2800" dirty="0">
              <a:latin typeface="+mn-ea"/>
              <a:ea typeface="+mn-ea"/>
            </a:endParaRPr>
          </a:p>
        </p:txBody>
      </p:sp>
      <p:grpSp>
        <p:nvGrpSpPr>
          <p:cNvPr id="3" name="グループ化 9"/>
          <p:cNvGrpSpPr/>
          <p:nvPr/>
        </p:nvGrpSpPr>
        <p:grpSpPr>
          <a:xfrm>
            <a:off x="762000" y="1386774"/>
            <a:ext cx="7630885" cy="4920893"/>
            <a:chOff x="762000" y="1386774"/>
            <a:chExt cx="7630885" cy="4920893"/>
          </a:xfrm>
        </p:grpSpPr>
        <p:pic>
          <p:nvPicPr>
            <p:cNvPr id="559105" name="Picture 1"/>
            <p:cNvPicPr>
              <a:picLocks noChangeAspect="1" noChangeArrowheads="1"/>
            </p:cNvPicPr>
            <p:nvPr/>
          </p:nvPicPr>
          <p:blipFill>
            <a:blip r:embed="rId3" cstate="print"/>
            <a:srcRect/>
            <a:stretch>
              <a:fillRect/>
            </a:stretch>
          </p:blipFill>
          <p:spPr bwMode="auto">
            <a:xfrm>
              <a:off x="805544" y="1386774"/>
              <a:ext cx="7587341" cy="4915942"/>
            </a:xfrm>
            <a:prstGeom prst="rect">
              <a:avLst/>
            </a:prstGeom>
            <a:noFill/>
            <a:ln w="9525">
              <a:noFill/>
              <a:miter lim="800000"/>
              <a:headEnd/>
              <a:tailEnd/>
            </a:ln>
          </p:spPr>
        </p:pic>
        <p:sp>
          <p:nvSpPr>
            <p:cNvPr id="9" name="正方形/長方形 8"/>
            <p:cNvSpPr/>
            <p:nvPr/>
          </p:nvSpPr>
          <p:spPr>
            <a:xfrm>
              <a:off x="762000" y="6104467"/>
              <a:ext cx="220133" cy="203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1" name="スライド番号プレースホルダ 3"/>
          <p:cNvSpPr>
            <a:spLocks noGrp="1"/>
          </p:cNvSpPr>
          <p:nvPr>
            <p:ph type="sldNum" sz="quarter" idx="10"/>
          </p:nvPr>
        </p:nvSpPr>
        <p:spPr>
          <a:xfrm>
            <a:off x="8608441" y="6597352"/>
            <a:ext cx="500063" cy="142875"/>
          </a:xfrm>
        </p:spPr>
        <p:txBody>
          <a:bodyPr/>
          <a:lstStyle/>
          <a:p>
            <a:fld id="{65F807F8-E604-4B8C-9F45-9E16D479E221}" type="slidenum">
              <a:rPr lang="ja-JP" altLang="en-US" smtClean="0"/>
              <a:pPr/>
              <a:t>15</a:t>
            </a:fld>
            <a:endParaRPr lang="ja-JP" altLang="en-US" dirty="0"/>
          </a:p>
        </p:txBody>
      </p:sp>
    </p:spTree>
    <p:extLst>
      <p:ext uri="{BB962C8B-B14F-4D97-AF65-F5344CB8AC3E}">
        <p14:creationId xmlns="" xmlns:p14="http://schemas.microsoft.com/office/powerpoint/2010/main" val="210413324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グループ化 5"/>
          <p:cNvGrpSpPr/>
          <p:nvPr/>
        </p:nvGrpSpPr>
        <p:grpSpPr>
          <a:xfrm>
            <a:off x="1266671" y="1503948"/>
            <a:ext cx="6503178" cy="4868513"/>
            <a:chOff x="264435" y="260648"/>
            <a:chExt cx="8626968" cy="6408712"/>
          </a:xfrm>
        </p:grpSpPr>
        <p:sp>
          <p:nvSpPr>
            <p:cNvPr id="7" name="正方形/長方形 6"/>
            <p:cNvSpPr/>
            <p:nvPr/>
          </p:nvSpPr>
          <p:spPr>
            <a:xfrm>
              <a:off x="495919" y="260648"/>
              <a:ext cx="3312368" cy="5328592"/>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ja-JP" altLang="en-US" sz="1100">
                <a:latin typeface="+mn-ea"/>
                <a:cs typeface="DejaVu Sans Mono" pitchFamily="49" charset="0"/>
              </a:endParaRPr>
            </a:p>
          </p:txBody>
        </p:sp>
        <p:pic>
          <p:nvPicPr>
            <p:cNvPr id="8" name="図 7" descr="ganglia_on_cloud.png"/>
            <p:cNvPicPr>
              <a:picLocks noChangeAspect="1"/>
            </p:cNvPicPr>
            <p:nvPr/>
          </p:nvPicPr>
          <p:blipFill>
            <a:blip r:embed="rId3" cstate="print"/>
            <a:stretch>
              <a:fillRect/>
            </a:stretch>
          </p:blipFill>
          <p:spPr>
            <a:xfrm>
              <a:off x="855959" y="1124744"/>
              <a:ext cx="2520280" cy="2491190"/>
            </a:xfrm>
            <a:prstGeom prst="rect">
              <a:avLst/>
            </a:prstGeom>
            <a:ln>
              <a:solidFill>
                <a:schemeClr val="tx1"/>
              </a:solidFill>
            </a:ln>
            <a:effectLst>
              <a:outerShdw blurRad="50800" dist="38100" dir="2700000" algn="tl" rotWithShape="0">
                <a:prstClr val="black">
                  <a:alpha val="40000"/>
                </a:prstClr>
              </a:outerShdw>
            </a:effectLst>
          </p:spPr>
        </p:pic>
        <p:sp>
          <p:nvSpPr>
            <p:cNvPr id="9" name="テキスト ボックス 8"/>
            <p:cNvSpPr txBox="1"/>
            <p:nvPr/>
          </p:nvSpPr>
          <p:spPr>
            <a:xfrm>
              <a:off x="553692" y="260648"/>
              <a:ext cx="2969029" cy="850804"/>
            </a:xfrm>
            <a:prstGeom prst="rect">
              <a:avLst/>
            </a:prstGeom>
            <a:noFill/>
          </p:spPr>
          <p:txBody>
            <a:bodyPr wrap="none" rtlCol="0">
              <a:spAutoFit/>
            </a:bodyPr>
            <a:lstStyle/>
            <a:p>
              <a:pPr algn="ctr"/>
              <a:r>
                <a:rPr kumimoji="1" lang="ja-JP" altLang="en-US" dirty="0" smtClean="0">
                  <a:latin typeface="+mn-ea"/>
                  <a:ea typeface="+mn-ea"/>
                  <a:cs typeface="DejaVu Sans Mono" pitchFamily="49" charset="0"/>
                </a:rPr>
                <a:t>クラウドに対応できる</a:t>
              </a:r>
              <a:r>
                <a:rPr kumimoji="1" lang="en-US" altLang="ja-JP" dirty="0" smtClean="0">
                  <a:latin typeface="+mn-ea"/>
                  <a:ea typeface="+mn-ea"/>
                  <a:cs typeface="DejaVu Sans Mono" pitchFamily="49" charset="0"/>
                </a:rPr>
                <a:t/>
              </a:r>
              <a:br>
                <a:rPr kumimoji="1" lang="en-US" altLang="ja-JP" dirty="0" smtClean="0">
                  <a:latin typeface="+mn-ea"/>
                  <a:ea typeface="+mn-ea"/>
                  <a:cs typeface="DejaVu Sans Mono" pitchFamily="49" charset="0"/>
                </a:rPr>
              </a:br>
              <a:r>
                <a:rPr kumimoji="1" lang="ja-JP" altLang="en-US" dirty="0" smtClean="0">
                  <a:latin typeface="+mn-ea"/>
                  <a:ea typeface="+mn-ea"/>
                  <a:cs typeface="DejaVu Sans Mono" pitchFamily="49" charset="0"/>
                </a:rPr>
                <a:t>監視システム</a:t>
              </a:r>
              <a:endParaRPr kumimoji="1" lang="ja-JP" altLang="en-US" dirty="0">
                <a:latin typeface="+mn-ea"/>
                <a:ea typeface="+mn-ea"/>
                <a:cs typeface="DejaVu Sans Mono" pitchFamily="49" charset="0"/>
              </a:endParaRPr>
            </a:p>
          </p:txBody>
        </p:sp>
        <p:pic>
          <p:nvPicPr>
            <p:cNvPr id="10" name="図 9" descr="nagios_on_cloud.png"/>
            <p:cNvPicPr>
              <a:picLocks noChangeAspect="1"/>
            </p:cNvPicPr>
            <p:nvPr/>
          </p:nvPicPr>
          <p:blipFill>
            <a:blip r:embed="rId4" cstate="print"/>
            <a:stretch>
              <a:fillRect/>
            </a:stretch>
          </p:blipFill>
          <p:spPr>
            <a:xfrm>
              <a:off x="639935" y="3717032"/>
              <a:ext cx="3005668" cy="1656184"/>
            </a:xfrm>
            <a:prstGeom prst="rect">
              <a:avLst/>
            </a:prstGeom>
            <a:ln>
              <a:solidFill>
                <a:schemeClr val="tx1"/>
              </a:solidFill>
            </a:ln>
            <a:effectLst>
              <a:outerShdw blurRad="50800" dist="38100" dir="2700000" algn="tl" rotWithShape="0">
                <a:prstClr val="black">
                  <a:alpha val="40000"/>
                </a:prstClr>
              </a:outerShdw>
            </a:effectLst>
          </p:spPr>
        </p:pic>
        <p:sp>
          <p:nvSpPr>
            <p:cNvPr id="11" name="正方形/長方形 10"/>
            <p:cNvSpPr/>
            <p:nvPr/>
          </p:nvSpPr>
          <p:spPr>
            <a:xfrm>
              <a:off x="3952303" y="260648"/>
              <a:ext cx="4824536" cy="3672408"/>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ja-JP" altLang="en-US" sz="1100">
                <a:latin typeface="+mn-ea"/>
                <a:cs typeface="DejaVu Sans Mono" pitchFamily="49" charset="0"/>
              </a:endParaRPr>
            </a:p>
          </p:txBody>
        </p:sp>
        <p:sp>
          <p:nvSpPr>
            <p:cNvPr id="12" name="テキスト ボックス 11"/>
            <p:cNvSpPr txBox="1"/>
            <p:nvPr/>
          </p:nvSpPr>
          <p:spPr>
            <a:xfrm>
              <a:off x="3874546" y="332657"/>
              <a:ext cx="5016857" cy="486174"/>
            </a:xfrm>
            <a:prstGeom prst="rect">
              <a:avLst/>
            </a:prstGeom>
            <a:noFill/>
          </p:spPr>
          <p:txBody>
            <a:bodyPr wrap="none" rtlCol="0">
              <a:spAutoFit/>
            </a:bodyPr>
            <a:lstStyle/>
            <a:p>
              <a:pPr algn="ctr"/>
              <a:r>
                <a:rPr kumimoji="1" lang="en-US" altLang="ja-JP" dirty="0" smtClean="0">
                  <a:latin typeface="+mn-ea"/>
                  <a:ea typeface="+mn-ea"/>
                  <a:cs typeface="DejaVu Sans Mono" pitchFamily="49" charset="0"/>
                </a:rPr>
                <a:t>Web</a:t>
              </a:r>
              <a:r>
                <a:rPr kumimoji="1" lang="ja-JP" altLang="en-US" dirty="0" smtClean="0">
                  <a:latin typeface="+mn-ea"/>
                  <a:ea typeface="+mn-ea"/>
                  <a:cs typeface="DejaVu Sans Mono" pitchFamily="49" charset="0"/>
                </a:rPr>
                <a:t>システム </a:t>
              </a:r>
              <a:r>
                <a:rPr kumimoji="1" lang="en-US" altLang="ja-JP" dirty="0" smtClean="0">
                  <a:latin typeface="+mn-ea"/>
                  <a:ea typeface="+mn-ea"/>
                  <a:cs typeface="DejaVu Sans Mono" pitchFamily="49" charset="0"/>
                </a:rPr>
                <a:t>(</a:t>
              </a:r>
              <a:r>
                <a:rPr kumimoji="1" lang="en-US" altLang="ja-JP" dirty="0" err="1" smtClean="0">
                  <a:latin typeface="+mn-ea"/>
                  <a:ea typeface="+mn-ea"/>
                  <a:cs typeface="DejaVu Sans Mono" pitchFamily="49" charset="0"/>
                </a:rPr>
                <a:t>edubase</a:t>
              </a:r>
              <a:r>
                <a:rPr kumimoji="1" lang="en-US" altLang="ja-JP" dirty="0" smtClean="0">
                  <a:latin typeface="+mn-ea"/>
                  <a:ea typeface="+mn-ea"/>
                  <a:cs typeface="DejaVu Sans Mono" pitchFamily="49" charset="0"/>
                </a:rPr>
                <a:t> Cloud</a:t>
              </a:r>
              <a:r>
                <a:rPr kumimoji="1" lang="ja-JP" altLang="en-US" dirty="0" smtClean="0">
                  <a:latin typeface="+mn-ea"/>
                  <a:ea typeface="+mn-ea"/>
                  <a:cs typeface="DejaVu Sans Mono" pitchFamily="49" charset="0"/>
                </a:rPr>
                <a:t>を活用</a:t>
              </a:r>
              <a:r>
                <a:rPr kumimoji="1" lang="en-US" altLang="ja-JP" dirty="0" smtClean="0">
                  <a:latin typeface="+mn-ea"/>
                  <a:ea typeface="+mn-ea"/>
                  <a:cs typeface="DejaVu Sans Mono" pitchFamily="49" charset="0"/>
                </a:rPr>
                <a:t>)</a:t>
              </a:r>
              <a:endParaRPr kumimoji="1" lang="ja-JP" altLang="en-US" dirty="0">
                <a:latin typeface="+mn-ea"/>
                <a:ea typeface="+mn-ea"/>
                <a:cs typeface="DejaVu Sans Mono" pitchFamily="49" charset="0"/>
              </a:endParaRPr>
            </a:p>
          </p:txBody>
        </p:sp>
        <p:grpSp>
          <p:nvGrpSpPr>
            <p:cNvPr id="3" name="グループ化 54"/>
            <p:cNvGrpSpPr/>
            <p:nvPr/>
          </p:nvGrpSpPr>
          <p:grpSpPr>
            <a:xfrm>
              <a:off x="4240335" y="748308"/>
              <a:ext cx="4237062" cy="3040732"/>
              <a:chOff x="4505325" y="3789040"/>
              <a:chExt cx="4237062" cy="3040732"/>
            </a:xfrm>
          </p:grpSpPr>
          <p:sp>
            <p:nvSpPr>
              <p:cNvPr id="28" name="正方形/長方形 8"/>
              <p:cNvSpPr/>
              <p:nvPr/>
            </p:nvSpPr>
            <p:spPr>
              <a:xfrm>
                <a:off x="4505325" y="4514850"/>
                <a:ext cx="1362075" cy="127635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endParaRPr kumimoji="1" lang="ja-JP" altLang="en-US" sz="800">
                  <a:latin typeface="+mn-ea"/>
                  <a:cs typeface="DejaVu Sans Mono" pitchFamily="49" charset="0"/>
                </a:endParaRPr>
              </a:p>
            </p:txBody>
          </p:sp>
          <p:sp>
            <p:nvSpPr>
              <p:cNvPr id="29" name="角丸四角形 28"/>
              <p:cNvSpPr/>
              <p:nvPr/>
            </p:nvSpPr>
            <p:spPr>
              <a:xfrm>
                <a:off x="4572000" y="4991100"/>
                <a:ext cx="1228725" cy="734731"/>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wrap="non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900" dirty="0" smtClean="0">
                    <a:latin typeface="+mn-ea"/>
                    <a:cs typeface="DejaVu Sans Mono" pitchFamily="49" charset="0"/>
                  </a:rPr>
                  <a:t>Application Server</a:t>
                </a:r>
              </a:p>
              <a:p>
                <a:pPr algn="ctr"/>
                <a:r>
                  <a:rPr lang="en-US" altLang="ja-JP" sz="900" dirty="0" smtClean="0">
                    <a:latin typeface="+mn-ea"/>
                    <a:cs typeface="DejaVu Sans Mono" pitchFamily="49" charset="0"/>
                  </a:rPr>
                  <a:t>(Tomcat)</a:t>
                </a:r>
                <a:endParaRPr kumimoji="1" lang="en-US" altLang="ja-JP" sz="900" dirty="0">
                  <a:latin typeface="+mn-ea"/>
                  <a:cs typeface="DejaVu Sans Mono" pitchFamily="49" charset="0"/>
                </a:endParaRPr>
              </a:p>
              <a:p>
                <a:pPr algn="ctr"/>
                <a:endParaRPr kumimoji="1" lang="ja-JP" altLang="en-US" sz="900" dirty="0">
                  <a:latin typeface="+mn-ea"/>
                  <a:cs typeface="DejaVu Sans Mono" pitchFamily="49" charset="0"/>
                </a:endParaRPr>
              </a:p>
            </p:txBody>
          </p:sp>
          <p:sp>
            <p:nvSpPr>
              <p:cNvPr id="30" name="角丸四角形 29"/>
              <p:cNvSpPr/>
              <p:nvPr/>
            </p:nvSpPr>
            <p:spPr>
              <a:xfrm>
                <a:off x="4572000" y="4581524"/>
                <a:ext cx="1228725" cy="344785"/>
              </a:xfrm>
              <a:prstGeom prst="roundRect">
                <a:avLst/>
              </a:prstGeom>
            </p:spPr>
            <p:style>
              <a:lnRef idx="2">
                <a:schemeClr val="accent4"/>
              </a:lnRef>
              <a:fillRef idx="1">
                <a:schemeClr val="lt1"/>
              </a:fillRef>
              <a:effectRef idx="0">
                <a:schemeClr val="accent4"/>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en-US" altLang="ja-JP" sz="1000" dirty="0">
                    <a:latin typeface="+mn-ea"/>
                    <a:cs typeface="DejaVu Sans Mono" pitchFamily="49" charset="0"/>
                  </a:rPr>
                  <a:t>Web </a:t>
                </a:r>
                <a:r>
                  <a:rPr lang="en-US" altLang="ja-JP" sz="1000" dirty="0" smtClean="0">
                    <a:latin typeface="+mn-ea"/>
                    <a:cs typeface="DejaVu Sans Mono" pitchFamily="49" charset="0"/>
                  </a:rPr>
                  <a:t>S</a:t>
                </a:r>
                <a:r>
                  <a:rPr kumimoji="1" lang="en-US" altLang="ja-JP" sz="1000" dirty="0" smtClean="0">
                    <a:latin typeface="+mn-ea"/>
                    <a:cs typeface="DejaVu Sans Mono" pitchFamily="49" charset="0"/>
                  </a:rPr>
                  <a:t>erver</a:t>
                </a:r>
              </a:p>
              <a:p>
                <a:pPr algn="ctr"/>
                <a:r>
                  <a:rPr lang="en-US" altLang="ja-JP" sz="1000" dirty="0" smtClean="0">
                    <a:latin typeface="+mn-ea"/>
                    <a:cs typeface="DejaVu Sans Mono" pitchFamily="49" charset="0"/>
                  </a:rPr>
                  <a:t>(Apache2)</a:t>
                </a:r>
                <a:endParaRPr kumimoji="1" lang="ja-JP" altLang="en-US" sz="1000" dirty="0">
                  <a:latin typeface="+mn-ea"/>
                  <a:cs typeface="DejaVu Sans Mono" pitchFamily="49" charset="0"/>
                </a:endParaRPr>
              </a:p>
            </p:txBody>
          </p:sp>
          <p:sp>
            <p:nvSpPr>
              <p:cNvPr id="31" name="正方形/長方形 30"/>
              <p:cNvSpPr/>
              <p:nvPr/>
            </p:nvSpPr>
            <p:spPr>
              <a:xfrm>
                <a:off x="5940152" y="5877272"/>
                <a:ext cx="1362075" cy="9525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endParaRPr kumimoji="1" lang="ja-JP" altLang="en-US" sz="800">
                  <a:latin typeface="+mn-ea"/>
                  <a:cs typeface="DejaVu Sans Mono" pitchFamily="49" charset="0"/>
                </a:endParaRPr>
              </a:p>
            </p:txBody>
          </p:sp>
          <p:sp>
            <p:nvSpPr>
              <p:cNvPr id="32" name="正方形/長方形 31"/>
              <p:cNvSpPr/>
              <p:nvPr/>
            </p:nvSpPr>
            <p:spPr>
              <a:xfrm>
                <a:off x="5946229" y="3789040"/>
                <a:ext cx="1362075" cy="64807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endParaRPr kumimoji="1" lang="ja-JP" altLang="en-US" sz="800">
                  <a:latin typeface="+mn-ea"/>
                  <a:cs typeface="DejaVu Sans Mono" pitchFamily="49" charset="0"/>
                </a:endParaRPr>
              </a:p>
            </p:txBody>
          </p:sp>
          <p:sp>
            <p:nvSpPr>
              <p:cNvPr id="33" name="角丸四角形 32"/>
              <p:cNvSpPr/>
              <p:nvPr/>
            </p:nvSpPr>
            <p:spPr>
              <a:xfrm>
                <a:off x="6012904" y="3917429"/>
                <a:ext cx="1228725" cy="447675"/>
              </a:xfrm>
              <a:prstGeom prst="roundRect">
                <a:avLst/>
              </a:prstGeom>
            </p:spPr>
            <p:style>
              <a:lnRef idx="2">
                <a:schemeClr val="accent2"/>
              </a:lnRef>
              <a:fillRef idx="1">
                <a:schemeClr val="lt1"/>
              </a:fillRef>
              <a:effectRef idx="0">
                <a:schemeClr val="accent2"/>
              </a:effectRef>
              <a:fontRef idx="minor">
                <a:schemeClr val="dk1"/>
              </a:fontRef>
            </p:style>
            <p:txBody>
              <a:bodyPr wrap="non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en-US" altLang="ja-JP" sz="1000" dirty="0" smtClean="0">
                    <a:latin typeface="+mn-ea"/>
                    <a:cs typeface="DejaVu Sans Mono" pitchFamily="49" charset="0"/>
                  </a:rPr>
                  <a:t>Load Balancer</a:t>
                </a:r>
              </a:p>
              <a:p>
                <a:pPr algn="ctr"/>
                <a:r>
                  <a:rPr kumimoji="1" lang="en-US" altLang="ja-JP" sz="1000" dirty="0" smtClean="0">
                    <a:latin typeface="+mn-ea"/>
                    <a:cs typeface="DejaVu Sans Mono" pitchFamily="49" charset="0"/>
                  </a:rPr>
                  <a:t>(</a:t>
                </a:r>
                <a:r>
                  <a:rPr kumimoji="1" lang="en-US" altLang="ja-JP" sz="1000" dirty="0" err="1" smtClean="0">
                    <a:latin typeface="+mn-ea"/>
                    <a:cs typeface="DejaVu Sans Mono" pitchFamily="49" charset="0"/>
                  </a:rPr>
                  <a:t>nginx</a:t>
                </a:r>
                <a:r>
                  <a:rPr kumimoji="1" lang="en-US" altLang="ja-JP" sz="1000" dirty="0" smtClean="0">
                    <a:latin typeface="+mn-ea"/>
                    <a:cs typeface="DejaVu Sans Mono" pitchFamily="49" charset="0"/>
                  </a:rPr>
                  <a:t>)</a:t>
                </a:r>
                <a:endParaRPr kumimoji="1" lang="ja-JP" altLang="en-US" sz="1000" dirty="0">
                  <a:latin typeface="+mn-ea"/>
                  <a:cs typeface="DejaVu Sans Mono" pitchFamily="49" charset="0"/>
                </a:endParaRPr>
              </a:p>
            </p:txBody>
          </p:sp>
          <p:sp>
            <p:nvSpPr>
              <p:cNvPr id="34" name="円柱 33"/>
              <p:cNvSpPr/>
              <p:nvPr/>
            </p:nvSpPr>
            <p:spPr>
              <a:xfrm>
                <a:off x="6012160" y="6010622"/>
                <a:ext cx="1213867" cy="742951"/>
              </a:xfrm>
              <a:prstGeom prst="can">
                <a:avLst/>
              </a:prstGeom>
            </p:spPr>
            <p:style>
              <a:lnRef idx="2">
                <a:schemeClr val="accent6">
                  <a:shade val="50000"/>
                </a:schemeClr>
              </a:lnRef>
              <a:fillRef idx="1">
                <a:schemeClr val="accent6"/>
              </a:fillRef>
              <a:effectRef idx="0">
                <a:schemeClr val="accent6"/>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000" dirty="0" smtClean="0">
                    <a:latin typeface="+mn-ea"/>
                    <a:cs typeface="DejaVu Sans Mono" pitchFamily="49" charset="0"/>
                  </a:rPr>
                  <a:t>Database Server</a:t>
                </a:r>
              </a:p>
              <a:p>
                <a:pPr algn="ctr"/>
                <a:r>
                  <a:rPr lang="en-US" altLang="ja-JP" sz="1000" dirty="0" smtClean="0">
                    <a:latin typeface="+mn-ea"/>
                    <a:cs typeface="DejaVu Sans Mono" pitchFamily="49" charset="0"/>
                  </a:rPr>
                  <a:t>(</a:t>
                </a:r>
                <a:r>
                  <a:rPr lang="en-US" altLang="ja-JP" sz="1000" dirty="0" err="1" smtClean="0">
                    <a:latin typeface="+mn-ea"/>
                    <a:cs typeface="DejaVu Sans Mono" pitchFamily="49" charset="0"/>
                  </a:rPr>
                  <a:t>MySQL</a:t>
                </a:r>
                <a:r>
                  <a:rPr lang="en-US" altLang="ja-JP" sz="1000" dirty="0" smtClean="0">
                    <a:latin typeface="+mn-ea"/>
                    <a:cs typeface="DejaVu Sans Mono" pitchFamily="49" charset="0"/>
                  </a:rPr>
                  <a:t>)</a:t>
                </a:r>
                <a:endParaRPr kumimoji="1" lang="ja-JP" altLang="en-US" sz="1000" dirty="0">
                  <a:latin typeface="+mn-ea"/>
                  <a:cs typeface="DejaVu Sans Mono" pitchFamily="49" charset="0"/>
                </a:endParaRPr>
              </a:p>
            </p:txBody>
          </p:sp>
          <p:cxnSp>
            <p:nvCxnSpPr>
              <p:cNvPr id="35" name="直線コネクタ 34"/>
              <p:cNvCxnSpPr>
                <a:stCxn id="29" idx="0"/>
                <a:endCxn id="30" idx="2"/>
              </p:cNvCxnSpPr>
              <p:nvPr/>
            </p:nvCxnSpPr>
            <p:spPr>
              <a:xfrm flipV="1">
                <a:off x="5186363" y="4926309"/>
                <a:ext cx="0" cy="64791"/>
              </a:xfrm>
              <a:prstGeom prst="line">
                <a:avLst/>
              </a:prstGeom>
              <a:ln w="19050"/>
            </p:spPr>
            <p:style>
              <a:lnRef idx="1">
                <a:schemeClr val="dk1"/>
              </a:lnRef>
              <a:fillRef idx="0">
                <a:schemeClr val="dk1"/>
              </a:fillRef>
              <a:effectRef idx="0">
                <a:schemeClr val="dk1"/>
              </a:effectRef>
              <a:fontRef idx="minor">
                <a:schemeClr val="tx1"/>
              </a:fontRef>
            </p:style>
          </p:cxnSp>
          <p:cxnSp>
            <p:nvCxnSpPr>
              <p:cNvPr id="36" name="直線コネクタ 16"/>
              <p:cNvCxnSpPr>
                <a:stCxn id="30" idx="0"/>
                <a:endCxn id="33" idx="2"/>
              </p:cNvCxnSpPr>
              <p:nvPr/>
            </p:nvCxnSpPr>
            <p:spPr>
              <a:xfrm rot="5400000" flipH="1" flipV="1">
                <a:off x="5798605" y="3752862"/>
                <a:ext cx="216420" cy="1440904"/>
              </a:xfrm>
              <a:prstGeom prst="bentConnector3">
                <a:avLst>
                  <a:gd name="adj1" fmla="val 50000"/>
                </a:avLst>
              </a:prstGeom>
              <a:ln w="19050"/>
            </p:spPr>
            <p:style>
              <a:lnRef idx="1">
                <a:schemeClr val="dk1"/>
              </a:lnRef>
              <a:fillRef idx="0">
                <a:schemeClr val="dk1"/>
              </a:fillRef>
              <a:effectRef idx="0">
                <a:schemeClr val="dk1"/>
              </a:effectRef>
              <a:fontRef idx="minor">
                <a:schemeClr val="tx1"/>
              </a:fontRef>
            </p:style>
          </p:cxnSp>
          <p:cxnSp>
            <p:nvCxnSpPr>
              <p:cNvPr id="37" name="直線コネクタ 17"/>
              <p:cNvCxnSpPr>
                <a:stCxn id="34" idx="0"/>
                <a:endCxn id="29" idx="2"/>
              </p:cNvCxnSpPr>
              <p:nvPr/>
            </p:nvCxnSpPr>
            <p:spPr>
              <a:xfrm rot="16200000" flipV="1">
                <a:off x="5667465" y="5244730"/>
                <a:ext cx="470529" cy="1432731"/>
              </a:xfrm>
              <a:prstGeom prst="bentConnector3">
                <a:avLst>
                  <a:gd name="adj1" fmla="val 50000"/>
                </a:avLst>
              </a:prstGeom>
              <a:ln w="19050"/>
            </p:spPr>
            <p:style>
              <a:lnRef idx="1">
                <a:schemeClr val="dk1"/>
              </a:lnRef>
              <a:fillRef idx="0">
                <a:schemeClr val="dk1"/>
              </a:fillRef>
              <a:effectRef idx="0">
                <a:schemeClr val="dk1"/>
              </a:effectRef>
              <a:fontRef idx="minor">
                <a:schemeClr val="tx1"/>
              </a:fontRef>
            </p:style>
          </p:cxnSp>
          <p:sp>
            <p:nvSpPr>
              <p:cNvPr id="38" name="円/楕円 37"/>
              <p:cNvSpPr/>
              <p:nvPr/>
            </p:nvSpPr>
            <p:spPr>
              <a:xfrm>
                <a:off x="4600575" y="5502374"/>
                <a:ext cx="120089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000" dirty="0" smtClean="0">
                    <a:latin typeface="+mn-ea"/>
                    <a:cs typeface="DejaVu Sans Mono" pitchFamily="49" charset="0"/>
                  </a:rPr>
                  <a:t>Application</a:t>
                </a:r>
              </a:p>
            </p:txBody>
          </p:sp>
          <p:sp>
            <p:nvSpPr>
              <p:cNvPr id="39" name="正方形/長方形 38"/>
              <p:cNvSpPr/>
              <p:nvPr/>
            </p:nvSpPr>
            <p:spPr>
              <a:xfrm>
                <a:off x="5945485" y="4514850"/>
                <a:ext cx="1362075" cy="127635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endParaRPr kumimoji="1" lang="ja-JP" altLang="en-US" sz="800">
                  <a:latin typeface="+mn-ea"/>
                  <a:cs typeface="DejaVu Sans Mono" pitchFamily="49" charset="0"/>
                </a:endParaRPr>
              </a:p>
            </p:txBody>
          </p:sp>
          <p:sp>
            <p:nvSpPr>
              <p:cNvPr id="40" name="角丸四角形 39"/>
              <p:cNvSpPr/>
              <p:nvPr/>
            </p:nvSpPr>
            <p:spPr>
              <a:xfrm>
                <a:off x="6012160" y="4991100"/>
                <a:ext cx="1228725" cy="734731"/>
              </a:xfrm>
              <a:prstGeom prst="roundRect">
                <a:avLst/>
              </a:prstGeom>
              <a:solidFill>
                <a:schemeClr val="accent1">
                  <a:lumMod val="75000"/>
                </a:schemeClr>
              </a:solidFill>
            </p:spPr>
            <p:style>
              <a:lnRef idx="2">
                <a:schemeClr val="accent4">
                  <a:shade val="50000"/>
                </a:schemeClr>
              </a:lnRef>
              <a:fillRef idx="1">
                <a:schemeClr val="accent4"/>
              </a:fillRef>
              <a:effectRef idx="0">
                <a:schemeClr val="accent4"/>
              </a:effectRef>
              <a:fontRef idx="minor">
                <a:schemeClr val="lt1"/>
              </a:fontRef>
            </p:style>
            <p:txBody>
              <a:bodyPr wrap="non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000" dirty="0" smtClean="0">
                    <a:latin typeface="+mn-ea"/>
                    <a:cs typeface="DejaVu Sans Mono" pitchFamily="49" charset="0"/>
                  </a:rPr>
                  <a:t>Application Server</a:t>
                </a:r>
              </a:p>
              <a:p>
                <a:pPr algn="ctr"/>
                <a:r>
                  <a:rPr lang="en-US" altLang="ja-JP" sz="1000" dirty="0" smtClean="0">
                    <a:latin typeface="+mn-ea"/>
                    <a:cs typeface="DejaVu Sans Mono" pitchFamily="49" charset="0"/>
                  </a:rPr>
                  <a:t>(Tomcat)</a:t>
                </a:r>
                <a:endParaRPr kumimoji="1" lang="en-US" altLang="ja-JP" sz="1000" dirty="0">
                  <a:latin typeface="+mn-ea"/>
                  <a:cs typeface="DejaVu Sans Mono" pitchFamily="49" charset="0"/>
                </a:endParaRPr>
              </a:p>
              <a:p>
                <a:pPr algn="ctr"/>
                <a:endParaRPr kumimoji="1" lang="ja-JP" altLang="en-US" sz="1000" dirty="0">
                  <a:latin typeface="+mn-ea"/>
                  <a:cs typeface="DejaVu Sans Mono" pitchFamily="49" charset="0"/>
                </a:endParaRPr>
              </a:p>
            </p:txBody>
          </p:sp>
          <p:sp>
            <p:nvSpPr>
              <p:cNvPr id="41" name="角丸四角形 40"/>
              <p:cNvSpPr/>
              <p:nvPr/>
            </p:nvSpPr>
            <p:spPr>
              <a:xfrm>
                <a:off x="6012160" y="4581524"/>
                <a:ext cx="1228725" cy="344785"/>
              </a:xfrm>
              <a:prstGeom prst="roundRect">
                <a:avLst/>
              </a:prstGeom>
            </p:spPr>
            <p:style>
              <a:lnRef idx="2">
                <a:schemeClr val="accent4"/>
              </a:lnRef>
              <a:fillRef idx="1">
                <a:schemeClr val="lt1"/>
              </a:fillRef>
              <a:effectRef idx="0">
                <a:schemeClr val="accent4"/>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en-US" altLang="ja-JP" sz="1000" dirty="0">
                    <a:latin typeface="+mn-ea"/>
                    <a:cs typeface="DejaVu Sans Mono" pitchFamily="49" charset="0"/>
                  </a:rPr>
                  <a:t>Web </a:t>
                </a:r>
                <a:r>
                  <a:rPr lang="en-US" altLang="ja-JP" sz="1000" dirty="0" smtClean="0">
                    <a:latin typeface="+mn-ea"/>
                    <a:cs typeface="DejaVu Sans Mono" pitchFamily="49" charset="0"/>
                  </a:rPr>
                  <a:t>S</a:t>
                </a:r>
                <a:r>
                  <a:rPr kumimoji="1" lang="en-US" altLang="ja-JP" sz="1000" dirty="0" smtClean="0">
                    <a:latin typeface="+mn-ea"/>
                    <a:cs typeface="DejaVu Sans Mono" pitchFamily="49" charset="0"/>
                  </a:rPr>
                  <a:t>erver</a:t>
                </a:r>
              </a:p>
              <a:p>
                <a:pPr algn="ctr"/>
                <a:r>
                  <a:rPr lang="en-US" altLang="ja-JP" sz="1000" dirty="0" smtClean="0">
                    <a:latin typeface="+mn-ea"/>
                    <a:cs typeface="DejaVu Sans Mono" pitchFamily="49" charset="0"/>
                  </a:rPr>
                  <a:t>(Apache2)</a:t>
                </a:r>
                <a:endParaRPr kumimoji="1" lang="ja-JP" altLang="en-US" sz="1000" dirty="0">
                  <a:latin typeface="+mn-ea"/>
                  <a:cs typeface="DejaVu Sans Mono" pitchFamily="49" charset="0"/>
                </a:endParaRPr>
              </a:p>
            </p:txBody>
          </p:sp>
          <p:cxnSp>
            <p:nvCxnSpPr>
              <p:cNvPr id="42" name="直線コネクタ 41"/>
              <p:cNvCxnSpPr>
                <a:stCxn id="40" idx="0"/>
                <a:endCxn id="41" idx="2"/>
              </p:cNvCxnSpPr>
              <p:nvPr/>
            </p:nvCxnSpPr>
            <p:spPr>
              <a:xfrm flipV="1">
                <a:off x="6626523" y="4926309"/>
                <a:ext cx="0" cy="64791"/>
              </a:xfrm>
              <a:prstGeom prst="line">
                <a:avLst/>
              </a:prstGeom>
              <a:ln w="19050"/>
            </p:spPr>
            <p:style>
              <a:lnRef idx="1">
                <a:schemeClr val="dk1"/>
              </a:lnRef>
              <a:fillRef idx="0">
                <a:schemeClr val="dk1"/>
              </a:fillRef>
              <a:effectRef idx="0">
                <a:schemeClr val="dk1"/>
              </a:effectRef>
              <a:fontRef idx="minor">
                <a:schemeClr val="tx1"/>
              </a:fontRef>
            </p:style>
          </p:cxnSp>
          <p:sp>
            <p:nvSpPr>
              <p:cNvPr id="43" name="円/楕円 42"/>
              <p:cNvSpPr/>
              <p:nvPr/>
            </p:nvSpPr>
            <p:spPr>
              <a:xfrm>
                <a:off x="6040735" y="5502374"/>
                <a:ext cx="120089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000" dirty="0" smtClean="0">
                    <a:latin typeface="+mn-ea"/>
                    <a:cs typeface="DejaVu Sans Mono" pitchFamily="49" charset="0"/>
                  </a:rPr>
                  <a:t>Application</a:t>
                </a:r>
              </a:p>
            </p:txBody>
          </p:sp>
          <p:sp>
            <p:nvSpPr>
              <p:cNvPr id="44" name="正方形/長方形 43"/>
              <p:cNvSpPr/>
              <p:nvPr/>
            </p:nvSpPr>
            <p:spPr>
              <a:xfrm>
                <a:off x="7380312" y="4514850"/>
                <a:ext cx="1362075" cy="127635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endParaRPr kumimoji="1" lang="ja-JP" altLang="en-US" sz="800">
                  <a:latin typeface="+mn-ea"/>
                  <a:cs typeface="DejaVu Sans Mono" pitchFamily="49" charset="0"/>
                </a:endParaRPr>
              </a:p>
            </p:txBody>
          </p:sp>
          <p:sp>
            <p:nvSpPr>
              <p:cNvPr id="45" name="角丸四角形 44"/>
              <p:cNvSpPr/>
              <p:nvPr/>
            </p:nvSpPr>
            <p:spPr>
              <a:xfrm>
                <a:off x="7446987" y="4991100"/>
                <a:ext cx="1228725" cy="734731"/>
              </a:xfrm>
              <a:prstGeom prst="roundRect">
                <a:avLst/>
              </a:prstGeom>
              <a:solidFill>
                <a:schemeClr val="accent1">
                  <a:lumMod val="75000"/>
                </a:schemeClr>
              </a:solidFill>
            </p:spPr>
            <p:style>
              <a:lnRef idx="2">
                <a:schemeClr val="accent4">
                  <a:shade val="50000"/>
                </a:schemeClr>
              </a:lnRef>
              <a:fillRef idx="1">
                <a:schemeClr val="accent4"/>
              </a:fillRef>
              <a:effectRef idx="0">
                <a:schemeClr val="accent4"/>
              </a:effectRef>
              <a:fontRef idx="minor">
                <a:schemeClr val="lt1"/>
              </a:fontRef>
            </p:style>
            <p:txBody>
              <a:bodyPr wrap="non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000" dirty="0" smtClean="0">
                    <a:latin typeface="+mn-ea"/>
                    <a:cs typeface="DejaVu Sans Mono" pitchFamily="49" charset="0"/>
                  </a:rPr>
                  <a:t>Application Server</a:t>
                </a:r>
              </a:p>
              <a:p>
                <a:pPr algn="ctr"/>
                <a:r>
                  <a:rPr lang="en-US" altLang="ja-JP" sz="1000" dirty="0" smtClean="0">
                    <a:latin typeface="+mn-ea"/>
                    <a:cs typeface="DejaVu Sans Mono" pitchFamily="49" charset="0"/>
                  </a:rPr>
                  <a:t>(Tomcat)</a:t>
                </a:r>
                <a:endParaRPr kumimoji="1" lang="en-US" altLang="ja-JP" sz="1000" dirty="0">
                  <a:latin typeface="+mn-ea"/>
                  <a:cs typeface="DejaVu Sans Mono" pitchFamily="49" charset="0"/>
                </a:endParaRPr>
              </a:p>
              <a:p>
                <a:pPr algn="ctr"/>
                <a:endParaRPr kumimoji="1" lang="ja-JP" altLang="en-US" sz="1000" dirty="0">
                  <a:latin typeface="+mn-ea"/>
                  <a:cs typeface="DejaVu Sans Mono" pitchFamily="49" charset="0"/>
                </a:endParaRPr>
              </a:p>
            </p:txBody>
          </p:sp>
          <p:sp>
            <p:nvSpPr>
              <p:cNvPr id="46" name="角丸四角形 45"/>
              <p:cNvSpPr/>
              <p:nvPr/>
            </p:nvSpPr>
            <p:spPr>
              <a:xfrm>
                <a:off x="7446987" y="4581524"/>
                <a:ext cx="1228725" cy="344785"/>
              </a:xfrm>
              <a:prstGeom prst="roundRect">
                <a:avLst/>
              </a:prstGeom>
            </p:spPr>
            <p:style>
              <a:lnRef idx="2">
                <a:schemeClr val="accent4"/>
              </a:lnRef>
              <a:fillRef idx="1">
                <a:schemeClr val="lt1"/>
              </a:fillRef>
              <a:effectRef idx="0">
                <a:schemeClr val="accent4"/>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en-US" altLang="ja-JP" sz="1000" dirty="0">
                    <a:latin typeface="+mn-ea"/>
                    <a:cs typeface="DejaVu Sans Mono" pitchFamily="49" charset="0"/>
                  </a:rPr>
                  <a:t>Web </a:t>
                </a:r>
                <a:r>
                  <a:rPr lang="en-US" altLang="ja-JP" sz="1000" dirty="0" smtClean="0">
                    <a:latin typeface="+mn-ea"/>
                    <a:cs typeface="DejaVu Sans Mono" pitchFamily="49" charset="0"/>
                  </a:rPr>
                  <a:t>S</a:t>
                </a:r>
                <a:r>
                  <a:rPr kumimoji="1" lang="en-US" altLang="ja-JP" sz="1000" dirty="0" smtClean="0">
                    <a:latin typeface="+mn-ea"/>
                    <a:cs typeface="DejaVu Sans Mono" pitchFamily="49" charset="0"/>
                  </a:rPr>
                  <a:t>erver</a:t>
                </a:r>
              </a:p>
              <a:p>
                <a:pPr algn="ctr"/>
                <a:r>
                  <a:rPr lang="en-US" altLang="ja-JP" sz="1000" dirty="0" smtClean="0">
                    <a:latin typeface="+mn-ea"/>
                    <a:cs typeface="DejaVu Sans Mono" pitchFamily="49" charset="0"/>
                  </a:rPr>
                  <a:t>(Apache2)</a:t>
                </a:r>
                <a:endParaRPr kumimoji="1" lang="ja-JP" altLang="en-US" sz="1000" dirty="0">
                  <a:latin typeface="+mn-ea"/>
                  <a:cs typeface="DejaVu Sans Mono" pitchFamily="49" charset="0"/>
                </a:endParaRPr>
              </a:p>
            </p:txBody>
          </p:sp>
          <p:cxnSp>
            <p:nvCxnSpPr>
              <p:cNvPr id="47" name="直線コネクタ 46"/>
              <p:cNvCxnSpPr>
                <a:stCxn id="45" idx="0"/>
                <a:endCxn id="46" idx="2"/>
              </p:cNvCxnSpPr>
              <p:nvPr/>
            </p:nvCxnSpPr>
            <p:spPr>
              <a:xfrm flipV="1">
                <a:off x="8061350" y="4926309"/>
                <a:ext cx="0" cy="64791"/>
              </a:xfrm>
              <a:prstGeom prst="line">
                <a:avLst/>
              </a:prstGeom>
              <a:ln w="19050"/>
            </p:spPr>
            <p:style>
              <a:lnRef idx="1">
                <a:schemeClr val="dk1"/>
              </a:lnRef>
              <a:fillRef idx="0">
                <a:schemeClr val="dk1"/>
              </a:fillRef>
              <a:effectRef idx="0">
                <a:schemeClr val="dk1"/>
              </a:effectRef>
              <a:fontRef idx="minor">
                <a:schemeClr val="tx1"/>
              </a:fontRef>
            </p:style>
          </p:cxnSp>
          <p:sp>
            <p:nvSpPr>
              <p:cNvPr id="48" name="円/楕円 47"/>
              <p:cNvSpPr/>
              <p:nvPr/>
            </p:nvSpPr>
            <p:spPr>
              <a:xfrm>
                <a:off x="7475562" y="5502374"/>
                <a:ext cx="120089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000" dirty="0" smtClean="0">
                    <a:latin typeface="+mn-ea"/>
                    <a:cs typeface="DejaVu Sans Mono" pitchFamily="49" charset="0"/>
                  </a:rPr>
                  <a:t>Application</a:t>
                </a:r>
              </a:p>
            </p:txBody>
          </p:sp>
          <p:cxnSp>
            <p:nvCxnSpPr>
              <p:cNvPr id="49" name="直線コネクタ 29"/>
              <p:cNvCxnSpPr>
                <a:stCxn id="41" idx="0"/>
                <a:endCxn id="33" idx="2"/>
              </p:cNvCxnSpPr>
              <p:nvPr/>
            </p:nvCxnSpPr>
            <p:spPr>
              <a:xfrm rot="5400000" flipH="1" flipV="1">
                <a:off x="6518685" y="4472942"/>
                <a:ext cx="216420" cy="744"/>
              </a:xfrm>
              <a:prstGeom prst="bentConnector3">
                <a:avLst>
                  <a:gd name="adj1" fmla="val 50000"/>
                </a:avLst>
              </a:prstGeom>
              <a:ln w="19050"/>
            </p:spPr>
            <p:style>
              <a:lnRef idx="1">
                <a:schemeClr val="dk1"/>
              </a:lnRef>
              <a:fillRef idx="0">
                <a:schemeClr val="dk1"/>
              </a:fillRef>
              <a:effectRef idx="0">
                <a:schemeClr val="dk1"/>
              </a:effectRef>
              <a:fontRef idx="minor">
                <a:schemeClr val="tx1"/>
              </a:fontRef>
            </p:style>
          </p:cxnSp>
          <p:cxnSp>
            <p:nvCxnSpPr>
              <p:cNvPr id="50" name="直線コネクタ 30"/>
              <p:cNvCxnSpPr>
                <a:stCxn id="46" idx="0"/>
                <a:endCxn id="33" idx="2"/>
              </p:cNvCxnSpPr>
              <p:nvPr/>
            </p:nvCxnSpPr>
            <p:spPr>
              <a:xfrm rot="16200000" flipV="1">
                <a:off x="7236099" y="3756272"/>
                <a:ext cx="216420" cy="1434083"/>
              </a:xfrm>
              <a:prstGeom prst="bentConnector3">
                <a:avLst>
                  <a:gd name="adj1" fmla="val 50000"/>
                </a:avLst>
              </a:prstGeom>
              <a:ln w="19050"/>
            </p:spPr>
            <p:style>
              <a:lnRef idx="1">
                <a:schemeClr val="dk1"/>
              </a:lnRef>
              <a:fillRef idx="0">
                <a:schemeClr val="dk1"/>
              </a:fillRef>
              <a:effectRef idx="0">
                <a:schemeClr val="dk1"/>
              </a:effectRef>
              <a:fontRef idx="minor">
                <a:schemeClr val="tx1"/>
              </a:fontRef>
            </p:style>
          </p:cxnSp>
          <p:cxnSp>
            <p:nvCxnSpPr>
              <p:cNvPr id="51" name="直線コネクタ 31"/>
              <p:cNvCxnSpPr>
                <a:stCxn id="34" idx="0"/>
                <a:endCxn id="40" idx="2"/>
              </p:cNvCxnSpPr>
              <p:nvPr/>
            </p:nvCxnSpPr>
            <p:spPr>
              <a:xfrm rot="5400000" flipH="1" flipV="1">
                <a:off x="6387544" y="5957382"/>
                <a:ext cx="470529" cy="7429"/>
              </a:xfrm>
              <a:prstGeom prst="bentConnector3">
                <a:avLst>
                  <a:gd name="adj1" fmla="val 50000"/>
                </a:avLst>
              </a:prstGeom>
              <a:ln w="19050"/>
            </p:spPr>
            <p:style>
              <a:lnRef idx="1">
                <a:schemeClr val="dk1"/>
              </a:lnRef>
              <a:fillRef idx="0">
                <a:schemeClr val="dk1"/>
              </a:fillRef>
              <a:effectRef idx="0">
                <a:schemeClr val="dk1"/>
              </a:effectRef>
              <a:fontRef idx="minor">
                <a:schemeClr val="tx1"/>
              </a:fontRef>
            </p:style>
          </p:cxnSp>
          <p:cxnSp>
            <p:nvCxnSpPr>
              <p:cNvPr id="52" name="直線コネクタ 32"/>
              <p:cNvCxnSpPr>
                <a:stCxn id="34" idx="0"/>
                <a:endCxn id="45" idx="2"/>
              </p:cNvCxnSpPr>
              <p:nvPr/>
            </p:nvCxnSpPr>
            <p:spPr>
              <a:xfrm rot="5400000" flipH="1" flipV="1">
                <a:off x="7104958" y="5239968"/>
                <a:ext cx="470529" cy="1442256"/>
              </a:xfrm>
              <a:prstGeom prst="bentConnector3">
                <a:avLst>
                  <a:gd name="adj1" fmla="val 50000"/>
                </a:avLst>
              </a:prstGeom>
              <a:ln w="19050"/>
            </p:spPr>
            <p:style>
              <a:lnRef idx="1">
                <a:schemeClr val="dk1"/>
              </a:lnRef>
              <a:fillRef idx="0">
                <a:schemeClr val="dk1"/>
              </a:fillRef>
              <a:effectRef idx="0">
                <a:schemeClr val="dk1"/>
              </a:effectRef>
              <a:fontRef idx="minor">
                <a:schemeClr val="tx1"/>
              </a:fontRef>
            </p:style>
          </p:cxnSp>
        </p:grpSp>
        <p:sp>
          <p:nvSpPr>
            <p:cNvPr id="14" name="正方形/長方形 13"/>
            <p:cNvSpPr/>
            <p:nvPr/>
          </p:nvSpPr>
          <p:spPr>
            <a:xfrm>
              <a:off x="3952303" y="4077072"/>
              <a:ext cx="4824536" cy="1512168"/>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ja-JP" altLang="en-US" sz="1100">
                <a:latin typeface="+mn-ea"/>
                <a:cs typeface="DejaVu Sans Mono" pitchFamily="49" charset="0"/>
              </a:endParaRPr>
            </a:p>
          </p:txBody>
        </p:sp>
        <p:sp>
          <p:nvSpPr>
            <p:cNvPr id="15" name="テキスト ボックス 14"/>
            <p:cNvSpPr txBox="1"/>
            <p:nvPr/>
          </p:nvSpPr>
          <p:spPr>
            <a:xfrm>
              <a:off x="7237634" y="4149080"/>
              <a:ext cx="1469842" cy="486174"/>
            </a:xfrm>
            <a:prstGeom prst="rect">
              <a:avLst/>
            </a:prstGeom>
            <a:noFill/>
          </p:spPr>
          <p:txBody>
            <a:bodyPr wrap="none" rtlCol="0">
              <a:spAutoFit/>
            </a:bodyPr>
            <a:lstStyle/>
            <a:p>
              <a:pPr algn="ctr"/>
              <a:r>
                <a:rPr lang="ja-JP" altLang="en-US" dirty="0" smtClean="0">
                  <a:latin typeface="+mn-ea"/>
                  <a:ea typeface="+mn-ea"/>
                  <a:cs typeface="DejaVu Sans Mono" pitchFamily="49" charset="0"/>
                </a:rPr>
                <a:t>演習課題</a:t>
              </a:r>
              <a:endParaRPr kumimoji="1" lang="ja-JP" altLang="en-US" dirty="0">
                <a:latin typeface="+mn-ea"/>
                <a:ea typeface="+mn-ea"/>
                <a:cs typeface="DejaVu Sans Mono" pitchFamily="49" charset="0"/>
              </a:endParaRPr>
            </a:p>
          </p:txBody>
        </p:sp>
        <p:sp>
          <p:nvSpPr>
            <p:cNvPr id="16" name="スマイル 15"/>
            <p:cNvSpPr/>
            <p:nvPr/>
          </p:nvSpPr>
          <p:spPr>
            <a:xfrm>
              <a:off x="3923928" y="6021288"/>
              <a:ext cx="720080" cy="648072"/>
            </a:xfrm>
            <a:prstGeom prst="smileyFace">
              <a:avLst/>
            </a:prstGeom>
            <a:ln>
              <a:solidFill>
                <a:schemeClr val="tx1"/>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sz="1100">
                <a:latin typeface="+mn-ea"/>
                <a:cs typeface="DejaVu Sans Mono" pitchFamily="49" charset="0"/>
              </a:endParaRPr>
            </a:p>
          </p:txBody>
        </p:sp>
        <p:sp>
          <p:nvSpPr>
            <p:cNvPr id="17" name="テキスト ボックス 16"/>
            <p:cNvSpPr txBox="1"/>
            <p:nvPr/>
          </p:nvSpPr>
          <p:spPr>
            <a:xfrm>
              <a:off x="3752098" y="5589239"/>
              <a:ext cx="1163624" cy="486174"/>
            </a:xfrm>
            <a:prstGeom prst="rect">
              <a:avLst/>
            </a:prstGeom>
            <a:noFill/>
          </p:spPr>
          <p:txBody>
            <a:bodyPr wrap="none" rtlCol="0">
              <a:spAutoFit/>
            </a:bodyPr>
            <a:lstStyle/>
            <a:p>
              <a:pPr algn="ctr"/>
              <a:r>
                <a:rPr lang="ja-JP" altLang="en-US" dirty="0" smtClean="0">
                  <a:latin typeface="+mn-ea"/>
                  <a:ea typeface="+mn-ea"/>
                  <a:cs typeface="DejaVu Sans Mono" pitchFamily="49" charset="0"/>
                </a:rPr>
                <a:t>受講生</a:t>
              </a:r>
              <a:endParaRPr kumimoji="1" lang="ja-JP" altLang="en-US" dirty="0">
                <a:latin typeface="+mn-ea"/>
                <a:ea typeface="+mn-ea"/>
                <a:cs typeface="DejaVu Sans Mono" pitchFamily="49" charset="0"/>
              </a:endParaRPr>
            </a:p>
          </p:txBody>
        </p:sp>
        <p:sp>
          <p:nvSpPr>
            <p:cNvPr id="18" name="星 12 17"/>
            <p:cNvSpPr/>
            <p:nvPr/>
          </p:nvSpPr>
          <p:spPr>
            <a:xfrm>
              <a:off x="3739379" y="825256"/>
              <a:ext cx="2099774" cy="1798563"/>
            </a:xfrm>
            <a:prstGeom prst="star12">
              <a:avLst/>
            </a:prstGeom>
            <a:solidFill>
              <a:srgbClr val="FF0000"/>
            </a:solidFill>
            <a:ln>
              <a:solidFill>
                <a:srgbClr val="FFFF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smtClean="0">
                  <a:effectLst>
                    <a:outerShdw blurRad="38100" dist="38100" dir="2700000" algn="tl">
                      <a:srgbClr val="000000">
                        <a:alpha val="43137"/>
                      </a:srgbClr>
                    </a:outerShdw>
                  </a:effectLst>
                  <a:latin typeface="+mn-ea"/>
                  <a:cs typeface="DejaVu Sans Mono" pitchFamily="49" charset="0"/>
                </a:rPr>
                <a:t>①</a:t>
              </a:r>
              <a:r>
                <a:rPr lang="en-US" altLang="ja-JP" dirty="0" smtClean="0">
                  <a:effectLst>
                    <a:outerShdw blurRad="38100" dist="38100" dir="2700000" algn="tl">
                      <a:srgbClr val="000000">
                        <a:alpha val="43137"/>
                      </a:srgbClr>
                    </a:outerShdw>
                  </a:effectLst>
                  <a:latin typeface="+mn-ea"/>
                  <a:cs typeface="DejaVu Sans Mono" pitchFamily="49" charset="0"/>
                </a:rPr>
                <a:t/>
              </a:r>
              <a:br>
                <a:rPr lang="en-US" altLang="ja-JP" dirty="0" smtClean="0">
                  <a:effectLst>
                    <a:outerShdw blurRad="38100" dist="38100" dir="2700000" algn="tl">
                      <a:srgbClr val="000000">
                        <a:alpha val="43137"/>
                      </a:srgbClr>
                    </a:outerShdw>
                  </a:effectLst>
                  <a:latin typeface="+mn-ea"/>
                  <a:cs typeface="DejaVu Sans Mono" pitchFamily="49" charset="0"/>
                </a:rPr>
              </a:br>
              <a:r>
                <a:rPr kumimoji="1" lang="ja-JP" altLang="en-US" dirty="0" smtClean="0">
                  <a:effectLst>
                    <a:outerShdw blurRad="38100" dist="38100" dir="2700000" algn="tl">
                      <a:srgbClr val="000000">
                        <a:alpha val="43137"/>
                      </a:srgbClr>
                    </a:outerShdw>
                  </a:effectLst>
                  <a:latin typeface="+mn-ea"/>
                  <a:cs typeface="DejaVu Sans Mono" pitchFamily="49" charset="0"/>
                </a:rPr>
                <a:t>障害</a:t>
              </a:r>
              <a:r>
                <a:rPr kumimoji="1" lang="en-US" altLang="ja-JP" dirty="0" smtClean="0">
                  <a:effectLst>
                    <a:outerShdw blurRad="38100" dist="38100" dir="2700000" algn="tl">
                      <a:srgbClr val="000000">
                        <a:alpha val="43137"/>
                      </a:srgbClr>
                    </a:outerShdw>
                  </a:effectLst>
                  <a:latin typeface="+mn-ea"/>
                  <a:cs typeface="DejaVu Sans Mono" pitchFamily="49" charset="0"/>
                </a:rPr>
                <a:t/>
              </a:r>
              <a:br>
                <a:rPr kumimoji="1" lang="en-US" altLang="ja-JP" dirty="0" smtClean="0">
                  <a:effectLst>
                    <a:outerShdw blurRad="38100" dist="38100" dir="2700000" algn="tl">
                      <a:srgbClr val="000000">
                        <a:alpha val="43137"/>
                      </a:srgbClr>
                    </a:outerShdw>
                  </a:effectLst>
                  <a:latin typeface="+mn-ea"/>
                  <a:cs typeface="DejaVu Sans Mono" pitchFamily="49" charset="0"/>
                </a:rPr>
              </a:br>
              <a:r>
                <a:rPr kumimoji="1" lang="ja-JP" altLang="en-US" dirty="0" smtClean="0">
                  <a:effectLst>
                    <a:outerShdw blurRad="38100" dist="38100" dir="2700000" algn="tl">
                      <a:srgbClr val="000000">
                        <a:alpha val="43137"/>
                      </a:srgbClr>
                    </a:outerShdw>
                  </a:effectLst>
                  <a:latin typeface="+mn-ea"/>
                  <a:cs typeface="DejaVu Sans Mono" pitchFamily="49" charset="0"/>
                </a:rPr>
                <a:t>発生</a:t>
              </a:r>
              <a:endParaRPr kumimoji="1" lang="ja-JP" altLang="en-US" dirty="0">
                <a:effectLst>
                  <a:outerShdw blurRad="38100" dist="38100" dir="2700000" algn="tl">
                    <a:srgbClr val="000000">
                      <a:alpha val="43137"/>
                    </a:srgbClr>
                  </a:outerShdw>
                </a:effectLst>
                <a:latin typeface="+mn-ea"/>
                <a:cs typeface="DejaVu Sans Mono" pitchFamily="49" charset="0"/>
              </a:endParaRPr>
            </a:p>
          </p:txBody>
        </p:sp>
        <p:sp>
          <p:nvSpPr>
            <p:cNvPr id="19" name="右矢印 18"/>
            <p:cNvSpPr/>
            <p:nvPr/>
          </p:nvSpPr>
          <p:spPr>
            <a:xfrm>
              <a:off x="2152103" y="1340768"/>
              <a:ext cx="2016224" cy="936104"/>
            </a:xfrm>
            <a:prstGeom prst="rightArrow">
              <a:avLst/>
            </a:prstGeom>
            <a:solidFill>
              <a:srgbClr val="FFC000"/>
            </a:solidFill>
          </p:spPr>
          <p:style>
            <a:lnRef idx="0">
              <a:schemeClr val="accent2"/>
            </a:lnRef>
            <a:fillRef idx="3">
              <a:schemeClr val="accent2"/>
            </a:fillRef>
            <a:effectRef idx="3">
              <a:schemeClr val="accent2"/>
            </a:effectRef>
            <a:fontRef idx="minor">
              <a:schemeClr val="lt1"/>
            </a:fontRef>
          </p:style>
          <p:txBody>
            <a:bodyPr rtlCol="0" anchor="ctr"/>
            <a:lstStyle/>
            <a:p>
              <a:pPr algn="ctr"/>
              <a:r>
                <a:rPr lang="ja-JP" altLang="en-US" dirty="0" smtClean="0">
                  <a:solidFill>
                    <a:schemeClr val="tx1"/>
                  </a:solidFill>
                  <a:effectLst>
                    <a:outerShdw blurRad="38100" dist="38100" dir="2700000" algn="tl">
                      <a:srgbClr val="000000">
                        <a:alpha val="43137"/>
                      </a:srgbClr>
                    </a:outerShdw>
                  </a:effectLst>
                  <a:latin typeface="+mn-ea"/>
                  <a:cs typeface="DejaVu Sans Mono" pitchFamily="49" charset="0"/>
                </a:rPr>
                <a:t>②</a:t>
              </a:r>
              <a:r>
                <a:rPr kumimoji="1" lang="ja-JP" altLang="en-US" dirty="0" smtClean="0">
                  <a:solidFill>
                    <a:schemeClr val="tx1"/>
                  </a:solidFill>
                  <a:effectLst>
                    <a:outerShdw blurRad="38100" dist="38100" dir="2700000" algn="tl">
                      <a:srgbClr val="000000">
                        <a:alpha val="43137"/>
                      </a:srgbClr>
                    </a:outerShdw>
                  </a:effectLst>
                  <a:latin typeface="+mn-ea"/>
                  <a:cs typeface="DejaVu Sans Mono" pitchFamily="49" charset="0"/>
                </a:rPr>
                <a:t>監視する</a:t>
              </a:r>
              <a:endParaRPr kumimoji="1" lang="ja-JP" altLang="en-US" dirty="0">
                <a:solidFill>
                  <a:schemeClr val="tx1"/>
                </a:solidFill>
                <a:effectLst>
                  <a:outerShdw blurRad="38100" dist="38100" dir="2700000" algn="tl">
                    <a:srgbClr val="000000">
                      <a:alpha val="43137"/>
                    </a:srgbClr>
                  </a:outerShdw>
                </a:effectLst>
                <a:latin typeface="+mn-ea"/>
                <a:cs typeface="DejaVu Sans Mono" pitchFamily="49" charset="0"/>
              </a:endParaRPr>
            </a:p>
          </p:txBody>
        </p:sp>
        <p:sp>
          <p:nvSpPr>
            <p:cNvPr id="20" name="右矢印 19"/>
            <p:cNvSpPr/>
            <p:nvPr/>
          </p:nvSpPr>
          <p:spPr>
            <a:xfrm>
              <a:off x="2059420" y="4005064"/>
              <a:ext cx="2108906" cy="936103"/>
            </a:xfrm>
            <a:prstGeom prst="rightArrow">
              <a:avLst/>
            </a:prstGeom>
            <a:solidFill>
              <a:srgbClr val="FFC000"/>
            </a:solidFill>
          </p:spPr>
          <p:style>
            <a:lnRef idx="0">
              <a:schemeClr val="accent2"/>
            </a:lnRef>
            <a:fillRef idx="3">
              <a:schemeClr val="accent2"/>
            </a:fillRef>
            <a:effectRef idx="3">
              <a:schemeClr val="accent2"/>
            </a:effectRef>
            <a:fontRef idx="minor">
              <a:schemeClr val="lt1"/>
            </a:fontRef>
          </p:style>
          <p:txBody>
            <a:bodyPr rtlCol="0" anchor="ctr"/>
            <a:lstStyle/>
            <a:p>
              <a:pPr algn="ctr"/>
              <a:r>
                <a:rPr kumimoji="1" lang="ja-JP" altLang="en-US" dirty="0" smtClean="0">
                  <a:solidFill>
                    <a:schemeClr val="tx1"/>
                  </a:solidFill>
                  <a:effectLst>
                    <a:outerShdw blurRad="38100" dist="38100" dir="2700000" algn="tl">
                      <a:srgbClr val="000000">
                        <a:alpha val="43137"/>
                      </a:srgbClr>
                    </a:outerShdw>
                  </a:effectLst>
                  <a:latin typeface="+mn-ea"/>
                  <a:cs typeface="DejaVu Sans Mono" pitchFamily="49" charset="0"/>
                </a:rPr>
                <a:t>④連携する</a:t>
              </a:r>
              <a:endParaRPr kumimoji="1" lang="ja-JP" altLang="en-US" dirty="0">
                <a:solidFill>
                  <a:schemeClr val="tx1"/>
                </a:solidFill>
                <a:effectLst>
                  <a:outerShdw blurRad="38100" dist="38100" dir="2700000" algn="tl">
                    <a:srgbClr val="000000">
                      <a:alpha val="43137"/>
                    </a:srgbClr>
                  </a:outerShdw>
                </a:effectLst>
                <a:latin typeface="+mn-ea"/>
                <a:cs typeface="DejaVu Sans Mono" pitchFamily="49" charset="0"/>
              </a:endParaRPr>
            </a:p>
          </p:txBody>
        </p:sp>
        <p:sp>
          <p:nvSpPr>
            <p:cNvPr id="21" name="直方体 20"/>
            <p:cNvSpPr/>
            <p:nvPr/>
          </p:nvSpPr>
          <p:spPr>
            <a:xfrm>
              <a:off x="4240335" y="4149080"/>
              <a:ext cx="2880320" cy="1368152"/>
            </a:xfrm>
            <a:prstGeom prst="cube">
              <a:avLst>
                <a:gd name="adj" fmla="val 16089"/>
              </a:avLst>
            </a:prstGeom>
            <a:solidFill>
              <a:srgbClr val="00B0F0"/>
            </a:solidFill>
          </p:spPr>
          <p:style>
            <a:lnRef idx="0">
              <a:schemeClr val="accent4"/>
            </a:lnRef>
            <a:fillRef idx="3">
              <a:schemeClr val="accent4"/>
            </a:fillRef>
            <a:effectRef idx="3">
              <a:schemeClr val="accent4"/>
            </a:effectRef>
            <a:fontRef idx="minor">
              <a:schemeClr val="lt1"/>
            </a:fontRef>
          </p:style>
          <p:txBody>
            <a:bodyPr rtlCol="0" anchor="ctr"/>
            <a:lstStyle/>
            <a:p>
              <a:pPr algn="ctr"/>
              <a:r>
                <a:rPr kumimoji="1" lang="ja-JP" altLang="en-US" dirty="0" smtClean="0">
                  <a:effectLst>
                    <a:outerShdw blurRad="38100" dist="38100" dir="2700000" algn="tl">
                      <a:srgbClr val="000000">
                        <a:alpha val="43137"/>
                      </a:srgbClr>
                    </a:outerShdw>
                  </a:effectLst>
                  <a:latin typeface="+mn-ea"/>
                  <a:cs typeface="DejaVu Sans Mono" pitchFamily="49" charset="0"/>
                </a:rPr>
                <a:t>自動でサーバーの障害を復旧する</a:t>
              </a:r>
              <a:r>
                <a:rPr kumimoji="1" lang="en-US" altLang="ja-JP" dirty="0" smtClean="0">
                  <a:effectLst>
                    <a:outerShdw blurRad="38100" dist="38100" dir="2700000" algn="tl">
                      <a:srgbClr val="000000">
                        <a:alpha val="43137"/>
                      </a:srgbClr>
                    </a:outerShdw>
                  </a:effectLst>
                  <a:latin typeface="+mn-ea"/>
                  <a:cs typeface="DejaVu Sans Mono" pitchFamily="49" charset="0"/>
                </a:rPr>
                <a:t/>
              </a:r>
              <a:br>
                <a:rPr kumimoji="1" lang="en-US" altLang="ja-JP" dirty="0" smtClean="0">
                  <a:effectLst>
                    <a:outerShdw blurRad="38100" dist="38100" dir="2700000" algn="tl">
                      <a:srgbClr val="000000">
                        <a:alpha val="43137"/>
                      </a:srgbClr>
                    </a:outerShdw>
                  </a:effectLst>
                  <a:latin typeface="+mn-ea"/>
                  <a:cs typeface="DejaVu Sans Mono" pitchFamily="49" charset="0"/>
                </a:rPr>
              </a:br>
              <a:r>
                <a:rPr kumimoji="1" lang="ja-JP" altLang="en-US" dirty="0" smtClean="0">
                  <a:effectLst>
                    <a:outerShdw blurRad="38100" dist="38100" dir="2700000" algn="tl">
                      <a:srgbClr val="000000">
                        <a:alpha val="43137"/>
                      </a:srgbClr>
                    </a:outerShdw>
                  </a:effectLst>
                  <a:latin typeface="+mn-ea"/>
                  <a:cs typeface="DejaVu Sans Mono" pitchFamily="49" charset="0"/>
                </a:rPr>
                <a:t>プログラム</a:t>
              </a:r>
              <a:endParaRPr kumimoji="1" lang="ja-JP" altLang="en-US" dirty="0">
                <a:effectLst>
                  <a:outerShdw blurRad="38100" dist="38100" dir="2700000" algn="tl">
                    <a:srgbClr val="000000">
                      <a:alpha val="43137"/>
                    </a:srgbClr>
                  </a:outerShdw>
                </a:effectLst>
                <a:latin typeface="+mn-ea"/>
                <a:cs typeface="DejaVu Sans Mono" pitchFamily="49" charset="0"/>
              </a:endParaRPr>
            </a:p>
          </p:txBody>
        </p:sp>
        <p:sp>
          <p:nvSpPr>
            <p:cNvPr id="22" name="上矢印 21"/>
            <p:cNvSpPr/>
            <p:nvPr/>
          </p:nvSpPr>
          <p:spPr>
            <a:xfrm>
              <a:off x="4312343" y="2276872"/>
              <a:ext cx="864096" cy="2088232"/>
            </a:xfrm>
            <a:prstGeom prst="upArrow">
              <a:avLst/>
            </a:prstGeom>
            <a:solidFill>
              <a:srgbClr val="FFC000"/>
            </a:solidFill>
          </p:spPr>
          <p:style>
            <a:lnRef idx="0">
              <a:schemeClr val="accent2"/>
            </a:lnRef>
            <a:fillRef idx="3">
              <a:schemeClr val="accent2"/>
            </a:fillRef>
            <a:effectRef idx="3">
              <a:schemeClr val="accent2"/>
            </a:effectRef>
            <a:fontRef idx="minor">
              <a:schemeClr val="lt1"/>
            </a:fontRef>
          </p:style>
          <p:txBody>
            <a:bodyPr rtlCol="0" anchor="ctr"/>
            <a:lstStyle/>
            <a:p>
              <a:pPr algn="ctr"/>
              <a:r>
                <a:rPr lang="ja-JP" altLang="en-US" dirty="0" smtClean="0">
                  <a:solidFill>
                    <a:schemeClr val="tx1"/>
                  </a:solidFill>
                  <a:effectLst>
                    <a:outerShdw blurRad="38100" dist="38100" dir="2700000" algn="tl">
                      <a:srgbClr val="000000">
                        <a:alpha val="43137"/>
                      </a:srgbClr>
                    </a:outerShdw>
                  </a:effectLst>
                  <a:latin typeface="+mn-ea"/>
                  <a:cs typeface="DejaVu Sans Mono" pitchFamily="49" charset="0"/>
                </a:rPr>
                <a:t>⑤</a:t>
              </a:r>
              <a:r>
                <a:rPr kumimoji="1" lang="ja-JP" altLang="en-US" dirty="0" smtClean="0">
                  <a:solidFill>
                    <a:schemeClr val="tx1"/>
                  </a:solidFill>
                  <a:effectLst>
                    <a:outerShdw blurRad="38100" dist="38100" dir="2700000" algn="tl">
                      <a:srgbClr val="000000">
                        <a:alpha val="43137"/>
                      </a:srgbClr>
                    </a:outerShdw>
                  </a:effectLst>
                  <a:latin typeface="+mn-ea"/>
                  <a:cs typeface="DejaVu Sans Mono" pitchFamily="49" charset="0"/>
                </a:rPr>
                <a:t>復旧する</a:t>
              </a:r>
              <a:endParaRPr kumimoji="1" lang="ja-JP" altLang="en-US" dirty="0">
                <a:solidFill>
                  <a:schemeClr val="tx1"/>
                </a:solidFill>
                <a:effectLst>
                  <a:outerShdw blurRad="38100" dist="38100" dir="2700000" algn="tl">
                    <a:srgbClr val="000000">
                      <a:alpha val="43137"/>
                    </a:srgbClr>
                  </a:outerShdw>
                </a:effectLst>
                <a:latin typeface="+mn-ea"/>
                <a:cs typeface="DejaVu Sans Mono" pitchFamily="49" charset="0"/>
              </a:endParaRPr>
            </a:p>
          </p:txBody>
        </p:sp>
        <p:sp>
          <p:nvSpPr>
            <p:cNvPr id="23" name="屈折矢印 22"/>
            <p:cNvSpPr/>
            <p:nvPr/>
          </p:nvSpPr>
          <p:spPr>
            <a:xfrm>
              <a:off x="4816399" y="5445224"/>
              <a:ext cx="936104" cy="1008112"/>
            </a:xfrm>
            <a:prstGeom prst="bentUp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kumimoji="1" lang="ja-JP" altLang="en-US" sz="1100">
                <a:latin typeface="+mn-ea"/>
                <a:cs typeface="DejaVu Sans Mono" pitchFamily="49" charset="0"/>
              </a:endParaRPr>
            </a:p>
          </p:txBody>
        </p:sp>
        <p:sp>
          <p:nvSpPr>
            <p:cNvPr id="24" name="屈折矢印 23"/>
            <p:cNvSpPr/>
            <p:nvPr/>
          </p:nvSpPr>
          <p:spPr>
            <a:xfrm flipH="1">
              <a:off x="2872183" y="5445224"/>
              <a:ext cx="936104" cy="1008112"/>
            </a:xfrm>
            <a:prstGeom prst="bentUp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kumimoji="1" lang="ja-JP" altLang="en-US" sz="1100">
                <a:latin typeface="+mn-ea"/>
                <a:cs typeface="DejaVu Sans Mono" pitchFamily="49" charset="0"/>
              </a:endParaRPr>
            </a:p>
          </p:txBody>
        </p:sp>
        <p:sp>
          <p:nvSpPr>
            <p:cNvPr id="25" name="円/楕円 24"/>
            <p:cNvSpPr/>
            <p:nvPr/>
          </p:nvSpPr>
          <p:spPr>
            <a:xfrm>
              <a:off x="755576" y="3068960"/>
              <a:ext cx="2736304" cy="1008112"/>
            </a:xfrm>
            <a:prstGeom prst="ellipse">
              <a:avLst/>
            </a:prstGeom>
            <a:solidFill>
              <a:srgbClr val="FF00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smtClean="0">
                  <a:effectLst>
                    <a:outerShdw blurRad="38100" dist="38100" dir="2700000" algn="tl">
                      <a:srgbClr val="000000">
                        <a:alpha val="43137"/>
                      </a:srgbClr>
                    </a:outerShdw>
                  </a:effectLst>
                  <a:latin typeface="+mn-ea"/>
                  <a:cs typeface="DejaVu Sans Mono" pitchFamily="49" charset="0"/>
                </a:rPr>
                <a:t>③障害検知</a:t>
              </a:r>
              <a:endParaRPr kumimoji="1" lang="ja-JP" altLang="en-US" dirty="0">
                <a:effectLst>
                  <a:outerShdw blurRad="38100" dist="38100" dir="2700000" algn="tl">
                    <a:srgbClr val="000000">
                      <a:alpha val="43137"/>
                    </a:srgbClr>
                  </a:outerShdw>
                </a:effectLst>
                <a:latin typeface="+mn-ea"/>
                <a:cs typeface="DejaVu Sans Mono" pitchFamily="49" charset="0"/>
              </a:endParaRPr>
            </a:p>
          </p:txBody>
        </p:sp>
        <p:sp>
          <p:nvSpPr>
            <p:cNvPr id="26" name="テキスト ボックス 25"/>
            <p:cNvSpPr txBox="1"/>
            <p:nvPr/>
          </p:nvSpPr>
          <p:spPr>
            <a:xfrm>
              <a:off x="5768382" y="5661246"/>
              <a:ext cx="3079607" cy="486174"/>
            </a:xfrm>
            <a:prstGeom prst="rect">
              <a:avLst/>
            </a:prstGeom>
            <a:noFill/>
          </p:spPr>
          <p:txBody>
            <a:bodyPr wrap="none" rtlCol="0">
              <a:spAutoFit/>
            </a:bodyPr>
            <a:lstStyle/>
            <a:p>
              <a:pPr algn="ctr"/>
              <a:r>
                <a:rPr kumimoji="1" lang="ja-JP" altLang="en-US" dirty="0" smtClean="0">
                  <a:latin typeface="+mn-ea"/>
                  <a:ea typeface="+mn-ea"/>
                  <a:cs typeface="DejaVu Sans Mono" pitchFamily="49" charset="0"/>
                </a:rPr>
                <a:t>プログラム</a:t>
              </a:r>
              <a:r>
                <a:rPr lang="ja-JP" altLang="en-US" dirty="0">
                  <a:latin typeface="+mn-ea"/>
                  <a:ea typeface="+mn-ea"/>
                  <a:cs typeface="DejaVu Sans Mono" pitchFamily="49" charset="0"/>
                </a:rPr>
                <a:t>を</a:t>
              </a:r>
              <a:r>
                <a:rPr kumimoji="1" lang="ja-JP" altLang="en-US" dirty="0" smtClean="0">
                  <a:latin typeface="+mn-ea"/>
                  <a:ea typeface="+mn-ea"/>
                  <a:cs typeface="DejaVu Sans Mono" pitchFamily="49" charset="0"/>
                </a:rPr>
                <a:t>作成する</a:t>
              </a:r>
              <a:endParaRPr kumimoji="1" lang="ja-JP" altLang="en-US" dirty="0">
                <a:latin typeface="+mn-ea"/>
                <a:ea typeface="+mn-ea"/>
                <a:cs typeface="DejaVu Sans Mono" pitchFamily="49" charset="0"/>
              </a:endParaRPr>
            </a:p>
          </p:txBody>
        </p:sp>
        <p:sp>
          <p:nvSpPr>
            <p:cNvPr id="27" name="テキスト ボックス 26"/>
            <p:cNvSpPr txBox="1"/>
            <p:nvPr/>
          </p:nvSpPr>
          <p:spPr>
            <a:xfrm>
              <a:off x="264435" y="5661246"/>
              <a:ext cx="2609649" cy="486174"/>
            </a:xfrm>
            <a:prstGeom prst="rect">
              <a:avLst/>
            </a:prstGeom>
            <a:noFill/>
          </p:spPr>
          <p:txBody>
            <a:bodyPr wrap="none" rtlCol="0">
              <a:spAutoFit/>
            </a:bodyPr>
            <a:lstStyle/>
            <a:p>
              <a:pPr algn="ctr"/>
              <a:r>
                <a:rPr kumimoji="1" lang="ja-JP" altLang="en-US" dirty="0" smtClean="0">
                  <a:latin typeface="+mn-ea"/>
                  <a:ea typeface="+mn-ea"/>
                  <a:cs typeface="DejaVu Sans Mono" pitchFamily="49" charset="0"/>
                </a:rPr>
                <a:t>仕組みを構築する</a:t>
              </a:r>
              <a:endParaRPr kumimoji="1" lang="ja-JP" altLang="en-US" dirty="0">
                <a:latin typeface="+mn-ea"/>
                <a:ea typeface="+mn-ea"/>
                <a:cs typeface="DejaVu Sans Mono" pitchFamily="49" charset="0"/>
              </a:endParaRPr>
            </a:p>
          </p:txBody>
        </p:sp>
      </p:grpSp>
      <p:sp>
        <p:nvSpPr>
          <p:cNvPr id="13" name="タイトル 12"/>
          <p:cNvSpPr>
            <a:spLocks noGrp="1"/>
          </p:cNvSpPr>
          <p:nvPr>
            <p:ph type="title"/>
          </p:nvPr>
        </p:nvSpPr>
        <p:spPr/>
        <p:txBody>
          <a:bodyPr/>
          <a:lstStyle/>
          <a:p>
            <a:r>
              <a:rPr lang="ja-JP" altLang="ja-JP" smtClean="0"/>
              <a:t>クラウド実践演習</a:t>
            </a:r>
            <a:endParaRPr lang="ja-JP" altLang="en-US" dirty="0"/>
          </a:p>
        </p:txBody>
      </p:sp>
      <p:sp>
        <p:nvSpPr>
          <p:cNvPr id="56" name="正方形/長方形 55"/>
          <p:cNvSpPr/>
          <p:nvPr/>
        </p:nvSpPr>
        <p:spPr>
          <a:xfrm>
            <a:off x="566392" y="958956"/>
            <a:ext cx="6247251" cy="523220"/>
          </a:xfrm>
          <a:prstGeom prst="rect">
            <a:avLst/>
          </a:prstGeom>
        </p:spPr>
        <p:txBody>
          <a:bodyPr wrap="square">
            <a:spAutoFit/>
          </a:bodyPr>
          <a:lstStyle/>
          <a:p>
            <a:r>
              <a:rPr lang="ja-JP" altLang="en-US" sz="2800" dirty="0" smtClean="0">
                <a:latin typeface="+mn-ea"/>
                <a:ea typeface="+mn-ea"/>
              </a:rPr>
              <a:t>クラウドアプリケーション</a:t>
            </a:r>
            <a:r>
              <a:rPr lang="ja-JP" altLang="ja-JP" sz="2800" dirty="0" smtClean="0">
                <a:latin typeface="+mn-ea"/>
                <a:ea typeface="+mn-ea"/>
              </a:rPr>
              <a:t>運用業務体験</a:t>
            </a:r>
            <a:endParaRPr lang="ja-JP" altLang="en-US" sz="2800" dirty="0">
              <a:latin typeface="+mn-ea"/>
              <a:ea typeface="+mn-ea"/>
            </a:endParaRPr>
          </a:p>
        </p:txBody>
      </p:sp>
      <p:sp>
        <p:nvSpPr>
          <p:cNvPr id="53" name="スライド番号プレースホルダ 3"/>
          <p:cNvSpPr>
            <a:spLocks noGrp="1"/>
          </p:cNvSpPr>
          <p:nvPr>
            <p:ph type="sldNum" sz="quarter" idx="10"/>
          </p:nvPr>
        </p:nvSpPr>
        <p:spPr>
          <a:xfrm>
            <a:off x="8608441" y="6597352"/>
            <a:ext cx="500063" cy="142875"/>
          </a:xfrm>
        </p:spPr>
        <p:txBody>
          <a:bodyPr/>
          <a:lstStyle/>
          <a:p>
            <a:fld id="{65F807F8-E604-4B8C-9F45-9E16D479E221}" type="slidenum">
              <a:rPr lang="ja-JP" altLang="en-US" smtClean="0"/>
              <a:pPr/>
              <a:t>16</a:t>
            </a:fld>
            <a:endParaRPr lang="ja-JP" altLang="en-US" dirty="0"/>
          </a:p>
        </p:txBody>
      </p:sp>
    </p:spTree>
    <p:extLst>
      <p:ext uri="{BB962C8B-B14F-4D97-AF65-F5344CB8AC3E}">
        <p14:creationId xmlns="" xmlns:p14="http://schemas.microsoft.com/office/powerpoint/2010/main" val="394029727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タイトル 1"/>
          <p:cNvSpPr>
            <a:spLocks noGrp="1"/>
          </p:cNvSpPr>
          <p:nvPr>
            <p:ph type="title"/>
          </p:nvPr>
        </p:nvSpPr>
        <p:spPr/>
        <p:txBody>
          <a:bodyPr/>
          <a:lstStyle/>
          <a:p>
            <a:r>
              <a:rPr lang="ja-JP" altLang="en-US" dirty="0" smtClean="0"/>
              <a:t>実践的情報教育での利用</a:t>
            </a:r>
            <a:endParaRPr lang="ja-JP" altLang="en-US" dirty="0"/>
          </a:p>
        </p:txBody>
      </p:sp>
      <p:sp>
        <p:nvSpPr>
          <p:cNvPr id="4" name="スライド番号プレースホルダ 3"/>
          <p:cNvSpPr>
            <a:spLocks noGrp="1"/>
          </p:cNvSpPr>
          <p:nvPr>
            <p:ph type="sldNum" sz="quarter" idx="10"/>
          </p:nvPr>
        </p:nvSpPr>
        <p:spPr/>
        <p:txBody>
          <a:bodyPr/>
          <a:lstStyle/>
          <a:p>
            <a:fld id="{65F807F8-E604-4B8C-9F45-9E16D479E221}" type="slidenum">
              <a:rPr lang="ja-JP" altLang="en-US" smtClean="0"/>
              <a:pPr/>
              <a:t>17</a:t>
            </a:fld>
            <a:endParaRPr lang="ja-JP" altLang="en-US" dirty="0"/>
          </a:p>
        </p:txBody>
      </p:sp>
      <p:pic>
        <p:nvPicPr>
          <p:cNvPr id="548865" name="Picture 1"/>
          <p:cNvPicPr>
            <a:picLocks noChangeAspect="1" noChangeArrowheads="1"/>
          </p:cNvPicPr>
          <p:nvPr/>
        </p:nvPicPr>
        <p:blipFill>
          <a:blip r:embed="rId3" cstate="print"/>
          <a:srcRect/>
          <a:stretch>
            <a:fillRect/>
          </a:stretch>
        </p:blipFill>
        <p:spPr bwMode="auto">
          <a:xfrm>
            <a:off x="968449" y="1022945"/>
            <a:ext cx="7419975" cy="5286375"/>
          </a:xfrm>
          <a:prstGeom prst="rect">
            <a:avLst/>
          </a:prstGeom>
          <a:noFill/>
          <a:ln w="9525">
            <a:noFill/>
            <a:miter lim="800000"/>
            <a:headEnd/>
            <a:tailEnd/>
          </a:ln>
        </p:spPr>
      </p:pic>
      <p:pic>
        <p:nvPicPr>
          <p:cNvPr id="15" name="Picture 4"/>
          <p:cNvPicPr>
            <a:picLocks noChangeAspect="1" noChangeArrowheads="1"/>
          </p:cNvPicPr>
          <p:nvPr/>
        </p:nvPicPr>
        <p:blipFill>
          <a:blip r:embed="rId4" cstate="print"/>
          <a:srcRect/>
          <a:stretch>
            <a:fillRect/>
          </a:stretch>
        </p:blipFill>
        <p:spPr bwMode="auto">
          <a:xfrm>
            <a:off x="852573" y="1028175"/>
            <a:ext cx="1243012" cy="4508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グループ化 2"/>
          <p:cNvGrpSpPr/>
          <p:nvPr/>
        </p:nvGrpSpPr>
        <p:grpSpPr>
          <a:xfrm>
            <a:off x="700159" y="1034733"/>
            <a:ext cx="7760273" cy="5202579"/>
            <a:chOff x="628151" y="980728"/>
            <a:chExt cx="8120313" cy="5544616"/>
          </a:xfrm>
        </p:grpSpPr>
        <p:pic>
          <p:nvPicPr>
            <p:cNvPr id="4" name="Picture 2" descr="\\ACERSERVER\yazawa\document\acloud\Clouds_accloud_20120621.emf"/>
            <p:cNvPicPr>
              <a:picLocks noChangeAspect="1" noChangeArrowheads="1"/>
            </p:cNvPicPr>
            <p:nvPr/>
          </p:nvPicPr>
          <p:blipFill>
            <a:blip r:embed="rId3" cstate="print"/>
            <a:srcRect/>
            <a:stretch>
              <a:fillRect/>
            </a:stretch>
          </p:blipFill>
          <p:spPr bwMode="auto">
            <a:xfrm>
              <a:off x="1924295" y="2132856"/>
              <a:ext cx="6824169" cy="4392488"/>
            </a:xfrm>
            <a:prstGeom prst="rect">
              <a:avLst/>
            </a:prstGeom>
            <a:noFill/>
          </p:spPr>
        </p:pic>
        <p:pic>
          <p:nvPicPr>
            <p:cNvPr id="5" name="Picture 3" descr="C:\Documents and Settings\test\My Documents\ecloud\Clouds_ecloud_20120621.emf"/>
            <p:cNvPicPr>
              <a:picLocks noChangeAspect="1" noChangeArrowheads="1"/>
            </p:cNvPicPr>
            <p:nvPr/>
          </p:nvPicPr>
          <p:blipFill>
            <a:blip r:embed="rId4" cstate="print"/>
            <a:srcRect/>
            <a:stretch>
              <a:fillRect/>
            </a:stretch>
          </p:blipFill>
          <p:spPr bwMode="auto">
            <a:xfrm>
              <a:off x="628151" y="980728"/>
              <a:ext cx="4464496" cy="2821522"/>
            </a:xfrm>
            <a:prstGeom prst="rect">
              <a:avLst/>
            </a:prstGeom>
            <a:noFill/>
          </p:spPr>
        </p:pic>
      </p:grpSp>
      <p:sp>
        <p:nvSpPr>
          <p:cNvPr id="24" name="タイトル 1"/>
          <p:cNvSpPr txBox="1">
            <a:spLocks/>
          </p:cNvSpPr>
          <p:nvPr/>
        </p:nvSpPr>
        <p:spPr>
          <a:xfrm>
            <a:off x="179512" y="58614"/>
            <a:ext cx="8784976" cy="706090"/>
          </a:xfrm>
          <a:prstGeom prst="rect">
            <a:avLst/>
          </a:prstGeom>
        </p:spPr>
        <p:txBody>
          <a:bodyPr/>
          <a:lstStyle/>
          <a:p>
            <a:pPr marL="0" marR="0" lvl="0" indent="0" defTabSz="914400" rtl="0" eaLnBrk="0" fontAlgn="base" latinLnBrk="0" hangingPunct="0">
              <a:lnSpc>
                <a:spcPct val="100000"/>
              </a:lnSpc>
              <a:spcBef>
                <a:spcPct val="0"/>
              </a:spcBef>
              <a:spcAft>
                <a:spcPct val="0"/>
              </a:spcAft>
              <a:buClrTx/>
              <a:buSzTx/>
              <a:buFontTx/>
              <a:buNone/>
              <a:tabLst/>
              <a:defRPr/>
            </a:pPr>
            <a:endParaRPr kumimoji="1" lang="ja-JP" altLang="en-US" sz="3600" b="0" i="0" u="none" strike="noStrike" kern="1200" cap="none" spc="0" normalizeH="0" baseline="0" noProof="0" dirty="0">
              <a:ln>
                <a:noFill/>
              </a:ln>
              <a:solidFill>
                <a:schemeClr val="tx1"/>
              </a:solidFill>
              <a:effectLst/>
              <a:uLnTx/>
              <a:uFillTx/>
              <a:latin typeface="HGP創英角ｺﾞｼｯｸUB" pitchFamily="50" charset="-128"/>
              <a:ea typeface="HGP創英角ｺﾞｼｯｸUB" pitchFamily="50" charset="-128"/>
              <a:cs typeface="+mj-cs"/>
            </a:endParaRPr>
          </a:p>
        </p:txBody>
      </p:sp>
      <p:sp>
        <p:nvSpPr>
          <p:cNvPr id="2" name="タイトル 1"/>
          <p:cNvSpPr>
            <a:spLocks noGrp="1"/>
          </p:cNvSpPr>
          <p:nvPr>
            <p:ph type="title"/>
          </p:nvPr>
        </p:nvSpPr>
        <p:spPr>
          <a:xfrm>
            <a:off x="457200" y="168570"/>
            <a:ext cx="8488680" cy="582594"/>
          </a:xfrm>
        </p:spPr>
        <p:txBody>
          <a:bodyPr/>
          <a:lstStyle/>
          <a:p>
            <a:r>
              <a:rPr lang="ja-JP" altLang="ja-JP" smtClean="0">
                <a:latin typeface="+mj-ea"/>
              </a:rPr>
              <a:t>教育クラウド</a:t>
            </a:r>
            <a:r>
              <a:rPr lang="ja-JP" altLang="en-US" smtClean="0">
                <a:latin typeface="+mj-ea"/>
              </a:rPr>
              <a:t>　デモンストレーション</a:t>
            </a:r>
            <a:endParaRPr lang="ja-JP" altLang="en-US" dirty="0">
              <a:latin typeface="+mj-ea"/>
            </a:endParaRPr>
          </a:p>
        </p:txBody>
      </p:sp>
      <p:sp>
        <p:nvSpPr>
          <p:cNvPr id="27" name="スライド番号プレースホルダ 2"/>
          <p:cNvSpPr>
            <a:spLocks noGrp="1"/>
          </p:cNvSpPr>
          <p:nvPr>
            <p:ph type="sldNum" sz="quarter" idx="10"/>
          </p:nvPr>
        </p:nvSpPr>
        <p:spPr/>
        <p:txBody>
          <a:bodyPr/>
          <a:lstStyle/>
          <a:p>
            <a:fld id="{2D49EB63-8A47-42A8-B1AF-7D6D75D2383C}" type="slidenum">
              <a:rPr lang="ja-JP" altLang="en-US" smtClean="0"/>
              <a:pPr/>
              <a:t>18</a:t>
            </a:fld>
            <a:endParaRPr lang="ja-JP" altLang="en-US" dirty="0"/>
          </a:p>
        </p:txBody>
      </p:sp>
      <p:sp>
        <p:nvSpPr>
          <p:cNvPr id="10" name="テキスト ボックス 9"/>
          <p:cNvSpPr txBox="1"/>
          <p:nvPr/>
        </p:nvSpPr>
        <p:spPr>
          <a:xfrm rot="1872231">
            <a:off x="2415601" y="4573137"/>
            <a:ext cx="3736920" cy="584775"/>
          </a:xfrm>
          <a:prstGeom prst="rect">
            <a:avLst/>
          </a:prstGeom>
          <a:noFill/>
        </p:spPr>
        <p:txBody>
          <a:bodyPr wrap="none" rtlCol="0">
            <a:spAutoFit/>
          </a:bodyPr>
          <a:lstStyle/>
          <a:p>
            <a:r>
              <a:rPr kumimoji="1" lang="en-US" altLang="ja-JP" sz="3200" dirty="0" err="1" smtClean="0">
                <a:solidFill>
                  <a:schemeClr val="bg1"/>
                </a:solidFill>
              </a:rPr>
              <a:t>edubase</a:t>
            </a:r>
            <a:r>
              <a:rPr kumimoji="1" lang="en-US" altLang="ja-JP" sz="3200" dirty="0" smtClean="0">
                <a:solidFill>
                  <a:schemeClr val="bg1"/>
                </a:solidFill>
              </a:rPr>
              <a:t> Cloud #16</a:t>
            </a:r>
            <a:endParaRPr kumimoji="1" lang="ja-JP" altLang="en-US" sz="3200" dirty="0">
              <a:solidFill>
                <a:schemeClr val="bg1"/>
              </a:solidFill>
            </a:endParaRPr>
          </a:p>
        </p:txBody>
      </p:sp>
      <p:sp>
        <p:nvSpPr>
          <p:cNvPr id="11" name="平行四辺形 10"/>
          <p:cNvSpPr/>
          <p:nvPr/>
        </p:nvSpPr>
        <p:spPr>
          <a:xfrm rot="1767040">
            <a:off x="2701067" y="3697994"/>
            <a:ext cx="1181702" cy="472513"/>
          </a:xfrm>
          <a:prstGeom prst="parallelogram">
            <a:avLst>
              <a:gd name="adj" fmla="val 61377"/>
            </a:avLst>
          </a:prstGeom>
          <a:noFill/>
          <a:ln w="666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ボックス 11"/>
          <p:cNvSpPr txBox="1"/>
          <p:nvPr/>
        </p:nvSpPr>
        <p:spPr>
          <a:xfrm rot="1872231">
            <a:off x="3037750" y="3500696"/>
            <a:ext cx="1752403" cy="400110"/>
          </a:xfrm>
          <a:prstGeom prst="rect">
            <a:avLst/>
          </a:prstGeom>
          <a:solidFill>
            <a:schemeClr val="bg1">
              <a:alpha val="72000"/>
            </a:schemeClr>
          </a:solidFill>
        </p:spPr>
        <p:txBody>
          <a:bodyPr wrap="none" rtlCol="0">
            <a:spAutoFit/>
          </a:bodyPr>
          <a:lstStyle/>
          <a:p>
            <a:r>
              <a:rPr kumimoji="1" lang="en-US" altLang="ja-JP" sz="2000" dirty="0" err="1" smtClean="0">
                <a:solidFill>
                  <a:srgbClr val="FF0000"/>
                </a:solidFill>
              </a:rPr>
              <a:t>Devstack</a:t>
            </a:r>
            <a:r>
              <a:rPr kumimoji="1" lang="ja-JP" altLang="en-US" sz="2000" dirty="0" smtClean="0">
                <a:solidFill>
                  <a:srgbClr val="FF0000"/>
                </a:solidFill>
              </a:rPr>
              <a:t>環境</a:t>
            </a:r>
            <a:endParaRPr kumimoji="1" lang="ja-JP" altLang="en-US" sz="2000" dirty="0">
              <a:solidFill>
                <a:srgbClr val="FF0000"/>
              </a:solidFill>
            </a:endParaRPr>
          </a:p>
        </p:txBody>
      </p:sp>
      <p:sp>
        <p:nvSpPr>
          <p:cNvPr id="13" name="タイトル 1"/>
          <p:cNvSpPr txBox="1">
            <a:spLocks/>
          </p:cNvSpPr>
          <p:nvPr/>
        </p:nvSpPr>
        <p:spPr bwMode="auto">
          <a:xfrm>
            <a:off x="393192" y="3661590"/>
            <a:ext cx="2276856" cy="395298"/>
          </a:xfrm>
          <a:prstGeom prst="rect">
            <a:avLst/>
          </a:prstGeom>
          <a:solidFill>
            <a:srgbClr val="FFFF99"/>
          </a:solidFill>
          <a:ln w="9525">
            <a:noFill/>
            <a:miter lim="800000"/>
            <a:headEnd/>
            <a:tailEnd/>
          </a:ln>
        </p:spPr>
        <p:txBody>
          <a:bodyPr vert="horz" wrap="square" lIns="91440" tIns="45720" rIns="91440" bIns="45720" numCol="1" anchor="ctr" anchorCtr="0" compatLnSpc="1">
            <a:prstTxWarp prst="textNoShape">
              <a:avLst/>
            </a:prstTxWarp>
          </a:bodyPr>
          <a:lstStyle/>
          <a:p>
            <a:pPr lvl="0" eaLnBrk="0" hangingPunct="0"/>
            <a:endParaRPr kumimoji="1" lang="ja-JP" altLang="en-US" sz="1600" b="0" i="0" u="none" strike="noStrike" kern="1200" cap="none" spc="0" normalizeH="0" baseline="0" noProof="0" dirty="0">
              <a:ln>
                <a:noFill/>
              </a:ln>
              <a:solidFill>
                <a:schemeClr val="tx1"/>
              </a:solidFill>
              <a:effectLst/>
              <a:uLnTx/>
              <a:uFillTx/>
              <a:latin typeface="+mj-lt"/>
              <a:ea typeface="+mj-ea"/>
              <a:cs typeface="+mj-cs"/>
            </a:endParaRPr>
          </a:p>
        </p:txBody>
      </p:sp>
      <p:sp>
        <p:nvSpPr>
          <p:cNvPr id="14" name="テキスト ボックス 13"/>
          <p:cNvSpPr txBox="1"/>
          <p:nvPr/>
        </p:nvSpPr>
        <p:spPr>
          <a:xfrm>
            <a:off x="402772" y="3294452"/>
            <a:ext cx="1260281" cy="369332"/>
          </a:xfrm>
          <a:prstGeom prst="rect">
            <a:avLst/>
          </a:prstGeom>
          <a:solidFill>
            <a:schemeClr val="tx1">
              <a:lumMod val="65000"/>
              <a:lumOff val="35000"/>
            </a:schemeClr>
          </a:solidFill>
        </p:spPr>
        <p:txBody>
          <a:bodyPr wrap="none" rtlCol="0">
            <a:spAutoFit/>
          </a:bodyPr>
          <a:lstStyle/>
          <a:p>
            <a:r>
              <a:rPr lang="ja-JP" altLang="en-US" dirty="0" smtClean="0">
                <a:solidFill>
                  <a:srgbClr val="FFC000"/>
                </a:solidFill>
                <a:latin typeface="HGP創英角ｺﾞｼｯｸUB" pitchFamily="50" charset="-128"/>
                <a:ea typeface="HGP創英角ｺﾞｼｯｸUB" pitchFamily="50" charset="-128"/>
              </a:rPr>
              <a:t>仮想マシン</a:t>
            </a:r>
            <a:endParaRPr kumimoji="1" lang="ja-JP" altLang="en-US" dirty="0">
              <a:solidFill>
                <a:srgbClr val="FFC000"/>
              </a:solidFill>
              <a:latin typeface="HGP創英角ｺﾞｼｯｸUB" pitchFamily="50" charset="-128"/>
              <a:ea typeface="HGP創英角ｺﾞｼｯｸUB" pitchFamily="50" charset="-128"/>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20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2000"/>
                                        <p:tgtEl>
                                          <p:spTgt spid="11"/>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2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animBg="1"/>
      <p:bldP spid="12"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3"/>
          <a:srcRect/>
          <a:stretch>
            <a:fillRect/>
          </a:stretch>
        </p:blipFill>
        <p:spPr bwMode="auto">
          <a:xfrm>
            <a:off x="1079501" y="1673280"/>
            <a:ext cx="6946899" cy="4510811"/>
          </a:xfrm>
          <a:prstGeom prst="rect">
            <a:avLst/>
          </a:prstGeom>
          <a:noFill/>
          <a:ln w="9525">
            <a:noFill/>
            <a:miter lim="800000"/>
            <a:headEnd/>
            <a:tailEnd/>
          </a:ln>
          <a:effectLst/>
        </p:spPr>
      </p:pic>
      <p:sp>
        <p:nvSpPr>
          <p:cNvPr id="2" name="タイトル 1"/>
          <p:cNvSpPr>
            <a:spLocks noGrp="1"/>
          </p:cNvSpPr>
          <p:nvPr>
            <p:ph type="title"/>
          </p:nvPr>
        </p:nvSpPr>
        <p:spPr/>
        <p:txBody>
          <a:bodyPr/>
          <a:lstStyle/>
          <a:p>
            <a:r>
              <a:rPr lang="ja-JP" altLang="en-US" smtClean="0"/>
              <a:t>教育クラウド デモンストレーション</a:t>
            </a:r>
            <a:endParaRPr lang="ja-JP" altLang="en-US" dirty="0"/>
          </a:p>
        </p:txBody>
      </p:sp>
      <p:sp>
        <p:nvSpPr>
          <p:cNvPr id="4" name="スライド番号プレースホルダ 3"/>
          <p:cNvSpPr>
            <a:spLocks noGrp="1"/>
          </p:cNvSpPr>
          <p:nvPr>
            <p:ph type="sldNum" sz="quarter" idx="10"/>
          </p:nvPr>
        </p:nvSpPr>
        <p:spPr/>
        <p:txBody>
          <a:bodyPr/>
          <a:lstStyle/>
          <a:p>
            <a:fld id="{65F807F8-E604-4B8C-9F45-9E16D479E221}" type="slidenum">
              <a:rPr lang="ja-JP" altLang="en-US" smtClean="0"/>
              <a:pPr/>
              <a:t>19</a:t>
            </a:fld>
            <a:endParaRPr lang="ja-JP" altLang="en-US" dirty="0"/>
          </a:p>
        </p:txBody>
      </p:sp>
      <p:sp>
        <p:nvSpPr>
          <p:cNvPr id="5" name="タイトル 7"/>
          <p:cNvSpPr txBox="1">
            <a:spLocks/>
          </p:cNvSpPr>
          <p:nvPr/>
        </p:nvSpPr>
        <p:spPr bwMode="auto">
          <a:xfrm>
            <a:off x="285304" y="1006128"/>
            <a:ext cx="8033196" cy="58261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3600" b="0" i="0" u="none" strike="noStrike" kern="1200" cap="none" spc="0" normalizeH="0" baseline="0" noProof="0" dirty="0" err="1" smtClean="0">
                <a:ln>
                  <a:noFill/>
                </a:ln>
                <a:solidFill>
                  <a:schemeClr val="tx1"/>
                </a:solidFill>
                <a:effectLst/>
                <a:uLnTx/>
                <a:uFillTx/>
                <a:latin typeface="+mn-ea"/>
                <a:ea typeface="+mn-ea"/>
                <a:cs typeface="+mj-cs"/>
              </a:rPr>
              <a:t>edubase</a:t>
            </a:r>
            <a:r>
              <a:rPr kumimoji="1" lang="en-US" altLang="ja-JP" sz="3600" b="0" i="0" u="none" strike="noStrike" kern="1200" cap="none" spc="0" normalizeH="0" baseline="0" noProof="0" dirty="0" smtClean="0">
                <a:ln>
                  <a:noFill/>
                </a:ln>
                <a:solidFill>
                  <a:schemeClr val="tx1"/>
                </a:solidFill>
                <a:effectLst/>
                <a:uLnTx/>
                <a:uFillTx/>
                <a:latin typeface="+mn-ea"/>
                <a:ea typeface="+mn-ea"/>
                <a:cs typeface="+mj-cs"/>
              </a:rPr>
              <a:t> Cloud</a:t>
            </a:r>
            <a:r>
              <a:rPr kumimoji="1" lang="ja-JP" altLang="en-US" sz="3600" b="0" i="0" u="none" strike="noStrike" kern="1200" cap="none" spc="0" normalizeH="0" baseline="0" noProof="0" dirty="0" smtClean="0">
                <a:ln>
                  <a:noFill/>
                </a:ln>
                <a:solidFill>
                  <a:schemeClr val="tx1"/>
                </a:solidFill>
                <a:effectLst/>
                <a:uLnTx/>
                <a:uFillTx/>
                <a:latin typeface="+mn-ea"/>
                <a:ea typeface="+mn-ea"/>
                <a:cs typeface="+mj-cs"/>
              </a:rPr>
              <a:t> </a:t>
            </a:r>
            <a:r>
              <a:rPr kumimoji="1" lang="en-US" altLang="ja-JP" sz="3600" b="0" i="0" u="none" strike="noStrike" kern="1200" cap="none" spc="0" normalizeH="0" baseline="0" noProof="0" dirty="0" smtClean="0">
                <a:ln>
                  <a:noFill/>
                </a:ln>
                <a:solidFill>
                  <a:schemeClr val="tx1"/>
                </a:solidFill>
                <a:effectLst/>
                <a:uLnTx/>
                <a:uFillTx/>
                <a:latin typeface="+mn-ea"/>
                <a:ea typeface="+mn-ea"/>
                <a:cs typeface="+mj-cs"/>
              </a:rPr>
              <a:t>#16</a:t>
            </a:r>
            <a:r>
              <a:rPr kumimoji="1" lang="en-US" altLang="ja-JP" sz="3600" b="0" i="0" u="none" strike="noStrike" kern="1200" cap="none" spc="0" normalizeH="0" noProof="0" dirty="0" smtClean="0">
                <a:ln>
                  <a:noFill/>
                </a:ln>
                <a:solidFill>
                  <a:schemeClr val="tx1"/>
                </a:solidFill>
                <a:effectLst/>
                <a:uLnTx/>
                <a:uFillTx/>
                <a:latin typeface="+mn-ea"/>
                <a:ea typeface="+mn-ea"/>
                <a:cs typeface="+mj-cs"/>
              </a:rPr>
              <a:t> </a:t>
            </a:r>
            <a:r>
              <a:rPr kumimoji="1" lang="ja-JP" altLang="en-US" sz="3600" b="0" i="0" u="none" strike="noStrike" kern="1200" cap="none" spc="0" normalizeH="0" noProof="0" dirty="0" smtClean="0">
                <a:ln>
                  <a:noFill/>
                </a:ln>
                <a:solidFill>
                  <a:schemeClr val="tx1"/>
                </a:solidFill>
                <a:effectLst/>
                <a:uLnTx/>
                <a:uFillTx/>
                <a:latin typeface="+mn-ea"/>
                <a:ea typeface="+mn-ea"/>
                <a:cs typeface="+mj-cs"/>
              </a:rPr>
              <a:t>で　</a:t>
            </a:r>
            <a:r>
              <a:rPr kumimoji="1" lang="en-US" altLang="ja-JP" sz="3600" b="0" i="0" u="none" strike="noStrike" kern="1200" cap="none" spc="0" normalizeH="0" noProof="0" dirty="0" err="1" smtClean="0">
                <a:ln>
                  <a:noFill/>
                </a:ln>
                <a:solidFill>
                  <a:schemeClr val="tx1"/>
                </a:solidFill>
                <a:effectLst/>
                <a:uLnTx/>
                <a:uFillTx/>
                <a:latin typeface="+mn-ea"/>
                <a:ea typeface="+mn-ea"/>
                <a:cs typeface="+mj-cs"/>
              </a:rPr>
              <a:t>devstack</a:t>
            </a:r>
            <a:r>
              <a:rPr kumimoji="1" lang="ja-JP" altLang="en-US" sz="3600" b="0" i="0" u="none" strike="noStrike" kern="1200" cap="none" spc="0" normalizeH="0" noProof="0" dirty="0" smtClean="0">
                <a:ln>
                  <a:noFill/>
                </a:ln>
                <a:solidFill>
                  <a:schemeClr val="tx1"/>
                </a:solidFill>
                <a:effectLst/>
                <a:uLnTx/>
                <a:uFillTx/>
                <a:latin typeface="+mn-ea"/>
                <a:ea typeface="+mn-ea"/>
                <a:cs typeface="+mj-cs"/>
              </a:rPr>
              <a:t>環境</a:t>
            </a:r>
            <a:endParaRPr kumimoji="1" lang="ja-JP" altLang="en-US" sz="3600" b="0" i="0" u="none" strike="noStrike" kern="1200" cap="none" spc="0" normalizeH="0" baseline="0" noProof="0" dirty="0" smtClean="0">
              <a:ln>
                <a:noFill/>
              </a:ln>
              <a:solidFill>
                <a:schemeClr val="tx1"/>
              </a:solidFill>
              <a:effectLst/>
              <a:uLnTx/>
              <a:uFillTx/>
              <a:latin typeface="+mn-ea"/>
              <a:ea typeface="+mn-ea"/>
              <a:cs typeface="+mj-cs"/>
            </a:endParaRPr>
          </a:p>
        </p:txBody>
      </p:sp>
      <p:sp>
        <p:nvSpPr>
          <p:cNvPr id="6" name="フッター プレースホルダ 9"/>
          <p:cNvSpPr txBox="1">
            <a:spLocks/>
          </p:cNvSpPr>
          <p:nvPr/>
        </p:nvSpPr>
        <p:spPr bwMode="auto">
          <a:xfrm>
            <a:off x="5214938" y="6572250"/>
            <a:ext cx="3929062" cy="285750"/>
          </a:xfrm>
          <a:prstGeom prst="rect">
            <a:avLst/>
          </a:prstGeom>
          <a:noFill/>
          <a:ln>
            <a:miter lim="800000"/>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1800" b="0" i="0" u="none" strike="noStrike" kern="1200" cap="none" spc="0" normalizeH="0" baseline="0" noProof="0" smtClean="0">
                <a:ln>
                  <a:noFill/>
                </a:ln>
                <a:solidFill>
                  <a:schemeClr val="tx1"/>
                </a:solidFill>
                <a:effectLst/>
                <a:uLnTx/>
                <a:uFillTx/>
                <a:latin typeface="HGP創英角ｺﾞｼｯｸUB" pitchFamily="50" charset="-128"/>
                <a:ea typeface="HGP創英角ｺﾞｼｯｸUB" pitchFamily="50" charset="-128"/>
                <a:cs typeface="+mn-cs"/>
              </a:rPr>
              <a:t> </a:t>
            </a:r>
            <a:endParaRPr kumimoji="1" lang="ja-JP" altLang="en-US" sz="1800" b="0" i="0" u="none" strike="noStrike" kern="1200" cap="none" spc="0" normalizeH="0" baseline="0" noProof="0">
              <a:ln>
                <a:noFill/>
              </a:ln>
              <a:solidFill>
                <a:schemeClr val="tx1"/>
              </a:solidFill>
              <a:effectLst/>
              <a:uLnTx/>
              <a:uFillTx/>
              <a:latin typeface="HGP創英角ｺﾞｼｯｸUB" pitchFamily="50" charset="-128"/>
              <a:ea typeface="HGP創英角ｺﾞｼｯｸUB" pitchFamily="50" charset="-128"/>
              <a:cs typeface="+mn-cs"/>
            </a:endParaRPr>
          </a:p>
        </p:txBody>
      </p:sp>
      <p:sp>
        <p:nvSpPr>
          <p:cNvPr id="8" name="スライド番号プレースホルダ 2"/>
          <p:cNvSpPr txBox="1">
            <a:spLocks/>
          </p:cNvSpPr>
          <p:nvPr/>
        </p:nvSpPr>
        <p:spPr>
          <a:xfrm>
            <a:off x="8572500" y="6643688"/>
            <a:ext cx="500063" cy="14287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2D49EB63-8A47-42A8-B1AF-7D6D75D2383C}" type="slidenum">
              <a:rPr kumimoji="1" lang="ja-JP" altLang="en-US" sz="1000" b="0" i="0" u="none" strike="noStrike" kern="1200" cap="none" spc="0" normalizeH="0" baseline="0" noProof="0" smtClean="0">
                <a:ln>
                  <a:noFill/>
                </a:ln>
                <a:solidFill>
                  <a:schemeClr val="bg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1" lang="ja-JP" altLang="en-US" sz="1000" b="0" i="0" u="none" strike="noStrike" kern="1200" cap="none" spc="0" normalizeH="0" baseline="0" noProof="0" dirty="0">
              <a:ln>
                <a:noFill/>
              </a:ln>
              <a:solidFill>
                <a:schemeClr val="bg1"/>
              </a:solidFill>
              <a:effectLst/>
              <a:uLnTx/>
              <a:uFillTx/>
              <a:latin typeface="+mn-lt"/>
              <a:ea typeface="+mn-ea"/>
              <a:cs typeface="+mn-cs"/>
            </a:endParaRPr>
          </a:p>
        </p:txBody>
      </p:sp>
      <p:sp>
        <p:nvSpPr>
          <p:cNvPr id="14" name="テキスト ボックス 13"/>
          <p:cNvSpPr txBox="1"/>
          <p:nvPr/>
        </p:nvSpPr>
        <p:spPr>
          <a:xfrm>
            <a:off x="228600" y="4390572"/>
            <a:ext cx="3555782" cy="461665"/>
          </a:xfrm>
          <a:prstGeom prst="rect">
            <a:avLst/>
          </a:prstGeom>
          <a:solidFill>
            <a:schemeClr val="bg1">
              <a:alpha val="58000"/>
            </a:schemeClr>
          </a:solidFill>
        </p:spPr>
        <p:txBody>
          <a:bodyPr wrap="none" rtlCol="0">
            <a:spAutoFit/>
          </a:bodyPr>
          <a:lstStyle/>
          <a:p>
            <a:r>
              <a:rPr kumimoji="1" lang="en-US" altLang="ja-JP" sz="2400" dirty="0" err="1" smtClean="0">
                <a:solidFill>
                  <a:srgbClr val="FF0000"/>
                </a:solidFill>
                <a:latin typeface="HGP創英角ｺﾞｼｯｸUB" pitchFamily="50" charset="-128"/>
                <a:ea typeface="HGP創英角ｺﾞｼｯｸUB" pitchFamily="50" charset="-128"/>
              </a:rPr>
              <a:t>devstack</a:t>
            </a:r>
            <a:r>
              <a:rPr kumimoji="1" lang="ja-JP" altLang="en-US" sz="2400" dirty="0" smtClean="0">
                <a:solidFill>
                  <a:srgbClr val="FF0000"/>
                </a:solidFill>
                <a:latin typeface="HGP創英角ｺﾞｼｯｸUB" pitchFamily="50" charset="-128"/>
                <a:ea typeface="HGP創英角ｺﾞｼｯｸUB" pitchFamily="50" charset="-128"/>
              </a:rPr>
              <a:t>用インスタンス群</a:t>
            </a:r>
            <a:endParaRPr kumimoji="1" lang="ja-JP" altLang="en-US" sz="2400" dirty="0">
              <a:solidFill>
                <a:srgbClr val="FF0000"/>
              </a:solidFill>
              <a:latin typeface="HGP創英角ｺﾞｼｯｸUB" pitchFamily="50" charset="-128"/>
              <a:ea typeface="HGP創英角ｺﾞｼｯｸUB" pitchFamily="50" charset="-128"/>
            </a:endParaRPr>
          </a:p>
        </p:txBody>
      </p:sp>
      <p:pic>
        <p:nvPicPr>
          <p:cNvPr id="2051" name="Picture 3"/>
          <p:cNvPicPr>
            <a:picLocks noChangeAspect="1" noChangeArrowheads="1"/>
          </p:cNvPicPr>
          <p:nvPr/>
        </p:nvPicPr>
        <p:blipFill>
          <a:blip r:embed="rId4"/>
          <a:srcRect/>
          <a:stretch>
            <a:fillRect/>
          </a:stretch>
        </p:blipFill>
        <p:spPr bwMode="auto">
          <a:xfrm>
            <a:off x="139700" y="4941889"/>
            <a:ext cx="8750300" cy="373944"/>
          </a:xfrm>
          <a:prstGeom prst="rect">
            <a:avLst/>
          </a:prstGeom>
          <a:noFill/>
          <a:ln w="9525">
            <a:noFill/>
            <a:miter lim="800000"/>
            <a:headEnd/>
            <a:tailEnd/>
          </a:ln>
          <a:effectLst/>
        </p:spPr>
      </p:pic>
      <p:sp>
        <p:nvSpPr>
          <p:cNvPr id="13" name="正方形/長方形 12"/>
          <p:cNvSpPr/>
          <p:nvPr/>
        </p:nvSpPr>
        <p:spPr>
          <a:xfrm>
            <a:off x="317500" y="4902199"/>
            <a:ext cx="8509000" cy="437243"/>
          </a:xfrm>
          <a:prstGeom prst="rect">
            <a:avLst/>
          </a:prstGeom>
          <a:noFill/>
          <a:ln w="5715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20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2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3" grpId="1"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83568" y="2852936"/>
            <a:ext cx="7772400" cy="864095"/>
          </a:xfrm>
        </p:spPr>
        <p:txBody>
          <a:bodyPr/>
          <a:lstStyle/>
          <a:p>
            <a:r>
              <a:rPr kumimoji="1" lang="ja-JP" altLang="en-US" dirty="0" smtClean="0"/>
              <a:t>はじめに</a:t>
            </a:r>
            <a:endParaRPr kumimoji="1" lang="ja-JP" altLang="en-US" dirty="0"/>
          </a:p>
        </p:txBody>
      </p:sp>
      <p:sp>
        <p:nvSpPr>
          <p:cNvPr id="3" name="スライド番号プレースホルダ 2"/>
          <p:cNvSpPr>
            <a:spLocks noGrp="1"/>
          </p:cNvSpPr>
          <p:nvPr>
            <p:ph type="sldNum" sz="quarter" idx="10"/>
          </p:nvPr>
        </p:nvSpPr>
        <p:spPr/>
        <p:txBody>
          <a:bodyPr/>
          <a:lstStyle/>
          <a:p>
            <a:pPr>
              <a:defRPr/>
            </a:pPr>
            <a:fld id="{2D49EB63-8A47-42A8-B1AF-7D6D75D2383C}" type="slidenum">
              <a:rPr lang="ja-JP" altLang="en-US" smtClean="0"/>
              <a:pPr>
                <a:defRPr/>
              </a:pPr>
              <a:t>2</a:t>
            </a:fld>
            <a:endParaRPr lang="ja-JP" altLang="en-US"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 2"/>
          <p:cNvSpPr>
            <a:spLocks noGrp="1"/>
          </p:cNvSpPr>
          <p:nvPr>
            <p:ph type="sldNum" sz="quarter" idx="10"/>
          </p:nvPr>
        </p:nvSpPr>
        <p:spPr/>
        <p:txBody>
          <a:bodyPr/>
          <a:lstStyle/>
          <a:p>
            <a:pPr>
              <a:defRPr/>
            </a:pPr>
            <a:fld id="{2D49EB63-8A47-42A8-B1AF-7D6D75D2383C}" type="slidenum">
              <a:rPr lang="ja-JP" altLang="en-US" smtClean="0"/>
              <a:pPr>
                <a:defRPr/>
              </a:pPr>
              <a:t>20</a:t>
            </a:fld>
            <a:endParaRPr lang="ja-JP" altLang="en-US" dirty="0"/>
          </a:p>
        </p:txBody>
      </p:sp>
      <p:sp>
        <p:nvSpPr>
          <p:cNvPr id="5" name="タイトル 1"/>
          <p:cNvSpPr>
            <a:spLocks noGrp="1"/>
          </p:cNvSpPr>
          <p:nvPr>
            <p:ph type="title"/>
          </p:nvPr>
        </p:nvSpPr>
        <p:spPr/>
        <p:txBody>
          <a:bodyPr/>
          <a:lstStyle/>
          <a:p>
            <a:r>
              <a:rPr lang="ja-JP" altLang="en-US" dirty="0" smtClean="0"/>
              <a:t>教育クラウド デモンストレーション</a:t>
            </a:r>
            <a:endParaRPr lang="ja-JP" altLang="en-US" dirty="0"/>
          </a:p>
        </p:txBody>
      </p:sp>
      <p:pic>
        <p:nvPicPr>
          <p:cNvPr id="2" name="Picture 2"/>
          <p:cNvPicPr>
            <a:picLocks noChangeAspect="1" noChangeArrowheads="1"/>
          </p:cNvPicPr>
          <p:nvPr/>
        </p:nvPicPr>
        <p:blipFill>
          <a:blip r:embed="rId3"/>
          <a:srcRect/>
          <a:stretch>
            <a:fillRect/>
          </a:stretch>
        </p:blipFill>
        <p:spPr bwMode="auto">
          <a:xfrm>
            <a:off x="1150621" y="1580040"/>
            <a:ext cx="6736079" cy="4695234"/>
          </a:xfrm>
          <a:prstGeom prst="rect">
            <a:avLst/>
          </a:prstGeom>
          <a:noFill/>
          <a:ln w="9525">
            <a:noFill/>
            <a:miter lim="800000"/>
            <a:headEnd/>
            <a:tailEnd/>
          </a:ln>
          <a:effectLst/>
        </p:spPr>
      </p:pic>
      <p:sp>
        <p:nvSpPr>
          <p:cNvPr id="6" name="タイトル 7"/>
          <p:cNvSpPr txBox="1">
            <a:spLocks/>
          </p:cNvSpPr>
          <p:nvPr/>
        </p:nvSpPr>
        <p:spPr bwMode="auto">
          <a:xfrm>
            <a:off x="513904" y="917228"/>
            <a:ext cx="8033196" cy="58261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3600" b="0" i="0" u="none" strike="noStrike" kern="1200" cap="none" spc="0" normalizeH="0" baseline="0" noProof="0" dirty="0" err="1" smtClean="0">
                <a:ln>
                  <a:noFill/>
                </a:ln>
                <a:solidFill>
                  <a:schemeClr val="tx1"/>
                </a:solidFill>
                <a:effectLst/>
                <a:uLnTx/>
                <a:uFillTx/>
                <a:latin typeface="+mn-ea"/>
                <a:ea typeface="+mn-ea"/>
                <a:cs typeface="+mj-cs"/>
              </a:rPr>
              <a:t>OpenStack</a:t>
            </a:r>
            <a:r>
              <a:rPr kumimoji="1" lang="en-US" altLang="ja-JP" sz="3600" b="0" i="0" u="none" strike="noStrike" kern="1200" cap="none" spc="0" normalizeH="0" baseline="0" noProof="0" dirty="0" smtClean="0">
                <a:ln>
                  <a:noFill/>
                </a:ln>
                <a:solidFill>
                  <a:schemeClr val="tx1"/>
                </a:solidFill>
                <a:effectLst/>
                <a:uLnTx/>
                <a:uFillTx/>
                <a:latin typeface="+mn-ea"/>
                <a:ea typeface="+mn-ea"/>
                <a:cs typeface="+mj-cs"/>
              </a:rPr>
              <a:t> on Eucalyptus</a:t>
            </a:r>
            <a:r>
              <a:rPr kumimoji="1" lang="en-US" altLang="ja-JP" sz="3600" b="0" i="0" u="none" strike="noStrike" kern="1200" cap="none" spc="0" normalizeH="0" noProof="0" dirty="0" smtClean="0">
                <a:ln>
                  <a:noFill/>
                </a:ln>
                <a:solidFill>
                  <a:schemeClr val="tx1"/>
                </a:solidFill>
                <a:effectLst/>
                <a:uLnTx/>
                <a:uFillTx/>
                <a:latin typeface="+mn-ea"/>
                <a:ea typeface="+mn-ea"/>
                <a:cs typeface="+mj-cs"/>
              </a:rPr>
              <a:t> on </a:t>
            </a:r>
            <a:r>
              <a:rPr kumimoji="1" lang="en-US" altLang="ja-JP" sz="3600" b="0" i="0" u="none" strike="noStrike" kern="1200" cap="none" spc="0" normalizeH="0" noProof="0" dirty="0" err="1" smtClean="0">
                <a:ln>
                  <a:noFill/>
                </a:ln>
                <a:solidFill>
                  <a:schemeClr val="tx1"/>
                </a:solidFill>
                <a:effectLst/>
                <a:uLnTx/>
                <a:uFillTx/>
                <a:latin typeface="+mn-ea"/>
                <a:ea typeface="+mn-ea"/>
                <a:cs typeface="+mj-cs"/>
              </a:rPr>
              <a:t>OpenStack</a:t>
            </a:r>
            <a:endParaRPr kumimoji="1" lang="ja-JP" altLang="en-US" sz="3600" b="0" i="0" u="none" strike="noStrike" kern="1200" cap="none" spc="0" normalizeH="0" baseline="0" noProof="0" dirty="0" smtClean="0">
              <a:ln>
                <a:noFill/>
              </a:ln>
              <a:solidFill>
                <a:schemeClr val="tx1"/>
              </a:solidFill>
              <a:effectLst/>
              <a:uLnTx/>
              <a:uFillTx/>
              <a:latin typeface="+mn-ea"/>
              <a:ea typeface="+mn-ea"/>
              <a:cs typeface="+mj-cs"/>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mtClean="0"/>
              <a:t>教育クラウド デモンストレーション</a:t>
            </a:r>
            <a:endParaRPr lang="ja-JP" altLang="en-US" dirty="0"/>
          </a:p>
        </p:txBody>
      </p:sp>
      <p:sp>
        <p:nvSpPr>
          <p:cNvPr id="3" name="スライド番号プレースホルダ 2"/>
          <p:cNvSpPr>
            <a:spLocks noGrp="1"/>
          </p:cNvSpPr>
          <p:nvPr>
            <p:ph type="sldNum" sz="quarter" idx="10"/>
          </p:nvPr>
        </p:nvSpPr>
        <p:spPr/>
        <p:txBody>
          <a:bodyPr/>
          <a:lstStyle/>
          <a:p>
            <a:fld id="{2D49EB63-8A47-42A8-B1AF-7D6D75D2383C}" type="slidenum">
              <a:rPr lang="ja-JP" altLang="en-US" smtClean="0"/>
              <a:pPr/>
              <a:t>21</a:t>
            </a:fld>
            <a:endParaRPr lang="ja-JP" altLang="en-US" dirty="0"/>
          </a:p>
        </p:txBody>
      </p:sp>
      <p:pic>
        <p:nvPicPr>
          <p:cNvPr id="4" name="Picture 2">
            <a:hlinkClick r:id="rId3"/>
          </p:cNvPr>
          <p:cNvPicPr>
            <a:picLocks noChangeAspect="1" noChangeArrowheads="1"/>
          </p:cNvPicPr>
          <p:nvPr/>
        </p:nvPicPr>
        <p:blipFill>
          <a:blip r:embed="rId4" cstate="print"/>
          <a:srcRect/>
          <a:stretch>
            <a:fillRect/>
          </a:stretch>
        </p:blipFill>
        <p:spPr bwMode="auto">
          <a:xfrm>
            <a:off x="429004" y="1642926"/>
            <a:ext cx="8181596" cy="4649017"/>
          </a:xfrm>
          <a:prstGeom prst="rect">
            <a:avLst/>
          </a:prstGeom>
          <a:noFill/>
          <a:ln w="9525">
            <a:noFill/>
            <a:miter lim="800000"/>
            <a:headEnd/>
            <a:tailEnd/>
          </a:ln>
        </p:spPr>
      </p:pic>
      <p:sp>
        <p:nvSpPr>
          <p:cNvPr id="6" name="正方形/長方形 5"/>
          <p:cNvSpPr/>
          <p:nvPr/>
        </p:nvSpPr>
        <p:spPr>
          <a:xfrm>
            <a:off x="482128" y="1019294"/>
            <a:ext cx="4142481" cy="523220"/>
          </a:xfrm>
          <a:prstGeom prst="rect">
            <a:avLst/>
          </a:prstGeom>
        </p:spPr>
        <p:txBody>
          <a:bodyPr wrap="none">
            <a:spAutoFit/>
          </a:bodyPr>
          <a:lstStyle/>
          <a:p>
            <a:r>
              <a:rPr lang="en-US" altLang="ja-JP" sz="2800" smtClean="0"/>
              <a:t>edubase Cloud </a:t>
            </a:r>
            <a:r>
              <a:rPr lang="ja-JP" altLang="en-US" sz="2800" smtClean="0"/>
              <a:t>監視画面</a:t>
            </a:r>
            <a:endParaRPr lang="ja-JP" altLang="en-US" sz="2800"/>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en-US" altLang="ja-JP" sz="6000" dirty="0" smtClean="0">
                <a:latin typeface="HGPｺﾞｼｯｸE" pitchFamily="50" charset="-128"/>
                <a:ea typeface="HGPｺﾞｼｯｸE" pitchFamily="50" charset="-128"/>
                <a:cs typeface="Arial Unicode MS" pitchFamily="50" charset="-128"/>
              </a:rPr>
              <a:t>2. </a:t>
            </a:r>
            <a:r>
              <a:rPr lang="ja-JP" altLang="en-US" sz="6000" dirty="0" smtClean="0">
                <a:latin typeface="HGPｺﾞｼｯｸE" pitchFamily="50" charset="-128"/>
                <a:ea typeface="HGPｺﾞｼｯｸE" pitchFamily="50" charset="-128"/>
                <a:cs typeface="Arial Unicode MS" pitchFamily="50" charset="-128"/>
              </a:rPr>
              <a:t>研究クラウド　</a:t>
            </a:r>
            <a:endParaRPr kumimoji="1" lang="ja-JP" altLang="en-US" sz="6000" dirty="0"/>
          </a:p>
        </p:txBody>
      </p:sp>
      <p:sp>
        <p:nvSpPr>
          <p:cNvPr id="3" name="スライド番号プレースホルダ 2"/>
          <p:cNvSpPr>
            <a:spLocks noGrp="1"/>
          </p:cNvSpPr>
          <p:nvPr>
            <p:ph type="sldNum" sz="quarter" idx="10"/>
          </p:nvPr>
        </p:nvSpPr>
        <p:spPr/>
        <p:txBody>
          <a:bodyPr/>
          <a:lstStyle/>
          <a:p>
            <a:pPr>
              <a:defRPr/>
            </a:pPr>
            <a:fld id="{2D49EB63-8A47-42A8-B1AF-7D6D75D2383C}" type="slidenum">
              <a:rPr lang="ja-JP" altLang="en-US" smtClean="0"/>
              <a:pPr>
                <a:defRPr/>
              </a:pPr>
              <a:t>22</a:t>
            </a:fld>
            <a:endParaRPr lang="ja-JP" altLang="en-US" dirty="0"/>
          </a:p>
        </p:txBody>
      </p:sp>
      <p:pic>
        <p:nvPicPr>
          <p:cNvPr id="1026" name="Picture 2"/>
          <p:cNvPicPr>
            <a:picLocks noChangeAspect="1" noChangeArrowheads="1"/>
          </p:cNvPicPr>
          <p:nvPr/>
        </p:nvPicPr>
        <p:blipFill>
          <a:blip r:embed="rId3"/>
          <a:srcRect/>
          <a:stretch>
            <a:fillRect/>
          </a:stretch>
        </p:blipFill>
        <p:spPr bwMode="auto">
          <a:xfrm>
            <a:off x="2755900" y="3752280"/>
            <a:ext cx="3830638" cy="92767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円/楕円 4"/>
          <p:cNvSpPr/>
          <p:nvPr/>
        </p:nvSpPr>
        <p:spPr>
          <a:xfrm>
            <a:off x="293911" y="2183092"/>
            <a:ext cx="4150849" cy="1656000"/>
          </a:xfrm>
          <a:prstGeom prst="ellipse">
            <a:avLst/>
          </a:prstGeom>
        </p:spPr>
        <p:style>
          <a:lnRef idx="0">
            <a:schemeClr val="accent4"/>
          </a:lnRef>
          <a:fillRef idx="3">
            <a:schemeClr val="accent4"/>
          </a:fillRef>
          <a:effectRef idx="3">
            <a:schemeClr val="accent4"/>
          </a:effectRef>
          <a:fontRef idx="minor">
            <a:schemeClr val="lt1"/>
          </a:fontRef>
        </p:style>
        <p:txBody>
          <a:bodyPr anchor="ctr"/>
          <a:lstStyle/>
          <a:p>
            <a:pPr fontAlgn="auto">
              <a:spcBef>
                <a:spcPts val="0"/>
              </a:spcBef>
              <a:spcAft>
                <a:spcPts val="0"/>
              </a:spcAft>
              <a:defRPr/>
            </a:pPr>
            <a:r>
              <a:rPr lang="ja-JP" altLang="en-US" dirty="0" smtClean="0">
                <a:solidFill>
                  <a:schemeClr val="bg1"/>
                </a:solidFill>
                <a:latin typeface="+mn-ea"/>
              </a:rPr>
              <a:t>・リソース共有化による</a:t>
            </a:r>
            <a:endParaRPr lang="en-US" altLang="ja-JP" dirty="0" smtClean="0">
              <a:solidFill>
                <a:schemeClr val="bg1"/>
              </a:solidFill>
              <a:latin typeface="+mn-ea"/>
            </a:endParaRPr>
          </a:p>
          <a:p>
            <a:pPr fontAlgn="auto">
              <a:spcBef>
                <a:spcPts val="0"/>
              </a:spcBef>
              <a:spcAft>
                <a:spcPts val="0"/>
              </a:spcAft>
              <a:defRPr/>
            </a:pPr>
            <a:r>
              <a:rPr lang="ja-JP" altLang="en-US" dirty="0" smtClean="0">
                <a:solidFill>
                  <a:schemeClr val="bg1"/>
                </a:solidFill>
                <a:latin typeface="+mn-ea"/>
              </a:rPr>
              <a:t>　利用率向上</a:t>
            </a:r>
            <a:endParaRPr lang="en-US" altLang="ja-JP" dirty="0" smtClean="0">
              <a:solidFill>
                <a:schemeClr val="bg1"/>
              </a:solidFill>
              <a:latin typeface="+mn-ea"/>
            </a:endParaRPr>
          </a:p>
          <a:p>
            <a:pPr fontAlgn="auto">
              <a:spcBef>
                <a:spcPts val="0"/>
              </a:spcBef>
              <a:spcAft>
                <a:spcPts val="0"/>
              </a:spcAft>
              <a:defRPr/>
            </a:pPr>
            <a:r>
              <a:rPr lang="ja-JP" altLang="en-US" dirty="0" smtClean="0">
                <a:solidFill>
                  <a:schemeClr val="bg1"/>
                </a:solidFill>
                <a:latin typeface="+mn-ea"/>
              </a:rPr>
              <a:t>・運用集中化による効率化</a:t>
            </a:r>
            <a:endParaRPr lang="en-US" altLang="ja-JP" dirty="0" smtClean="0">
              <a:solidFill>
                <a:schemeClr val="bg1"/>
              </a:solidFill>
              <a:latin typeface="+mn-ea"/>
            </a:endParaRPr>
          </a:p>
        </p:txBody>
      </p:sp>
      <p:sp>
        <p:nvSpPr>
          <p:cNvPr id="6" name="テキスト ボックス 16"/>
          <p:cNvSpPr txBox="1">
            <a:spLocks noChangeArrowheads="1"/>
          </p:cNvSpPr>
          <p:nvPr/>
        </p:nvSpPr>
        <p:spPr bwMode="auto">
          <a:xfrm>
            <a:off x="1198386" y="963150"/>
            <a:ext cx="2771800" cy="1077218"/>
          </a:xfrm>
          <a:prstGeom prst="rect">
            <a:avLst/>
          </a:prstGeom>
          <a:noFill/>
          <a:ln w="9525">
            <a:noFill/>
            <a:miter lim="800000"/>
            <a:headEnd/>
            <a:tailEnd/>
          </a:ln>
        </p:spPr>
        <p:txBody>
          <a:bodyPr wrap="square">
            <a:spAutoFit/>
          </a:bodyPr>
          <a:lstStyle/>
          <a:p>
            <a:r>
              <a:rPr lang="ja-JP" altLang="en-US" dirty="0" smtClean="0">
                <a:latin typeface="+mn-ea"/>
                <a:ea typeface="+mn-ea"/>
              </a:rPr>
              <a:t>幹部側の要求：　</a:t>
            </a:r>
            <a:endParaRPr lang="en-US" altLang="ja-JP" dirty="0" smtClean="0">
              <a:latin typeface="+mn-ea"/>
              <a:ea typeface="+mn-ea"/>
            </a:endParaRPr>
          </a:p>
          <a:p>
            <a:r>
              <a:rPr lang="ja-JP" altLang="en-US" sz="2800" dirty="0" smtClean="0">
                <a:latin typeface="+mn-ea"/>
                <a:ea typeface="+mn-ea"/>
              </a:rPr>
              <a:t>投資対効果向上</a:t>
            </a:r>
            <a:endParaRPr lang="en-US" altLang="ja-JP" sz="2800" dirty="0" smtClean="0">
              <a:latin typeface="+mn-ea"/>
              <a:ea typeface="+mn-ea"/>
            </a:endParaRPr>
          </a:p>
          <a:p>
            <a:r>
              <a:rPr lang="en-US" altLang="ja-JP" dirty="0" smtClean="0">
                <a:latin typeface="+mn-ea"/>
                <a:ea typeface="+mn-ea"/>
              </a:rPr>
              <a:t>(</a:t>
            </a:r>
            <a:r>
              <a:rPr lang="ja-JP" altLang="en-US" dirty="0" smtClean="0">
                <a:latin typeface="+mn-ea"/>
                <a:ea typeface="+mn-ea"/>
              </a:rPr>
              <a:t>より大きな研究成果）</a:t>
            </a:r>
            <a:endParaRPr lang="ja-JP" altLang="en-US" dirty="0">
              <a:latin typeface="+mn-ea"/>
              <a:ea typeface="+mn-ea"/>
            </a:endParaRPr>
          </a:p>
        </p:txBody>
      </p:sp>
      <p:sp>
        <p:nvSpPr>
          <p:cNvPr id="7" name="円/楕円 6"/>
          <p:cNvSpPr/>
          <p:nvPr/>
        </p:nvSpPr>
        <p:spPr bwMode="auto">
          <a:xfrm>
            <a:off x="4702625" y="2147936"/>
            <a:ext cx="4321629" cy="1656184"/>
          </a:xfrm>
          <a:prstGeom prst="ellipse">
            <a:avLst/>
          </a:prstGeom>
        </p:spPr>
        <p:style>
          <a:lnRef idx="0">
            <a:schemeClr val="accent1"/>
          </a:lnRef>
          <a:fillRef idx="3">
            <a:schemeClr val="accent1"/>
          </a:fillRef>
          <a:effectRef idx="3">
            <a:schemeClr val="accent1"/>
          </a:effectRef>
          <a:fontRef idx="minor">
            <a:schemeClr val="lt1"/>
          </a:fontRef>
        </p:style>
        <p:txBody>
          <a:bodyPr anchor="ctr"/>
          <a:lstStyle/>
          <a:p>
            <a:pPr marL="285750" indent="-285750" fontAlgn="auto">
              <a:spcBef>
                <a:spcPts val="0"/>
              </a:spcBef>
              <a:spcAft>
                <a:spcPts val="0"/>
              </a:spcAft>
              <a:buFont typeface="Arial" pitchFamily="34" charset="0"/>
              <a:buChar char="•"/>
              <a:defRPr/>
            </a:pPr>
            <a:r>
              <a:rPr lang="ja-JP" altLang="en-US" dirty="0" smtClean="0">
                <a:solidFill>
                  <a:schemeClr val="bg1"/>
                </a:solidFill>
                <a:latin typeface="+mn-ea"/>
              </a:rPr>
              <a:t>大規模研究環境構築の</a:t>
            </a:r>
            <a:endParaRPr lang="en-US" altLang="ja-JP" dirty="0" smtClean="0">
              <a:solidFill>
                <a:schemeClr val="bg1"/>
              </a:solidFill>
              <a:latin typeface="+mn-ea"/>
            </a:endParaRPr>
          </a:p>
          <a:p>
            <a:pPr marL="285750" indent="-285750" fontAlgn="auto">
              <a:spcBef>
                <a:spcPts val="0"/>
              </a:spcBef>
              <a:spcAft>
                <a:spcPts val="0"/>
              </a:spcAft>
              <a:defRPr/>
            </a:pPr>
            <a:r>
              <a:rPr lang="ja-JP" altLang="en-US" dirty="0" smtClean="0">
                <a:solidFill>
                  <a:schemeClr val="bg1"/>
                </a:solidFill>
                <a:latin typeface="+mn-ea"/>
              </a:rPr>
              <a:t>　　迅速化</a:t>
            </a:r>
            <a:endParaRPr lang="en-US" altLang="ja-JP" dirty="0" smtClean="0">
              <a:solidFill>
                <a:schemeClr val="bg1"/>
              </a:solidFill>
              <a:latin typeface="+mn-ea"/>
            </a:endParaRPr>
          </a:p>
          <a:p>
            <a:pPr marL="285750" indent="-285750" fontAlgn="auto">
              <a:spcBef>
                <a:spcPts val="0"/>
              </a:spcBef>
              <a:spcAft>
                <a:spcPts val="0"/>
              </a:spcAft>
              <a:buFont typeface="Arial" pitchFamily="34" charset="0"/>
              <a:buChar char="•"/>
              <a:defRPr/>
            </a:pPr>
            <a:r>
              <a:rPr lang="ja-JP" altLang="en-US" dirty="0" smtClean="0">
                <a:solidFill>
                  <a:schemeClr val="bg1"/>
                </a:solidFill>
                <a:latin typeface="+mn-ea"/>
              </a:rPr>
              <a:t>運用作業の軽減</a:t>
            </a:r>
            <a:endParaRPr lang="en-US" altLang="ja-JP" dirty="0" smtClean="0">
              <a:solidFill>
                <a:schemeClr val="bg1"/>
              </a:solidFill>
              <a:latin typeface="+mn-ea"/>
            </a:endParaRPr>
          </a:p>
        </p:txBody>
      </p:sp>
      <p:sp>
        <p:nvSpPr>
          <p:cNvPr id="8" name="テキスト ボックス 18"/>
          <p:cNvSpPr txBox="1">
            <a:spLocks noChangeArrowheads="1"/>
          </p:cNvSpPr>
          <p:nvPr/>
        </p:nvSpPr>
        <p:spPr bwMode="auto">
          <a:xfrm>
            <a:off x="5439442" y="963150"/>
            <a:ext cx="2952328" cy="1077218"/>
          </a:xfrm>
          <a:prstGeom prst="rect">
            <a:avLst/>
          </a:prstGeom>
          <a:noFill/>
          <a:ln w="9525">
            <a:noFill/>
            <a:miter lim="800000"/>
            <a:headEnd/>
            <a:tailEnd/>
          </a:ln>
        </p:spPr>
        <p:txBody>
          <a:bodyPr wrap="square">
            <a:spAutoFit/>
          </a:bodyPr>
          <a:lstStyle/>
          <a:p>
            <a:r>
              <a:rPr lang="ja-JP" altLang="en-US" dirty="0" smtClean="0">
                <a:latin typeface="+mn-ea"/>
                <a:ea typeface="+mn-ea"/>
              </a:rPr>
              <a:t>研究者側</a:t>
            </a:r>
            <a:r>
              <a:rPr lang="ja-JP" altLang="en-US" dirty="0">
                <a:latin typeface="+mn-ea"/>
                <a:ea typeface="+mn-ea"/>
              </a:rPr>
              <a:t>の</a:t>
            </a:r>
            <a:r>
              <a:rPr lang="ja-JP" altLang="en-US" dirty="0" smtClean="0">
                <a:latin typeface="+mn-ea"/>
                <a:ea typeface="+mn-ea"/>
              </a:rPr>
              <a:t>要求：</a:t>
            </a:r>
            <a:endParaRPr lang="en-US" altLang="ja-JP" dirty="0" smtClean="0">
              <a:latin typeface="+mn-ea"/>
              <a:ea typeface="+mn-ea"/>
            </a:endParaRPr>
          </a:p>
          <a:p>
            <a:r>
              <a:rPr lang="ja-JP" altLang="en-US" sz="2800" dirty="0" smtClean="0">
                <a:latin typeface="+mn-ea"/>
                <a:ea typeface="+mn-ea"/>
              </a:rPr>
              <a:t>研究効率アップ</a:t>
            </a:r>
            <a:endParaRPr lang="en-US" altLang="ja-JP" sz="2800" dirty="0" smtClean="0">
              <a:latin typeface="+mn-ea"/>
              <a:ea typeface="+mn-ea"/>
            </a:endParaRPr>
          </a:p>
          <a:p>
            <a:r>
              <a:rPr lang="ja-JP" altLang="en-US" dirty="0" smtClean="0">
                <a:latin typeface="+mn-ea"/>
                <a:ea typeface="+mn-ea"/>
              </a:rPr>
              <a:t>（より早く、より簡単）　</a:t>
            </a:r>
            <a:endParaRPr lang="ja-JP" altLang="en-US" dirty="0">
              <a:latin typeface="+mn-ea"/>
              <a:ea typeface="+mn-ea"/>
            </a:endParaRPr>
          </a:p>
        </p:txBody>
      </p:sp>
      <p:sp>
        <p:nvSpPr>
          <p:cNvPr id="9" name="正方形/長方形 8"/>
          <p:cNvSpPr/>
          <p:nvPr/>
        </p:nvSpPr>
        <p:spPr>
          <a:xfrm>
            <a:off x="2123728" y="5085184"/>
            <a:ext cx="5184576" cy="1179512"/>
          </a:xfrm>
          <a:prstGeom prst="rect">
            <a:avLst/>
          </a:prstGeom>
          <a:solidFill>
            <a:srgbClr val="FFFF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2400" dirty="0" smtClean="0">
                <a:solidFill>
                  <a:schemeClr val="tx1"/>
                </a:solidFill>
                <a:latin typeface="+mn-ea"/>
              </a:rPr>
              <a:t>・物理マシン相当の</a:t>
            </a:r>
            <a:r>
              <a:rPr lang="ja-JP" altLang="en-US" sz="2400" dirty="0" smtClean="0">
                <a:solidFill>
                  <a:srgbClr val="FF0000"/>
                </a:solidFill>
                <a:latin typeface="+mn-ea"/>
              </a:rPr>
              <a:t>安定的性能確保</a:t>
            </a:r>
            <a:endParaRPr lang="en-US" altLang="ja-JP" sz="2400" dirty="0" smtClean="0">
              <a:solidFill>
                <a:srgbClr val="FF0000"/>
              </a:solidFill>
              <a:latin typeface="+mn-ea"/>
            </a:endParaRPr>
          </a:p>
          <a:p>
            <a:r>
              <a:rPr lang="ja-JP" altLang="en-US" sz="2400" dirty="0" smtClean="0">
                <a:solidFill>
                  <a:schemeClr val="tx1"/>
                </a:solidFill>
                <a:latin typeface="+mn-ea"/>
              </a:rPr>
              <a:t>・既存計算機リソースと</a:t>
            </a:r>
            <a:r>
              <a:rPr lang="ja-JP" altLang="en-US" sz="2400" dirty="0" smtClean="0">
                <a:solidFill>
                  <a:srgbClr val="FF0000"/>
                </a:solidFill>
                <a:latin typeface="+mn-ea"/>
              </a:rPr>
              <a:t>接続</a:t>
            </a:r>
            <a:endParaRPr lang="en-US" altLang="ja-JP" sz="2400" dirty="0" smtClean="0">
              <a:solidFill>
                <a:srgbClr val="FF0000"/>
              </a:solidFill>
              <a:latin typeface="+mn-ea"/>
            </a:endParaRPr>
          </a:p>
        </p:txBody>
      </p:sp>
      <p:sp>
        <p:nvSpPr>
          <p:cNvPr id="10" name="タイトル 1"/>
          <p:cNvSpPr txBox="1">
            <a:spLocks/>
          </p:cNvSpPr>
          <p:nvPr/>
        </p:nvSpPr>
        <p:spPr>
          <a:xfrm>
            <a:off x="683568" y="3908786"/>
            <a:ext cx="8229600" cy="692696"/>
          </a:xfrm>
          <a:prstGeom prst="rect">
            <a:avLst/>
          </a:prstGeom>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1" lang="ja-JP" altLang="en-US" sz="3600" b="0" i="0" u="none" strike="noStrike" kern="1200" cap="none" spc="0" normalizeH="0" baseline="0" noProof="0" dirty="0" smtClean="0">
                <a:ln>
                  <a:noFill/>
                </a:ln>
                <a:solidFill>
                  <a:schemeClr val="tx1"/>
                </a:solidFill>
                <a:effectLst/>
                <a:uLnTx/>
                <a:uFillTx/>
                <a:latin typeface="+mn-ea"/>
                <a:ea typeface="+mn-ea"/>
                <a:cs typeface="+mj-cs"/>
              </a:rPr>
              <a:t>クラウドの導入により</a:t>
            </a:r>
            <a:r>
              <a:rPr lang="ja-JP" altLang="en-US" sz="3600" dirty="0" smtClean="0">
                <a:latin typeface="+mn-ea"/>
                <a:ea typeface="+mn-ea"/>
                <a:cs typeface="+mj-cs"/>
              </a:rPr>
              <a:t>一挙</a:t>
            </a:r>
            <a:r>
              <a:rPr kumimoji="1" lang="ja-JP" altLang="en-US" sz="3600" b="0" i="0" u="none" strike="noStrike" kern="1200" cap="none" spc="0" normalizeH="0" baseline="0" noProof="0" dirty="0" smtClean="0">
                <a:ln>
                  <a:noFill/>
                </a:ln>
                <a:solidFill>
                  <a:schemeClr val="tx1"/>
                </a:solidFill>
                <a:effectLst/>
                <a:uLnTx/>
                <a:uFillTx/>
                <a:latin typeface="+mn-ea"/>
                <a:ea typeface="+mn-ea"/>
                <a:cs typeface="+mj-cs"/>
              </a:rPr>
              <a:t>解決</a:t>
            </a:r>
            <a:r>
              <a:rPr kumimoji="1" lang="ja-JP" altLang="en-US" sz="3600" b="0" i="0" u="none" strike="noStrike" kern="1200" cap="none" spc="0" normalizeH="0" baseline="0" noProof="0" dirty="0" smtClean="0">
                <a:ln>
                  <a:noFill/>
                </a:ln>
                <a:effectLst/>
                <a:uLnTx/>
                <a:uFillTx/>
                <a:latin typeface="+mn-ea"/>
                <a:ea typeface="+mn-ea"/>
                <a:cs typeface="+mj-cs"/>
              </a:rPr>
              <a:t>！！</a:t>
            </a:r>
            <a:endParaRPr kumimoji="1" lang="en-US" altLang="ja-JP" sz="3600" b="0" i="0" u="none" strike="noStrike" kern="1200" cap="none" spc="0" normalizeH="0" baseline="0" noProof="0" dirty="0" smtClean="0">
              <a:ln>
                <a:noFill/>
              </a:ln>
              <a:effectLst/>
              <a:uLnTx/>
              <a:uFillTx/>
              <a:latin typeface="+mn-ea"/>
              <a:ea typeface="+mn-ea"/>
              <a:cs typeface="+mj-cs"/>
            </a:endParaRPr>
          </a:p>
        </p:txBody>
      </p:sp>
      <p:sp>
        <p:nvSpPr>
          <p:cNvPr id="11" name="テキスト ボックス 18"/>
          <p:cNvSpPr txBox="1">
            <a:spLocks noChangeArrowheads="1"/>
          </p:cNvSpPr>
          <p:nvPr/>
        </p:nvSpPr>
        <p:spPr bwMode="auto">
          <a:xfrm>
            <a:off x="2764306" y="4509120"/>
            <a:ext cx="3600400" cy="523220"/>
          </a:xfrm>
          <a:prstGeom prst="rect">
            <a:avLst/>
          </a:prstGeom>
          <a:noFill/>
          <a:ln w="9525">
            <a:noFill/>
            <a:miter lim="800000"/>
            <a:headEnd/>
            <a:tailEnd/>
          </a:ln>
        </p:spPr>
        <p:txBody>
          <a:bodyPr wrap="square">
            <a:spAutoFit/>
          </a:bodyPr>
          <a:lstStyle/>
          <a:p>
            <a:r>
              <a:rPr lang="ja-JP" altLang="en-US" dirty="0" smtClean="0">
                <a:latin typeface="+mn-ea"/>
                <a:ea typeface="+mn-ea"/>
              </a:rPr>
              <a:t>いいえ，次の </a:t>
            </a:r>
            <a:r>
              <a:rPr lang="ja-JP" altLang="en-US" sz="2800" dirty="0" smtClean="0">
                <a:latin typeface="+mn-ea"/>
                <a:ea typeface="+mn-ea"/>
              </a:rPr>
              <a:t>課題 </a:t>
            </a:r>
            <a:r>
              <a:rPr lang="ja-JP" altLang="en-US" dirty="0" smtClean="0">
                <a:latin typeface="+mn-ea"/>
                <a:ea typeface="+mn-ea"/>
              </a:rPr>
              <a:t>があります</a:t>
            </a:r>
            <a:endParaRPr lang="ja-JP" altLang="en-US" dirty="0">
              <a:latin typeface="+mn-ea"/>
              <a:ea typeface="+mn-ea"/>
            </a:endParaRPr>
          </a:p>
        </p:txBody>
      </p:sp>
      <p:sp>
        <p:nvSpPr>
          <p:cNvPr id="12" name="タイトル 1"/>
          <p:cNvSpPr txBox="1">
            <a:spLocks/>
          </p:cNvSpPr>
          <p:nvPr/>
        </p:nvSpPr>
        <p:spPr>
          <a:xfrm>
            <a:off x="179512" y="188640"/>
            <a:ext cx="5832648" cy="692696"/>
          </a:xfrm>
          <a:prstGeom prst="rect">
            <a:avLst/>
          </a:prstGeom>
        </p:spPr>
        <p:txBody>
          <a:bodyPr/>
          <a:lstStyle/>
          <a:p>
            <a:pPr marL="0" marR="0" lvl="0" indent="0" defTabSz="914400" rtl="0" eaLnBrk="0" fontAlgn="base" latinLnBrk="0" hangingPunct="0">
              <a:lnSpc>
                <a:spcPct val="100000"/>
              </a:lnSpc>
              <a:spcBef>
                <a:spcPct val="0"/>
              </a:spcBef>
              <a:spcAft>
                <a:spcPct val="0"/>
              </a:spcAft>
              <a:buClrTx/>
              <a:buSzTx/>
              <a:buFontTx/>
              <a:buNone/>
              <a:tabLst/>
              <a:defRPr/>
            </a:pPr>
            <a:endParaRPr kumimoji="1" lang="ja-JP" altLang="en-US" sz="3600" b="0" i="0" u="none" strike="noStrike" kern="1200" cap="none" spc="0" normalizeH="0" baseline="0" noProof="0" dirty="0" smtClean="0">
              <a:ln>
                <a:noFill/>
              </a:ln>
              <a:solidFill>
                <a:schemeClr val="tx1"/>
              </a:solidFill>
              <a:effectLst/>
              <a:uLnTx/>
              <a:uFillTx/>
              <a:latin typeface="HGS創英角ｺﾞｼｯｸUB" pitchFamily="50" charset="-128"/>
              <a:ea typeface="HGS創英角ｺﾞｼｯｸUB" pitchFamily="50" charset="-128"/>
              <a:cs typeface="+mj-cs"/>
            </a:endParaRPr>
          </a:p>
        </p:txBody>
      </p:sp>
      <p:sp>
        <p:nvSpPr>
          <p:cNvPr id="2" name="タイトル 1"/>
          <p:cNvSpPr>
            <a:spLocks noGrp="1"/>
          </p:cNvSpPr>
          <p:nvPr>
            <p:ph type="title"/>
          </p:nvPr>
        </p:nvSpPr>
        <p:spPr/>
        <p:txBody>
          <a:bodyPr/>
          <a:lstStyle/>
          <a:p>
            <a:r>
              <a:rPr lang="ja-JP" altLang="ja-JP" dirty="0" smtClean="0"/>
              <a:t>研究クラウド構築の背景</a:t>
            </a:r>
            <a:endParaRPr lang="ja-JP" altLang="en-US" dirty="0"/>
          </a:p>
        </p:txBody>
      </p:sp>
      <p:sp>
        <p:nvSpPr>
          <p:cNvPr id="13" name="スライド番号プレースホルダ 2"/>
          <p:cNvSpPr>
            <a:spLocks noGrp="1"/>
          </p:cNvSpPr>
          <p:nvPr>
            <p:ph type="sldNum" sz="quarter" idx="10"/>
          </p:nvPr>
        </p:nvSpPr>
        <p:spPr/>
        <p:txBody>
          <a:bodyPr/>
          <a:lstStyle/>
          <a:p>
            <a:fld id="{2D49EB63-8A47-42A8-B1AF-7D6D75D2383C}" type="slidenum">
              <a:rPr lang="ja-JP" altLang="en-US" smtClean="0"/>
              <a:pPr/>
              <a:t>23</a:t>
            </a:fld>
            <a:endParaRPr lang="ja-JP" altLang="en-US" dirty="0"/>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グループ化 54"/>
          <p:cNvGrpSpPr/>
          <p:nvPr/>
        </p:nvGrpSpPr>
        <p:grpSpPr>
          <a:xfrm>
            <a:off x="5348164" y="1268760"/>
            <a:ext cx="3688332" cy="1152128"/>
            <a:chOff x="467544" y="1628800"/>
            <a:chExt cx="3688332" cy="1152128"/>
          </a:xfrm>
        </p:grpSpPr>
        <p:sp>
          <p:nvSpPr>
            <p:cNvPr id="56" name="正方形/長方形 55"/>
            <p:cNvSpPr/>
            <p:nvPr/>
          </p:nvSpPr>
          <p:spPr>
            <a:xfrm>
              <a:off x="467544" y="1628800"/>
              <a:ext cx="3528392" cy="115212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n-ea"/>
              </a:endParaRPr>
            </a:p>
          </p:txBody>
        </p:sp>
        <p:pic>
          <p:nvPicPr>
            <p:cNvPr id="57" name="Picture 8" descr="MCj04289690000[1]"/>
            <p:cNvPicPr>
              <a:picLocks noChangeAspect="1" noChangeArrowheads="1"/>
            </p:cNvPicPr>
            <p:nvPr/>
          </p:nvPicPr>
          <p:blipFill>
            <a:blip r:embed="rId3" cstate="print"/>
            <a:srcRect/>
            <a:stretch>
              <a:fillRect/>
            </a:stretch>
          </p:blipFill>
          <p:spPr bwMode="auto">
            <a:xfrm>
              <a:off x="1691680" y="1772816"/>
              <a:ext cx="428625" cy="595312"/>
            </a:xfrm>
            <a:prstGeom prst="rect">
              <a:avLst/>
            </a:prstGeom>
            <a:noFill/>
            <a:ln w="9525">
              <a:noFill/>
              <a:miter lim="800000"/>
              <a:headEnd/>
              <a:tailEnd/>
            </a:ln>
          </p:spPr>
        </p:pic>
        <p:pic>
          <p:nvPicPr>
            <p:cNvPr id="58" name="Picture 8" descr="MCj04289690000[1]"/>
            <p:cNvPicPr>
              <a:picLocks noChangeAspect="1" noChangeArrowheads="1"/>
            </p:cNvPicPr>
            <p:nvPr/>
          </p:nvPicPr>
          <p:blipFill>
            <a:blip r:embed="rId3" cstate="print"/>
            <a:srcRect/>
            <a:stretch>
              <a:fillRect/>
            </a:stretch>
          </p:blipFill>
          <p:spPr bwMode="auto">
            <a:xfrm>
              <a:off x="2075855" y="1772816"/>
              <a:ext cx="428625" cy="595312"/>
            </a:xfrm>
            <a:prstGeom prst="rect">
              <a:avLst/>
            </a:prstGeom>
            <a:noFill/>
            <a:ln w="9525">
              <a:noFill/>
              <a:miter lim="800000"/>
              <a:headEnd/>
              <a:tailEnd/>
            </a:ln>
          </p:spPr>
        </p:pic>
        <p:pic>
          <p:nvPicPr>
            <p:cNvPr id="59" name="Picture 8" descr="MCj04289690000[1]"/>
            <p:cNvPicPr>
              <a:picLocks noChangeAspect="1" noChangeArrowheads="1"/>
            </p:cNvPicPr>
            <p:nvPr/>
          </p:nvPicPr>
          <p:blipFill>
            <a:blip r:embed="rId3" cstate="print"/>
            <a:srcRect/>
            <a:stretch>
              <a:fillRect/>
            </a:stretch>
          </p:blipFill>
          <p:spPr bwMode="auto">
            <a:xfrm>
              <a:off x="2425105" y="1772816"/>
              <a:ext cx="428625" cy="595312"/>
            </a:xfrm>
            <a:prstGeom prst="rect">
              <a:avLst/>
            </a:prstGeom>
            <a:noFill/>
            <a:ln w="9525">
              <a:noFill/>
              <a:miter lim="800000"/>
              <a:headEnd/>
              <a:tailEnd/>
            </a:ln>
          </p:spPr>
        </p:pic>
        <p:sp>
          <p:nvSpPr>
            <p:cNvPr id="60" name="テキスト ボックス 23"/>
            <p:cNvSpPr txBox="1">
              <a:spLocks noChangeArrowheads="1"/>
            </p:cNvSpPr>
            <p:nvPr/>
          </p:nvSpPr>
          <p:spPr bwMode="auto">
            <a:xfrm>
              <a:off x="1804393" y="2358603"/>
              <a:ext cx="966787" cy="277813"/>
            </a:xfrm>
            <a:prstGeom prst="rect">
              <a:avLst/>
            </a:prstGeom>
            <a:noFill/>
            <a:ln w="9525">
              <a:noFill/>
              <a:miter lim="800000"/>
              <a:headEnd/>
              <a:tailEnd/>
            </a:ln>
          </p:spPr>
          <p:txBody>
            <a:bodyPr>
              <a:spAutoFit/>
            </a:bodyPr>
            <a:lstStyle/>
            <a:p>
              <a:r>
                <a:rPr lang="ja-JP" altLang="en-US" sz="1200" dirty="0">
                  <a:latin typeface="+mn-ea"/>
                  <a:ea typeface="+mn-ea"/>
                </a:rPr>
                <a:t>物理マシン</a:t>
              </a:r>
            </a:p>
          </p:txBody>
        </p:sp>
        <p:pic>
          <p:nvPicPr>
            <p:cNvPr id="61" name="Picture 6"/>
            <p:cNvPicPr>
              <a:picLocks noChangeAspect="1" noChangeArrowheads="1"/>
            </p:cNvPicPr>
            <p:nvPr/>
          </p:nvPicPr>
          <p:blipFill>
            <a:blip r:embed="rId4" cstate="print"/>
            <a:srcRect/>
            <a:stretch>
              <a:fillRect/>
            </a:stretch>
          </p:blipFill>
          <p:spPr bwMode="auto">
            <a:xfrm>
              <a:off x="683568" y="1700808"/>
              <a:ext cx="712788" cy="571500"/>
            </a:xfrm>
            <a:prstGeom prst="rect">
              <a:avLst/>
            </a:prstGeom>
            <a:noFill/>
            <a:ln w="9525" algn="ctr">
              <a:noFill/>
              <a:miter lim="800000"/>
              <a:headEnd/>
              <a:tailEnd/>
            </a:ln>
          </p:spPr>
        </p:pic>
        <p:sp>
          <p:nvSpPr>
            <p:cNvPr id="62" name="テキスト ボックス 25"/>
            <p:cNvSpPr txBox="1">
              <a:spLocks noChangeArrowheads="1"/>
            </p:cNvSpPr>
            <p:nvPr/>
          </p:nvSpPr>
          <p:spPr bwMode="auto">
            <a:xfrm>
              <a:off x="611560" y="2348880"/>
              <a:ext cx="1295375" cy="276999"/>
            </a:xfrm>
            <a:prstGeom prst="rect">
              <a:avLst/>
            </a:prstGeom>
            <a:noFill/>
            <a:ln w="9525">
              <a:noFill/>
              <a:miter lim="800000"/>
              <a:headEnd/>
              <a:tailEnd/>
            </a:ln>
          </p:spPr>
          <p:txBody>
            <a:bodyPr wrap="square">
              <a:spAutoFit/>
            </a:bodyPr>
            <a:lstStyle/>
            <a:p>
              <a:r>
                <a:rPr lang="ja-JP" altLang="en-US" sz="1200" dirty="0" smtClean="0">
                  <a:latin typeface="+mn-ea"/>
                  <a:ea typeface="+mn-ea"/>
                </a:rPr>
                <a:t>物理スイッチ</a:t>
              </a:r>
              <a:endParaRPr lang="ja-JP" altLang="en-US" sz="1200" dirty="0">
                <a:latin typeface="+mn-ea"/>
                <a:ea typeface="+mn-ea"/>
              </a:endParaRPr>
            </a:p>
          </p:txBody>
        </p:sp>
        <p:sp>
          <p:nvSpPr>
            <p:cNvPr id="63" name="円柱 62"/>
            <p:cNvSpPr/>
            <p:nvPr/>
          </p:nvSpPr>
          <p:spPr>
            <a:xfrm>
              <a:off x="3203848" y="1916832"/>
              <a:ext cx="285752" cy="357190"/>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a:latin typeface="+mn-ea"/>
              </a:endParaRPr>
            </a:p>
          </p:txBody>
        </p:sp>
        <p:sp>
          <p:nvSpPr>
            <p:cNvPr id="64" name="テキスト ボックス 27"/>
            <p:cNvSpPr txBox="1">
              <a:spLocks noChangeArrowheads="1"/>
            </p:cNvSpPr>
            <p:nvPr/>
          </p:nvSpPr>
          <p:spPr bwMode="auto">
            <a:xfrm>
              <a:off x="2699792" y="2348880"/>
              <a:ext cx="1456084" cy="276999"/>
            </a:xfrm>
            <a:prstGeom prst="rect">
              <a:avLst/>
            </a:prstGeom>
            <a:noFill/>
            <a:ln w="9525">
              <a:noFill/>
              <a:miter lim="800000"/>
              <a:headEnd/>
              <a:tailEnd/>
            </a:ln>
          </p:spPr>
          <p:txBody>
            <a:bodyPr wrap="square">
              <a:spAutoFit/>
            </a:bodyPr>
            <a:lstStyle/>
            <a:p>
              <a:r>
                <a:rPr lang="ja-JP" altLang="en-US" sz="1200" dirty="0" smtClean="0">
                  <a:latin typeface="+mn-ea"/>
                  <a:ea typeface="+mn-ea"/>
                </a:rPr>
                <a:t>物理ストレージ</a:t>
              </a:r>
              <a:endParaRPr lang="ja-JP" altLang="en-US" sz="1200" dirty="0">
                <a:latin typeface="+mn-ea"/>
                <a:ea typeface="+mn-ea"/>
              </a:endParaRPr>
            </a:p>
          </p:txBody>
        </p:sp>
      </p:grpSp>
      <p:sp>
        <p:nvSpPr>
          <p:cNvPr id="2" name="タイトル 1"/>
          <p:cNvSpPr>
            <a:spLocks noGrp="1"/>
          </p:cNvSpPr>
          <p:nvPr>
            <p:ph type="title"/>
          </p:nvPr>
        </p:nvSpPr>
        <p:spPr/>
        <p:txBody>
          <a:bodyPr/>
          <a:lstStyle/>
          <a:p>
            <a:r>
              <a:rPr lang="ja-JP" altLang="en-US" smtClean="0"/>
              <a:t>研究環境の現状</a:t>
            </a:r>
            <a:endParaRPr lang="ja-JP" altLang="en-US" dirty="0"/>
          </a:p>
        </p:txBody>
      </p:sp>
      <p:sp>
        <p:nvSpPr>
          <p:cNvPr id="80" name="スライド番号プレースホルダ 2"/>
          <p:cNvSpPr>
            <a:spLocks noGrp="1"/>
          </p:cNvSpPr>
          <p:nvPr>
            <p:ph type="sldNum" sz="quarter" idx="10"/>
          </p:nvPr>
        </p:nvSpPr>
        <p:spPr/>
        <p:txBody>
          <a:bodyPr/>
          <a:lstStyle/>
          <a:p>
            <a:fld id="{2D49EB63-8A47-42A8-B1AF-7D6D75D2383C}" type="slidenum">
              <a:rPr lang="ja-JP" altLang="en-US" smtClean="0"/>
              <a:pPr/>
              <a:t>24</a:t>
            </a:fld>
            <a:endParaRPr lang="ja-JP" altLang="en-US" dirty="0"/>
          </a:p>
        </p:txBody>
      </p:sp>
      <p:pic>
        <p:nvPicPr>
          <p:cNvPr id="5" name="Picture 8" descr="MCj04289690000[1]"/>
          <p:cNvPicPr>
            <a:picLocks noChangeAspect="1" noChangeArrowheads="1"/>
          </p:cNvPicPr>
          <p:nvPr/>
        </p:nvPicPr>
        <p:blipFill>
          <a:blip r:embed="rId3" cstate="print"/>
          <a:srcRect/>
          <a:stretch>
            <a:fillRect/>
          </a:stretch>
        </p:blipFill>
        <p:spPr bwMode="auto">
          <a:xfrm>
            <a:off x="2977530" y="5497984"/>
            <a:ext cx="428625" cy="595312"/>
          </a:xfrm>
          <a:prstGeom prst="rect">
            <a:avLst/>
          </a:prstGeom>
          <a:noFill/>
          <a:ln w="9525">
            <a:noFill/>
            <a:miter lim="800000"/>
            <a:headEnd/>
            <a:tailEnd/>
          </a:ln>
        </p:spPr>
      </p:pic>
      <p:pic>
        <p:nvPicPr>
          <p:cNvPr id="6" name="Picture 8" descr="MCj04289690000[1]"/>
          <p:cNvPicPr>
            <a:picLocks noChangeAspect="1" noChangeArrowheads="1"/>
          </p:cNvPicPr>
          <p:nvPr/>
        </p:nvPicPr>
        <p:blipFill>
          <a:blip r:embed="rId3" cstate="print"/>
          <a:srcRect/>
          <a:stretch>
            <a:fillRect/>
          </a:stretch>
        </p:blipFill>
        <p:spPr bwMode="auto">
          <a:xfrm>
            <a:off x="3361705" y="5497984"/>
            <a:ext cx="428625" cy="595312"/>
          </a:xfrm>
          <a:prstGeom prst="rect">
            <a:avLst/>
          </a:prstGeom>
          <a:noFill/>
          <a:ln w="9525">
            <a:noFill/>
            <a:miter lim="800000"/>
            <a:headEnd/>
            <a:tailEnd/>
          </a:ln>
        </p:spPr>
      </p:pic>
      <p:pic>
        <p:nvPicPr>
          <p:cNvPr id="7" name="Picture 8" descr="MCj04289690000[1]"/>
          <p:cNvPicPr>
            <a:picLocks noChangeAspect="1" noChangeArrowheads="1"/>
          </p:cNvPicPr>
          <p:nvPr/>
        </p:nvPicPr>
        <p:blipFill>
          <a:blip r:embed="rId3" cstate="print"/>
          <a:srcRect/>
          <a:stretch>
            <a:fillRect/>
          </a:stretch>
        </p:blipFill>
        <p:spPr bwMode="auto">
          <a:xfrm>
            <a:off x="3710955" y="5497984"/>
            <a:ext cx="428625" cy="595312"/>
          </a:xfrm>
          <a:prstGeom prst="rect">
            <a:avLst/>
          </a:prstGeom>
          <a:noFill/>
          <a:ln w="9525">
            <a:noFill/>
            <a:miter lim="800000"/>
            <a:headEnd/>
            <a:tailEnd/>
          </a:ln>
        </p:spPr>
      </p:pic>
      <p:sp>
        <p:nvSpPr>
          <p:cNvPr id="8" name="テキスト ボックス 6"/>
          <p:cNvSpPr txBox="1">
            <a:spLocks noChangeArrowheads="1"/>
          </p:cNvSpPr>
          <p:nvPr/>
        </p:nvSpPr>
        <p:spPr bwMode="auto">
          <a:xfrm>
            <a:off x="4283968" y="6093296"/>
            <a:ext cx="965200" cy="277813"/>
          </a:xfrm>
          <a:prstGeom prst="rect">
            <a:avLst/>
          </a:prstGeom>
          <a:noFill/>
          <a:ln w="9525">
            <a:noFill/>
            <a:miter lim="800000"/>
            <a:headEnd/>
            <a:tailEnd/>
          </a:ln>
        </p:spPr>
        <p:txBody>
          <a:bodyPr>
            <a:spAutoFit/>
          </a:bodyPr>
          <a:lstStyle/>
          <a:p>
            <a:r>
              <a:rPr lang="ja-JP" altLang="en-US" sz="1200" dirty="0">
                <a:latin typeface="+mn-ea"/>
                <a:ea typeface="+mn-ea"/>
              </a:rPr>
              <a:t>物理マシン</a:t>
            </a:r>
          </a:p>
        </p:txBody>
      </p:sp>
      <p:pic>
        <p:nvPicPr>
          <p:cNvPr id="9" name="Picture 6"/>
          <p:cNvPicPr>
            <a:picLocks noChangeAspect="1" noChangeArrowheads="1"/>
          </p:cNvPicPr>
          <p:nvPr/>
        </p:nvPicPr>
        <p:blipFill>
          <a:blip r:embed="rId4" cstate="print"/>
          <a:srcRect/>
          <a:stretch>
            <a:fillRect/>
          </a:stretch>
        </p:blipFill>
        <p:spPr bwMode="auto">
          <a:xfrm>
            <a:off x="1403648" y="5385215"/>
            <a:ext cx="712787" cy="571500"/>
          </a:xfrm>
          <a:prstGeom prst="rect">
            <a:avLst/>
          </a:prstGeom>
          <a:noFill/>
          <a:ln w="9525" algn="ctr">
            <a:noFill/>
            <a:miter lim="800000"/>
            <a:headEnd/>
            <a:tailEnd/>
          </a:ln>
        </p:spPr>
      </p:pic>
      <p:sp>
        <p:nvSpPr>
          <p:cNvPr id="10" name="円柱 9"/>
          <p:cNvSpPr/>
          <p:nvPr/>
        </p:nvSpPr>
        <p:spPr>
          <a:xfrm>
            <a:off x="6733999" y="5517232"/>
            <a:ext cx="285752" cy="357190"/>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a:latin typeface="+mn-ea"/>
            </a:endParaRPr>
          </a:p>
        </p:txBody>
      </p:sp>
      <p:sp>
        <p:nvSpPr>
          <p:cNvPr id="11" name="角丸四角形 10"/>
          <p:cNvSpPr/>
          <p:nvPr/>
        </p:nvSpPr>
        <p:spPr>
          <a:xfrm>
            <a:off x="1115120" y="4942303"/>
            <a:ext cx="6985272" cy="431800"/>
          </a:xfrm>
          <a:prstGeom prst="roundRect">
            <a:avLst/>
          </a:prstGeom>
        </p:spPr>
        <p:style>
          <a:lnRef idx="1">
            <a:schemeClr val="accent2"/>
          </a:lnRef>
          <a:fillRef idx="2">
            <a:schemeClr val="accent2"/>
          </a:fillRef>
          <a:effectRef idx="1">
            <a:schemeClr val="accent2"/>
          </a:effectRef>
          <a:fontRef idx="minor">
            <a:schemeClr val="dk1"/>
          </a:fontRef>
        </p:style>
        <p:txBody>
          <a:bodyPr anchor="ctr"/>
          <a:lstStyle/>
          <a:p>
            <a:pPr algn="ctr" fontAlgn="auto">
              <a:spcBef>
                <a:spcPts val="0"/>
              </a:spcBef>
              <a:spcAft>
                <a:spcPts val="0"/>
              </a:spcAft>
              <a:defRPr/>
            </a:pPr>
            <a:r>
              <a:rPr lang="en-US" altLang="ja-JP" dirty="0" err="1" smtClean="0">
                <a:latin typeface="+mn-ea"/>
              </a:rPr>
              <a:t>IaaS</a:t>
            </a:r>
            <a:endParaRPr lang="ja-JP" altLang="en-US" dirty="0">
              <a:latin typeface="+mn-ea"/>
            </a:endParaRPr>
          </a:p>
        </p:txBody>
      </p:sp>
      <p:sp>
        <p:nvSpPr>
          <p:cNvPr id="12" name="正方形/長方形 11"/>
          <p:cNvSpPr/>
          <p:nvPr/>
        </p:nvSpPr>
        <p:spPr>
          <a:xfrm>
            <a:off x="1403648" y="4294652"/>
            <a:ext cx="576064" cy="504056"/>
          </a:xfrm>
          <a:prstGeom prst="rect">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r>
              <a:rPr lang="en-US" altLang="ja-JP" dirty="0">
                <a:latin typeface="+mn-ea"/>
              </a:rPr>
              <a:t>VM</a:t>
            </a:r>
            <a:endParaRPr lang="ja-JP" altLang="en-US" dirty="0">
              <a:latin typeface="+mn-ea"/>
            </a:endParaRPr>
          </a:p>
        </p:txBody>
      </p:sp>
      <p:sp>
        <p:nvSpPr>
          <p:cNvPr id="13" name="正方形/長方形 12"/>
          <p:cNvSpPr/>
          <p:nvPr/>
        </p:nvSpPr>
        <p:spPr>
          <a:xfrm>
            <a:off x="2051720" y="4294652"/>
            <a:ext cx="576064" cy="504056"/>
          </a:xfrm>
          <a:prstGeom prst="rect">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r>
              <a:rPr lang="en-US" altLang="ja-JP" dirty="0">
                <a:latin typeface="+mn-ea"/>
              </a:rPr>
              <a:t>VM</a:t>
            </a:r>
            <a:endParaRPr lang="ja-JP" altLang="en-US" dirty="0">
              <a:latin typeface="+mn-ea"/>
            </a:endParaRPr>
          </a:p>
        </p:txBody>
      </p:sp>
      <p:sp>
        <p:nvSpPr>
          <p:cNvPr id="14" name="正方形/長方形 13"/>
          <p:cNvSpPr/>
          <p:nvPr/>
        </p:nvSpPr>
        <p:spPr>
          <a:xfrm>
            <a:off x="2699792" y="4294652"/>
            <a:ext cx="576064" cy="504056"/>
          </a:xfrm>
          <a:prstGeom prst="rect">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r>
              <a:rPr lang="en-US" altLang="ja-JP" dirty="0">
                <a:latin typeface="+mn-ea"/>
              </a:rPr>
              <a:t>VM</a:t>
            </a:r>
            <a:endParaRPr lang="ja-JP" altLang="en-US" dirty="0">
              <a:latin typeface="+mn-ea"/>
            </a:endParaRPr>
          </a:p>
        </p:txBody>
      </p:sp>
      <p:sp>
        <p:nvSpPr>
          <p:cNvPr id="15" name="テキスト ボックス 14"/>
          <p:cNvSpPr txBox="1"/>
          <p:nvPr/>
        </p:nvSpPr>
        <p:spPr>
          <a:xfrm>
            <a:off x="179512" y="3429000"/>
            <a:ext cx="4824536" cy="461665"/>
          </a:xfrm>
          <a:prstGeom prst="rect">
            <a:avLst/>
          </a:prstGeom>
          <a:noFill/>
        </p:spPr>
        <p:txBody>
          <a:bodyPr wrap="square">
            <a:spAutoFit/>
          </a:bodyPr>
          <a:lstStyle/>
          <a:p>
            <a:pPr fontAlgn="auto">
              <a:spcBef>
                <a:spcPts val="0"/>
              </a:spcBef>
              <a:spcAft>
                <a:spcPts val="0"/>
              </a:spcAft>
              <a:defRPr/>
            </a:pPr>
            <a:r>
              <a:rPr lang="ja-JP" altLang="en-US" sz="2400" b="1" dirty="0" smtClean="0">
                <a:latin typeface="+mn-ea"/>
                <a:ea typeface="+mn-ea"/>
              </a:rPr>
              <a:t>② 仮想マシンクラスタ提供</a:t>
            </a:r>
            <a:endParaRPr lang="ja-JP" altLang="en-US" sz="2400" b="1" dirty="0">
              <a:solidFill>
                <a:srgbClr val="FF0000"/>
              </a:solidFill>
              <a:latin typeface="+mn-ea"/>
              <a:ea typeface="+mn-ea"/>
            </a:endParaRPr>
          </a:p>
        </p:txBody>
      </p:sp>
      <p:grpSp>
        <p:nvGrpSpPr>
          <p:cNvPr id="4" name="グループ化 43"/>
          <p:cNvGrpSpPr/>
          <p:nvPr/>
        </p:nvGrpSpPr>
        <p:grpSpPr>
          <a:xfrm>
            <a:off x="307604" y="1844824"/>
            <a:ext cx="3688332" cy="1152128"/>
            <a:chOff x="467544" y="1628800"/>
            <a:chExt cx="3688332" cy="1152128"/>
          </a:xfrm>
        </p:grpSpPr>
        <p:sp>
          <p:nvSpPr>
            <p:cNvPr id="26" name="正方形/長方形 25"/>
            <p:cNvSpPr/>
            <p:nvPr/>
          </p:nvSpPr>
          <p:spPr>
            <a:xfrm>
              <a:off x="467544" y="1628800"/>
              <a:ext cx="3528392" cy="115212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n-ea"/>
              </a:endParaRPr>
            </a:p>
          </p:txBody>
        </p:sp>
        <p:pic>
          <p:nvPicPr>
            <p:cNvPr id="17" name="Picture 8" descr="MCj04289690000[1]"/>
            <p:cNvPicPr>
              <a:picLocks noChangeAspect="1" noChangeArrowheads="1"/>
            </p:cNvPicPr>
            <p:nvPr/>
          </p:nvPicPr>
          <p:blipFill>
            <a:blip r:embed="rId3" cstate="print"/>
            <a:srcRect/>
            <a:stretch>
              <a:fillRect/>
            </a:stretch>
          </p:blipFill>
          <p:spPr bwMode="auto">
            <a:xfrm>
              <a:off x="1691680" y="1772816"/>
              <a:ext cx="428625" cy="595312"/>
            </a:xfrm>
            <a:prstGeom prst="rect">
              <a:avLst/>
            </a:prstGeom>
            <a:noFill/>
            <a:ln w="9525">
              <a:noFill/>
              <a:miter lim="800000"/>
              <a:headEnd/>
              <a:tailEnd/>
            </a:ln>
          </p:spPr>
        </p:pic>
        <p:pic>
          <p:nvPicPr>
            <p:cNvPr id="18" name="Picture 8" descr="MCj04289690000[1]"/>
            <p:cNvPicPr>
              <a:picLocks noChangeAspect="1" noChangeArrowheads="1"/>
            </p:cNvPicPr>
            <p:nvPr/>
          </p:nvPicPr>
          <p:blipFill>
            <a:blip r:embed="rId3" cstate="print"/>
            <a:srcRect/>
            <a:stretch>
              <a:fillRect/>
            </a:stretch>
          </p:blipFill>
          <p:spPr bwMode="auto">
            <a:xfrm>
              <a:off x="2075855" y="1772816"/>
              <a:ext cx="428625" cy="595312"/>
            </a:xfrm>
            <a:prstGeom prst="rect">
              <a:avLst/>
            </a:prstGeom>
            <a:noFill/>
            <a:ln w="9525">
              <a:noFill/>
              <a:miter lim="800000"/>
              <a:headEnd/>
              <a:tailEnd/>
            </a:ln>
          </p:spPr>
        </p:pic>
        <p:pic>
          <p:nvPicPr>
            <p:cNvPr id="19" name="Picture 8" descr="MCj04289690000[1]"/>
            <p:cNvPicPr>
              <a:picLocks noChangeAspect="1" noChangeArrowheads="1"/>
            </p:cNvPicPr>
            <p:nvPr/>
          </p:nvPicPr>
          <p:blipFill>
            <a:blip r:embed="rId3" cstate="print"/>
            <a:srcRect/>
            <a:stretch>
              <a:fillRect/>
            </a:stretch>
          </p:blipFill>
          <p:spPr bwMode="auto">
            <a:xfrm>
              <a:off x="2425105" y="1772816"/>
              <a:ext cx="428625" cy="595312"/>
            </a:xfrm>
            <a:prstGeom prst="rect">
              <a:avLst/>
            </a:prstGeom>
            <a:noFill/>
            <a:ln w="9525">
              <a:noFill/>
              <a:miter lim="800000"/>
              <a:headEnd/>
              <a:tailEnd/>
            </a:ln>
          </p:spPr>
        </p:pic>
        <p:sp>
          <p:nvSpPr>
            <p:cNvPr id="20" name="テキスト ボックス 23"/>
            <p:cNvSpPr txBox="1">
              <a:spLocks noChangeArrowheads="1"/>
            </p:cNvSpPr>
            <p:nvPr/>
          </p:nvSpPr>
          <p:spPr bwMode="auto">
            <a:xfrm>
              <a:off x="1804393" y="2358603"/>
              <a:ext cx="966787" cy="277813"/>
            </a:xfrm>
            <a:prstGeom prst="rect">
              <a:avLst/>
            </a:prstGeom>
            <a:noFill/>
            <a:ln w="9525">
              <a:noFill/>
              <a:miter lim="800000"/>
              <a:headEnd/>
              <a:tailEnd/>
            </a:ln>
          </p:spPr>
          <p:txBody>
            <a:bodyPr>
              <a:spAutoFit/>
            </a:bodyPr>
            <a:lstStyle/>
            <a:p>
              <a:r>
                <a:rPr lang="ja-JP" altLang="en-US" sz="1200" dirty="0">
                  <a:latin typeface="+mn-ea"/>
                  <a:ea typeface="+mn-ea"/>
                </a:rPr>
                <a:t>物理マシン</a:t>
              </a:r>
            </a:p>
          </p:txBody>
        </p:sp>
        <p:pic>
          <p:nvPicPr>
            <p:cNvPr id="21" name="Picture 6"/>
            <p:cNvPicPr>
              <a:picLocks noChangeAspect="1" noChangeArrowheads="1"/>
            </p:cNvPicPr>
            <p:nvPr/>
          </p:nvPicPr>
          <p:blipFill>
            <a:blip r:embed="rId4" cstate="print"/>
            <a:srcRect/>
            <a:stretch>
              <a:fillRect/>
            </a:stretch>
          </p:blipFill>
          <p:spPr bwMode="auto">
            <a:xfrm>
              <a:off x="683568" y="1700808"/>
              <a:ext cx="712788" cy="571500"/>
            </a:xfrm>
            <a:prstGeom prst="rect">
              <a:avLst/>
            </a:prstGeom>
            <a:noFill/>
            <a:ln w="9525" algn="ctr">
              <a:noFill/>
              <a:miter lim="800000"/>
              <a:headEnd/>
              <a:tailEnd/>
            </a:ln>
          </p:spPr>
        </p:pic>
        <p:sp>
          <p:nvSpPr>
            <p:cNvPr id="22" name="テキスト ボックス 25"/>
            <p:cNvSpPr txBox="1">
              <a:spLocks noChangeArrowheads="1"/>
            </p:cNvSpPr>
            <p:nvPr/>
          </p:nvSpPr>
          <p:spPr bwMode="auto">
            <a:xfrm>
              <a:off x="611560" y="2348880"/>
              <a:ext cx="1295375" cy="276999"/>
            </a:xfrm>
            <a:prstGeom prst="rect">
              <a:avLst/>
            </a:prstGeom>
            <a:noFill/>
            <a:ln w="9525">
              <a:noFill/>
              <a:miter lim="800000"/>
              <a:headEnd/>
              <a:tailEnd/>
            </a:ln>
          </p:spPr>
          <p:txBody>
            <a:bodyPr wrap="square">
              <a:spAutoFit/>
            </a:bodyPr>
            <a:lstStyle/>
            <a:p>
              <a:r>
                <a:rPr lang="ja-JP" altLang="en-US" sz="1200" dirty="0" smtClean="0">
                  <a:latin typeface="+mn-ea"/>
                  <a:ea typeface="+mn-ea"/>
                </a:rPr>
                <a:t>物理スイッチ</a:t>
              </a:r>
              <a:endParaRPr lang="ja-JP" altLang="en-US" sz="1200" dirty="0">
                <a:latin typeface="+mn-ea"/>
                <a:ea typeface="+mn-ea"/>
              </a:endParaRPr>
            </a:p>
          </p:txBody>
        </p:sp>
        <p:sp>
          <p:nvSpPr>
            <p:cNvPr id="23" name="円柱 22"/>
            <p:cNvSpPr/>
            <p:nvPr/>
          </p:nvSpPr>
          <p:spPr>
            <a:xfrm>
              <a:off x="3203848" y="1916832"/>
              <a:ext cx="285752" cy="357190"/>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a:latin typeface="+mn-ea"/>
              </a:endParaRPr>
            </a:p>
          </p:txBody>
        </p:sp>
        <p:sp>
          <p:nvSpPr>
            <p:cNvPr id="24" name="テキスト ボックス 27"/>
            <p:cNvSpPr txBox="1">
              <a:spLocks noChangeArrowheads="1"/>
            </p:cNvSpPr>
            <p:nvPr/>
          </p:nvSpPr>
          <p:spPr bwMode="auto">
            <a:xfrm>
              <a:off x="2699792" y="2348880"/>
              <a:ext cx="1456084" cy="276999"/>
            </a:xfrm>
            <a:prstGeom prst="rect">
              <a:avLst/>
            </a:prstGeom>
            <a:noFill/>
            <a:ln w="9525">
              <a:noFill/>
              <a:miter lim="800000"/>
              <a:headEnd/>
              <a:tailEnd/>
            </a:ln>
          </p:spPr>
          <p:txBody>
            <a:bodyPr wrap="square">
              <a:spAutoFit/>
            </a:bodyPr>
            <a:lstStyle/>
            <a:p>
              <a:r>
                <a:rPr lang="ja-JP" altLang="en-US" sz="1200" dirty="0" smtClean="0">
                  <a:latin typeface="+mn-ea"/>
                  <a:ea typeface="+mn-ea"/>
                </a:rPr>
                <a:t>物理ストレージ</a:t>
              </a:r>
              <a:endParaRPr lang="ja-JP" altLang="en-US" sz="1200" dirty="0">
                <a:latin typeface="+mn-ea"/>
                <a:ea typeface="+mn-ea"/>
              </a:endParaRPr>
            </a:p>
          </p:txBody>
        </p:sp>
      </p:grpSp>
      <p:sp>
        <p:nvSpPr>
          <p:cNvPr id="27" name="円柱 26"/>
          <p:cNvSpPr/>
          <p:nvPr/>
        </p:nvSpPr>
        <p:spPr>
          <a:xfrm>
            <a:off x="7094039" y="5517232"/>
            <a:ext cx="285752" cy="357190"/>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a:latin typeface="+mn-ea"/>
            </a:endParaRPr>
          </a:p>
        </p:txBody>
      </p:sp>
      <p:sp>
        <p:nvSpPr>
          <p:cNvPr id="28" name="円柱 27"/>
          <p:cNvSpPr/>
          <p:nvPr/>
        </p:nvSpPr>
        <p:spPr>
          <a:xfrm>
            <a:off x="7454079" y="5517232"/>
            <a:ext cx="285752" cy="357190"/>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a:latin typeface="+mn-ea"/>
            </a:endParaRPr>
          </a:p>
        </p:txBody>
      </p:sp>
      <p:pic>
        <p:nvPicPr>
          <p:cNvPr id="29" name="Picture 8" descr="MCj04289690000[1]"/>
          <p:cNvPicPr>
            <a:picLocks noChangeAspect="1" noChangeArrowheads="1"/>
          </p:cNvPicPr>
          <p:nvPr/>
        </p:nvPicPr>
        <p:blipFill>
          <a:blip r:embed="rId3" cstate="print"/>
          <a:srcRect/>
          <a:stretch>
            <a:fillRect/>
          </a:stretch>
        </p:blipFill>
        <p:spPr bwMode="auto">
          <a:xfrm>
            <a:off x="4129509" y="5477849"/>
            <a:ext cx="428625" cy="595312"/>
          </a:xfrm>
          <a:prstGeom prst="rect">
            <a:avLst/>
          </a:prstGeom>
          <a:noFill/>
          <a:ln w="9525">
            <a:noFill/>
            <a:miter lim="800000"/>
            <a:headEnd/>
            <a:tailEnd/>
          </a:ln>
        </p:spPr>
      </p:pic>
      <p:pic>
        <p:nvPicPr>
          <p:cNvPr id="30" name="Picture 8" descr="MCj04289690000[1]"/>
          <p:cNvPicPr>
            <a:picLocks noChangeAspect="1" noChangeArrowheads="1"/>
          </p:cNvPicPr>
          <p:nvPr/>
        </p:nvPicPr>
        <p:blipFill>
          <a:blip r:embed="rId3" cstate="print"/>
          <a:srcRect/>
          <a:stretch>
            <a:fillRect/>
          </a:stretch>
        </p:blipFill>
        <p:spPr bwMode="auto">
          <a:xfrm>
            <a:off x="4513684" y="5477849"/>
            <a:ext cx="428625" cy="595312"/>
          </a:xfrm>
          <a:prstGeom prst="rect">
            <a:avLst/>
          </a:prstGeom>
          <a:noFill/>
          <a:ln w="9525">
            <a:noFill/>
            <a:miter lim="800000"/>
            <a:headEnd/>
            <a:tailEnd/>
          </a:ln>
        </p:spPr>
      </p:pic>
      <p:pic>
        <p:nvPicPr>
          <p:cNvPr id="31" name="Picture 8" descr="MCj04289690000[1]"/>
          <p:cNvPicPr>
            <a:picLocks noChangeAspect="1" noChangeArrowheads="1"/>
          </p:cNvPicPr>
          <p:nvPr/>
        </p:nvPicPr>
        <p:blipFill>
          <a:blip r:embed="rId3" cstate="print"/>
          <a:srcRect/>
          <a:stretch>
            <a:fillRect/>
          </a:stretch>
        </p:blipFill>
        <p:spPr bwMode="auto">
          <a:xfrm>
            <a:off x="4862934" y="5477849"/>
            <a:ext cx="428625" cy="595312"/>
          </a:xfrm>
          <a:prstGeom prst="rect">
            <a:avLst/>
          </a:prstGeom>
          <a:noFill/>
          <a:ln w="9525">
            <a:noFill/>
            <a:miter lim="800000"/>
            <a:headEnd/>
            <a:tailEnd/>
          </a:ln>
        </p:spPr>
      </p:pic>
      <p:pic>
        <p:nvPicPr>
          <p:cNvPr id="32" name="Picture 8" descr="MCj04289690000[1]"/>
          <p:cNvPicPr>
            <a:picLocks noChangeAspect="1" noChangeArrowheads="1"/>
          </p:cNvPicPr>
          <p:nvPr/>
        </p:nvPicPr>
        <p:blipFill>
          <a:blip r:embed="rId3" cstate="print"/>
          <a:srcRect/>
          <a:stretch>
            <a:fillRect/>
          </a:stretch>
        </p:blipFill>
        <p:spPr bwMode="auto">
          <a:xfrm>
            <a:off x="5281637" y="5445224"/>
            <a:ext cx="428625" cy="595312"/>
          </a:xfrm>
          <a:prstGeom prst="rect">
            <a:avLst/>
          </a:prstGeom>
          <a:noFill/>
          <a:ln w="9525">
            <a:noFill/>
            <a:miter lim="800000"/>
            <a:headEnd/>
            <a:tailEnd/>
          </a:ln>
        </p:spPr>
      </p:pic>
      <p:pic>
        <p:nvPicPr>
          <p:cNvPr id="33" name="Picture 8" descr="MCj04289690000[1]"/>
          <p:cNvPicPr>
            <a:picLocks noChangeAspect="1" noChangeArrowheads="1"/>
          </p:cNvPicPr>
          <p:nvPr/>
        </p:nvPicPr>
        <p:blipFill>
          <a:blip r:embed="rId3" cstate="print"/>
          <a:srcRect/>
          <a:stretch>
            <a:fillRect/>
          </a:stretch>
        </p:blipFill>
        <p:spPr bwMode="auto">
          <a:xfrm>
            <a:off x="5665812" y="5445224"/>
            <a:ext cx="428625" cy="595312"/>
          </a:xfrm>
          <a:prstGeom prst="rect">
            <a:avLst/>
          </a:prstGeom>
          <a:noFill/>
          <a:ln w="9525">
            <a:noFill/>
            <a:miter lim="800000"/>
            <a:headEnd/>
            <a:tailEnd/>
          </a:ln>
        </p:spPr>
      </p:pic>
      <p:pic>
        <p:nvPicPr>
          <p:cNvPr id="34" name="Picture 8" descr="MCj04289690000[1]"/>
          <p:cNvPicPr>
            <a:picLocks noChangeAspect="1" noChangeArrowheads="1"/>
          </p:cNvPicPr>
          <p:nvPr/>
        </p:nvPicPr>
        <p:blipFill>
          <a:blip r:embed="rId3" cstate="print"/>
          <a:srcRect/>
          <a:stretch>
            <a:fillRect/>
          </a:stretch>
        </p:blipFill>
        <p:spPr bwMode="auto">
          <a:xfrm>
            <a:off x="6015062" y="5445224"/>
            <a:ext cx="428625" cy="595312"/>
          </a:xfrm>
          <a:prstGeom prst="rect">
            <a:avLst/>
          </a:prstGeom>
          <a:noFill/>
          <a:ln w="9525">
            <a:noFill/>
            <a:miter lim="800000"/>
            <a:headEnd/>
            <a:tailEnd/>
          </a:ln>
        </p:spPr>
      </p:pic>
      <p:sp>
        <p:nvSpPr>
          <p:cNvPr id="35" name="正方形/長方形 34"/>
          <p:cNvSpPr/>
          <p:nvPr/>
        </p:nvSpPr>
        <p:spPr>
          <a:xfrm>
            <a:off x="3707904" y="4293096"/>
            <a:ext cx="576064" cy="504056"/>
          </a:xfrm>
          <a:prstGeom prst="rect">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r>
              <a:rPr lang="en-US" altLang="ja-JP" dirty="0">
                <a:latin typeface="+mn-ea"/>
              </a:rPr>
              <a:t>VM</a:t>
            </a:r>
            <a:endParaRPr lang="ja-JP" altLang="en-US" dirty="0">
              <a:latin typeface="+mn-ea"/>
            </a:endParaRPr>
          </a:p>
        </p:txBody>
      </p:sp>
      <p:sp>
        <p:nvSpPr>
          <p:cNvPr id="36" name="正方形/長方形 35"/>
          <p:cNvSpPr/>
          <p:nvPr/>
        </p:nvSpPr>
        <p:spPr>
          <a:xfrm>
            <a:off x="4355976" y="4293096"/>
            <a:ext cx="576064" cy="504056"/>
          </a:xfrm>
          <a:prstGeom prst="rect">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r>
              <a:rPr lang="en-US" altLang="ja-JP" dirty="0">
                <a:latin typeface="+mn-ea"/>
              </a:rPr>
              <a:t>VM</a:t>
            </a:r>
            <a:endParaRPr lang="ja-JP" altLang="en-US" dirty="0">
              <a:latin typeface="+mn-ea"/>
            </a:endParaRPr>
          </a:p>
        </p:txBody>
      </p:sp>
      <p:sp>
        <p:nvSpPr>
          <p:cNvPr id="37" name="正方形/長方形 36"/>
          <p:cNvSpPr/>
          <p:nvPr/>
        </p:nvSpPr>
        <p:spPr>
          <a:xfrm>
            <a:off x="5004048" y="4293096"/>
            <a:ext cx="576064" cy="504056"/>
          </a:xfrm>
          <a:prstGeom prst="rect">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r>
              <a:rPr lang="en-US" altLang="ja-JP" dirty="0">
                <a:latin typeface="+mn-ea"/>
              </a:rPr>
              <a:t>VM</a:t>
            </a:r>
            <a:endParaRPr lang="ja-JP" altLang="en-US" dirty="0">
              <a:latin typeface="+mn-ea"/>
            </a:endParaRPr>
          </a:p>
        </p:txBody>
      </p:sp>
      <p:sp>
        <p:nvSpPr>
          <p:cNvPr id="38" name="正方形/長方形 37"/>
          <p:cNvSpPr/>
          <p:nvPr/>
        </p:nvSpPr>
        <p:spPr>
          <a:xfrm>
            <a:off x="6012160" y="4293096"/>
            <a:ext cx="576064" cy="504056"/>
          </a:xfrm>
          <a:prstGeom prst="rect">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r>
              <a:rPr lang="en-US" altLang="ja-JP" dirty="0">
                <a:latin typeface="+mn-ea"/>
              </a:rPr>
              <a:t>VM</a:t>
            </a:r>
            <a:endParaRPr lang="ja-JP" altLang="en-US" dirty="0">
              <a:latin typeface="+mn-ea"/>
            </a:endParaRPr>
          </a:p>
        </p:txBody>
      </p:sp>
      <p:sp>
        <p:nvSpPr>
          <p:cNvPr id="39" name="正方形/長方形 38"/>
          <p:cNvSpPr/>
          <p:nvPr/>
        </p:nvSpPr>
        <p:spPr>
          <a:xfrm>
            <a:off x="6660232" y="4293096"/>
            <a:ext cx="576064" cy="504056"/>
          </a:xfrm>
          <a:prstGeom prst="rect">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r>
              <a:rPr lang="en-US" altLang="ja-JP" dirty="0">
                <a:latin typeface="+mn-ea"/>
              </a:rPr>
              <a:t>VM</a:t>
            </a:r>
            <a:endParaRPr lang="ja-JP" altLang="en-US" dirty="0">
              <a:latin typeface="+mn-ea"/>
            </a:endParaRPr>
          </a:p>
        </p:txBody>
      </p:sp>
      <p:sp>
        <p:nvSpPr>
          <p:cNvPr id="40" name="正方形/長方形 39"/>
          <p:cNvSpPr/>
          <p:nvPr/>
        </p:nvSpPr>
        <p:spPr>
          <a:xfrm>
            <a:off x="7308304" y="4293096"/>
            <a:ext cx="576064" cy="504056"/>
          </a:xfrm>
          <a:prstGeom prst="rect">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r>
              <a:rPr lang="en-US" altLang="ja-JP" dirty="0">
                <a:latin typeface="+mn-ea"/>
              </a:rPr>
              <a:t>VM</a:t>
            </a:r>
            <a:endParaRPr lang="ja-JP" altLang="en-US" dirty="0">
              <a:latin typeface="+mn-ea"/>
            </a:endParaRPr>
          </a:p>
        </p:txBody>
      </p:sp>
      <p:pic>
        <p:nvPicPr>
          <p:cNvPr id="41" name="Picture 6"/>
          <p:cNvPicPr>
            <a:picLocks noChangeAspect="1" noChangeArrowheads="1"/>
          </p:cNvPicPr>
          <p:nvPr/>
        </p:nvPicPr>
        <p:blipFill>
          <a:blip r:embed="rId4" cstate="print"/>
          <a:srcRect/>
          <a:stretch>
            <a:fillRect/>
          </a:stretch>
        </p:blipFill>
        <p:spPr bwMode="auto">
          <a:xfrm>
            <a:off x="1691159" y="5517232"/>
            <a:ext cx="712787" cy="571500"/>
          </a:xfrm>
          <a:prstGeom prst="rect">
            <a:avLst/>
          </a:prstGeom>
          <a:noFill/>
          <a:ln w="9525" algn="ctr">
            <a:noFill/>
            <a:miter lim="800000"/>
            <a:headEnd/>
            <a:tailEnd/>
          </a:ln>
        </p:spPr>
      </p:pic>
      <p:pic>
        <p:nvPicPr>
          <p:cNvPr id="42" name="Picture 6"/>
          <p:cNvPicPr>
            <a:picLocks noChangeAspect="1" noChangeArrowheads="1"/>
          </p:cNvPicPr>
          <p:nvPr/>
        </p:nvPicPr>
        <p:blipFill>
          <a:blip r:embed="rId4" cstate="print"/>
          <a:srcRect/>
          <a:stretch>
            <a:fillRect/>
          </a:stretch>
        </p:blipFill>
        <p:spPr bwMode="auto">
          <a:xfrm>
            <a:off x="2195215" y="5589240"/>
            <a:ext cx="712787" cy="571500"/>
          </a:xfrm>
          <a:prstGeom prst="rect">
            <a:avLst/>
          </a:prstGeom>
          <a:noFill/>
          <a:ln w="9525" algn="ctr">
            <a:noFill/>
            <a:miter lim="800000"/>
            <a:headEnd/>
            <a:tailEnd/>
          </a:ln>
        </p:spPr>
      </p:pic>
      <p:sp>
        <p:nvSpPr>
          <p:cNvPr id="43" name="テキスト ボックス 42"/>
          <p:cNvSpPr txBox="1"/>
          <p:nvPr/>
        </p:nvSpPr>
        <p:spPr>
          <a:xfrm>
            <a:off x="179512" y="908720"/>
            <a:ext cx="4896544" cy="461665"/>
          </a:xfrm>
          <a:prstGeom prst="rect">
            <a:avLst/>
          </a:prstGeom>
          <a:noFill/>
        </p:spPr>
        <p:txBody>
          <a:bodyPr wrap="square">
            <a:spAutoFit/>
          </a:bodyPr>
          <a:lstStyle/>
          <a:p>
            <a:pPr fontAlgn="auto">
              <a:spcBef>
                <a:spcPts val="0"/>
              </a:spcBef>
              <a:spcAft>
                <a:spcPts val="0"/>
              </a:spcAft>
              <a:defRPr/>
            </a:pPr>
            <a:r>
              <a:rPr lang="ja-JP" altLang="en-US" sz="2400" b="1" dirty="0" smtClean="0">
                <a:latin typeface="+mn-ea"/>
                <a:ea typeface="+mn-ea"/>
              </a:rPr>
              <a:t>① 物理マシンクラスタ提供</a:t>
            </a:r>
            <a:endParaRPr lang="ja-JP" altLang="en-US" sz="2400" b="1" dirty="0">
              <a:solidFill>
                <a:srgbClr val="FF0000"/>
              </a:solidFill>
              <a:latin typeface="+mn-ea"/>
              <a:ea typeface="+mn-ea"/>
            </a:endParaRPr>
          </a:p>
        </p:txBody>
      </p:sp>
      <p:grpSp>
        <p:nvGrpSpPr>
          <p:cNvPr id="16" name="グループ化 44"/>
          <p:cNvGrpSpPr/>
          <p:nvPr/>
        </p:nvGrpSpPr>
        <p:grpSpPr>
          <a:xfrm>
            <a:off x="3259932" y="2276872"/>
            <a:ext cx="3688332" cy="1152128"/>
            <a:chOff x="467544" y="1628800"/>
            <a:chExt cx="3688332" cy="1152128"/>
          </a:xfrm>
        </p:grpSpPr>
        <p:sp>
          <p:nvSpPr>
            <p:cNvPr id="46" name="正方形/長方形 45"/>
            <p:cNvSpPr/>
            <p:nvPr/>
          </p:nvSpPr>
          <p:spPr>
            <a:xfrm>
              <a:off x="467544" y="1628800"/>
              <a:ext cx="3528392" cy="115212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n-ea"/>
              </a:endParaRPr>
            </a:p>
          </p:txBody>
        </p:sp>
        <p:pic>
          <p:nvPicPr>
            <p:cNvPr id="47" name="Picture 8" descr="MCj04289690000[1]"/>
            <p:cNvPicPr>
              <a:picLocks noChangeAspect="1" noChangeArrowheads="1"/>
            </p:cNvPicPr>
            <p:nvPr/>
          </p:nvPicPr>
          <p:blipFill>
            <a:blip r:embed="rId3" cstate="print"/>
            <a:srcRect/>
            <a:stretch>
              <a:fillRect/>
            </a:stretch>
          </p:blipFill>
          <p:spPr bwMode="auto">
            <a:xfrm>
              <a:off x="1691680" y="1772816"/>
              <a:ext cx="428625" cy="595312"/>
            </a:xfrm>
            <a:prstGeom prst="rect">
              <a:avLst/>
            </a:prstGeom>
            <a:noFill/>
            <a:ln w="9525">
              <a:noFill/>
              <a:miter lim="800000"/>
              <a:headEnd/>
              <a:tailEnd/>
            </a:ln>
          </p:spPr>
        </p:pic>
        <p:pic>
          <p:nvPicPr>
            <p:cNvPr id="48" name="Picture 8" descr="MCj04289690000[1]"/>
            <p:cNvPicPr>
              <a:picLocks noChangeAspect="1" noChangeArrowheads="1"/>
            </p:cNvPicPr>
            <p:nvPr/>
          </p:nvPicPr>
          <p:blipFill>
            <a:blip r:embed="rId3" cstate="print"/>
            <a:srcRect/>
            <a:stretch>
              <a:fillRect/>
            </a:stretch>
          </p:blipFill>
          <p:spPr bwMode="auto">
            <a:xfrm>
              <a:off x="2075855" y="1772816"/>
              <a:ext cx="428625" cy="595312"/>
            </a:xfrm>
            <a:prstGeom prst="rect">
              <a:avLst/>
            </a:prstGeom>
            <a:noFill/>
            <a:ln w="9525">
              <a:noFill/>
              <a:miter lim="800000"/>
              <a:headEnd/>
              <a:tailEnd/>
            </a:ln>
          </p:spPr>
        </p:pic>
        <p:pic>
          <p:nvPicPr>
            <p:cNvPr id="49" name="Picture 8" descr="MCj04289690000[1]"/>
            <p:cNvPicPr>
              <a:picLocks noChangeAspect="1" noChangeArrowheads="1"/>
            </p:cNvPicPr>
            <p:nvPr/>
          </p:nvPicPr>
          <p:blipFill>
            <a:blip r:embed="rId3" cstate="print"/>
            <a:srcRect/>
            <a:stretch>
              <a:fillRect/>
            </a:stretch>
          </p:blipFill>
          <p:spPr bwMode="auto">
            <a:xfrm>
              <a:off x="2425105" y="1772816"/>
              <a:ext cx="428625" cy="595312"/>
            </a:xfrm>
            <a:prstGeom prst="rect">
              <a:avLst/>
            </a:prstGeom>
            <a:noFill/>
            <a:ln w="9525">
              <a:noFill/>
              <a:miter lim="800000"/>
              <a:headEnd/>
              <a:tailEnd/>
            </a:ln>
          </p:spPr>
        </p:pic>
        <p:sp>
          <p:nvSpPr>
            <p:cNvPr id="50" name="テキスト ボックス 23"/>
            <p:cNvSpPr txBox="1">
              <a:spLocks noChangeArrowheads="1"/>
            </p:cNvSpPr>
            <p:nvPr/>
          </p:nvSpPr>
          <p:spPr bwMode="auto">
            <a:xfrm>
              <a:off x="1804393" y="2358603"/>
              <a:ext cx="966787" cy="277813"/>
            </a:xfrm>
            <a:prstGeom prst="rect">
              <a:avLst/>
            </a:prstGeom>
            <a:noFill/>
            <a:ln w="9525">
              <a:noFill/>
              <a:miter lim="800000"/>
              <a:headEnd/>
              <a:tailEnd/>
            </a:ln>
          </p:spPr>
          <p:txBody>
            <a:bodyPr>
              <a:spAutoFit/>
            </a:bodyPr>
            <a:lstStyle/>
            <a:p>
              <a:r>
                <a:rPr lang="ja-JP" altLang="en-US" sz="1200" dirty="0">
                  <a:latin typeface="+mn-ea"/>
                  <a:ea typeface="+mn-ea"/>
                </a:rPr>
                <a:t>物理マシン</a:t>
              </a:r>
            </a:p>
          </p:txBody>
        </p:sp>
        <p:pic>
          <p:nvPicPr>
            <p:cNvPr id="51" name="Picture 6"/>
            <p:cNvPicPr>
              <a:picLocks noChangeAspect="1" noChangeArrowheads="1"/>
            </p:cNvPicPr>
            <p:nvPr/>
          </p:nvPicPr>
          <p:blipFill>
            <a:blip r:embed="rId4" cstate="print"/>
            <a:srcRect/>
            <a:stretch>
              <a:fillRect/>
            </a:stretch>
          </p:blipFill>
          <p:spPr bwMode="auto">
            <a:xfrm>
              <a:off x="683568" y="1700808"/>
              <a:ext cx="712788" cy="571500"/>
            </a:xfrm>
            <a:prstGeom prst="rect">
              <a:avLst/>
            </a:prstGeom>
            <a:noFill/>
            <a:ln w="9525" algn="ctr">
              <a:noFill/>
              <a:miter lim="800000"/>
              <a:headEnd/>
              <a:tailEnd/>
            </a:ln>
          </p:spPr>
        </p:pic>
        <p:sp>
          <p:nvSpPr>
            <p:cNvPr id="52" name="テキスト ボックス 25"/>
            <p:cNvSpPr txBox="1">
              <a:spLocks noChangeArrowheads="1"/>
            </p:cNvSpPr>
            <p:nvPr/>
          </p:nvSpPr>
          <p:spPr bwMode="auto">
            <a:xfrm>
              <a:off x="611560" y="2348880"/>
              <a:ext cx="1295375" cy="276999"/>
            </a:xfrm>
            <a:prstGeom prst="rect">
              <a:avLst/>
            </a:prstGeom>
            <a:noFill/>
            <a:ln w="9525">
              <a:noFill/>
              <a:miter lim="800000"/>
              <a:headEnd/>
              <a:tailEnd/>
            </a:ln>
          </p:spPr>
          <p:txBody>
            <a:bodyPr wrap="square">
              <a:spAutoFit/>
            </a:bodyPr>
            <a:lstStyle/>
            <a:p>
              <a:r>
                <a:rPr lang="ja-JP" altLang="en-US" sz="1200" dirty="0" smtClean="0">
                  <a:latin typeface="+mn-ea"/>
                  <a:ea typeface="+mn-ea"/>
                </a:rPr>
                <a:t>物理スイッチ</a:t>
              </a:r>
              <a:endParaRPr lang="ja-JP" altLang="en-US" sz="1200" dirty="0">
                <a:latin typeface="+mn-ea"/>
                <a:ea typeface="+mn-ea"/>
              </a:endParaRPr>
            </a:p>
          </p:txBody>
        </p:sp>
        <p:sp>
          <p:nvSpPr>
            <p:cNvPr id="53" name="円柱 52"/>
            <p:cNvSpPr/>
            <p:nvPr/>
          </p:nvSpPr>
          <p:spPr>
            <a:xfrm>
              <a:off x="3203848" y="1916832"/>
              <a:ext cx="285752" cy="357190"/>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a:latin typeface="+mn-ea"/>
              </a:endParaRPr>
            </a:p>
          </p:txBody>
        </p:sp>
        <p:sp>
          <p:nvSpPr>
            <p:cNvPr id="54" name="テキスト ボックス 27"/>
            <p:cNvSpPr txBox="1">
              <a:spLocks noChangeArrowheads="1"/>
            </p:cNvSpPr>
            <p:nvPr/>
          </p:nvSpPr>
          <p:spPr bwMode="auto">
            <a:xfrm>
              <a:off x="2699792" y="2348880"/>
              <a:ext cx="1456084" cy="276999"/>
            </a:xfrm>
            <a:prstGeom prst="rect">
              <a:avLst/>
            </a:prstGeom>
            <a:noFill/>
            <a:ln w="9525">
              <a:noFill/>
              <a:miter lim="800000"/>
              <a:headEnd/>
              <a:tailEnd/>
            </a:ln>
          </p:spPr>
          <p:txBody>
            <a:bodyPr wrap="square">
              <a:spAutoFit/>
            </a:bodyPr>
            <a:lstStyle/>
            <a:p>
              <a:r>
                <a:rPr lang="ja-JP" altLang="en-US" sz="1200" dirty="0" smtClean="0">
                  <a:latin typeface="+mn-ea"/>
                  <a:ea typeface="+mn-ea"/>
                </a:rPr>
                <a:t>物理ストレージ</a:t>
              </a:r>
              <a:endParaRPr lang="ja-JP" altLang="en-US" sz="1200" dirty="0">
                <a:latin typeface="+mn-ea"/>
                <a:ea typeface="+mn-ea"/>
              </a:endParaRPr>
            </a:p>
          </p:txBody>
        </p:sp>
      </p:grpSp>
      <p:sp>
        <p:nvSpPr>
          <p:cNvPr id="65" name="テキスト ボックス 25"/>
          <p:cNvSpPr txBox="1">
            <a:spLocks noChangeArrowheads="1"/>
          </p:cNvSpPr>
          <p:nvPr/>
        </p:nvSpPr>
        <p:spPr bwMode="auto">
          <a:xfrm>
            <a:off x="1547664" y="6093296"/>
            <a:ext cx="1295375" cy="276999"/>
          </a:xfrm>
          <a:prstGeom prst="rect">
            <a:avLst/>
          </a:prstGeom>
          <a:noFill/>
          <a:ln w="9525">
            <a:noFill/>
            <a:miter lim="800000"/>
            <a:headEnd/>
            <a:tailEnd/>
          </a:ln>
        </p:spPr>
        <p:txBody>
          <a:bodyPr wrap="square">
            <a:spAutoFit/>
          </a:bodyPr>
          <a:lstStyle/>
          <a:p>
            <a:r>
              <a:rPr lang="ja-JP" altLang="en-US" sz="1200" dirty="0" smtClean="0">
                <a:latin typeface="+mn-ea"/>
                <a:ea typeface="+mn-ea"/>
              </a:rPr>
              <a:t>物理スイッチ</a:t>
            </a:r>
            <a:endParaRPr lang="ja-JP" altLang="en-US" sz="1200" dirty="0">
              <a:latin typeface="+mn-ea"/>
              <a:ea typeface="+mn-ea"/>
            </a:endParaRPr>
          </a:p>
        </p:txBody>
      </p:sp>
      <p:sp>
        <p:nvSpPr>
          <p:cNvPr id="66" name="テキスト ボックス 27"/>
          <p:cNvSpPr txBox="1">
            <a:spLocks noChangeArrowheads="1"/>
          </p:cNvSpPr>
          <p:nvPr/>
        </p:nvSpPr>
        <p:spPr bwMode="auto">
          <a:xfrm>
            <a:off x="6588224" y="5949280"/>
            <a:ext cx="1456084" cy="276999"/>
          </a:xfrm>
          <a:prstGeom prst="rect">
            <a:avLst/>
          </a:prstGeom>
          <a:noFill/>
          <a:ln w="9525">
            <a:noFill/>
            <a:miter lim="800000"/>
            <a:headEnd/>
            <a:tailEnd/>
          </a:ln>
        </p:spPr>
        <p:txBody>
          <a:bodyPr wrap="square">
            <a:spAutoFit/>
          </a:bodyPr>
          <a:lstStyle/>
          <a:p>
            <a:r>
              <a:rPr lang="ja-JP" altLang="en-US" sz="1200" dirty="0" smtClean="0">
                <a:latin typeface="+mn-ea"/>
                <a:ea typeface="+mn-ea"/>
              </a:rPr>
              <a:t>物理ストレージ</a:t>
            </a:r>
            <a:endParaRPr lang="ja-JP" altLang="en-US" sz="1200" dirty="0">
              <a:latin typeface="+mn-ea"/>
              <a:ea typeface="+mn-ea"/>
            </a:endParaRPr>
          </a:p>
        </p:txBody>
      </p:sp>
      <p:cxnSp>
        <p:nvCxnSpPr>
          <p:cNvPr id="68" name="直線コネクタ 67"/>
          <p:cNvCxnSpPr/>
          <p:nvPr/>
        </p:nvCxnSpPr>
        <p:spPr>
          <a:xfrm>
            <a:off x="179512" y="3471391"/>
            <a:ext cx="8568952" cy="0"/>
          </a:xfrm>
          <a:prstGeom prst="line">
            <a:avLst/>
          </a:prstGeom>
        </p:spPr>
        <p:style>
          <a:lnRef idx="1">
            <a:schemeClr val="accent1"/>
          </a:lnRef>
          <a:fillRef idx="0">
            <a:schemeClr val="accent1"/>
          </a:fillRef>
          <a:effectRef idx="0">
            <a:schemeClr val="accent1"/>
          </a:effectRef>
          <a:fontRef idx="minor">
            <a:schemeClr val="tx1"/>
          </a:fontRef>
        </p:style>
      </p:cxnSp>
      <p:sp>
        <p:nvSpPr>
          <p:cNvPr id="70" name="正方形/長方形 69"/>
          <p:cNvSpPr/>
          <p:nvPr/>
        </p:nvSpPr>
        <p:spPr>
          <a:xfrm>
            <a:off x="6802899" y="3573016"/>
            <a:ext cx="2023311" cy="369332"/>
          </a:xfrm>
          <a:prstGeom prst="rect">
            <a:avLst/>
          </a:prstGeom>
        </p:spPr>
        <p:txBody>
          <a:bodyPr wrap="none">
            <a:spAutoFit/>
          </a:bodyPr>
          <a:lstStyle/>
          <a:p>
            <a:pPr algn="ctr" fontAlgn="auto">
              <a:spcBef>
                <a:spcPts val="0"/>
              </a:spcBef>
              <a:spcAft>
                <a:spcPts val="0"/>
              </a:spcAft>
              <a:defRPr/>
            </a:pPr>
            <a:r>
              <a:rPr lang="ja-JP" altLang="en-US" dirty="0" smtClean="0">
                <a:latin typeface="+mn-ea"/>
                <a:ea typeface="+mn-ea"/>
              </a:rPr>
              <a:t>（</a:t>
            </a:r>
            <a:r>
              <a:rPr lang="en-US" altLang="ja-JP" dirty="0" smtClean="0">
                <a:latin typeface="+mn-ea"/>
                <a:ea typeface="+mn-ea"/>
              </a:rPr>
              <a:t>VM</a:t>
            </a:r>
            <a:r>
              <a:rPr lang="ja-JP" altLang="en-US" dirty="0" smtClean="0">
                <a:latin typeface="+mn-ea"/>
                <a:ea typeface="+mn-ea"/>
              </a:rPr>
              <a:t> </a:t>
            </a:r>
            <a:r>
              <a:rPr lang="en-US" altLang="ja-JP" dirty="0" smtClean="0">
                <a:latin typeface="+mn-ea"/>
                <a:ea typeface="+mn-ea"/>
              </a:rPr>
              <a:t>: </a:t>
            </a:r>
            <a:r>
              <a:rPr lang="ja-JP" altLang="en-US" dirty="0" smtClean="0">
                <a:latin typeface="+mn-ea"/>
                <a:ea typeface="+mn-ea"/>
              </a:rPr>
              <a:t>仮想マシン）</a:t>
            </a:r>
            <a:endParaRPr lang="ja-JP" altLang="en-US" dirty="0">
              <a:latin typeface="+mn-ea"/>
              <a:ea typeface="+mn-ea"/>
            </a:endParaRPr>
          </a:p>
        </p:txBody>
      </p:sp>
      <p:sp>
        <p:nvSpPr>
          <p:cNvPr id="71" name="正方形/長方形 70"/>
          <p:cNvSpPr/>
          <p:nvPr/>
        </p:nvSpPr>
        <p:spPr>
          <a:xfrm>
            <a:off x="1259632" y="4221088"/>
            <a:ext cx="2160240" cy="64807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n-ea"/>
            </a:endParaRPr>
          </a:p>
        </p:txBody>
      </p:sp>
      <p:sp>
        <p:nvSpPr>
          <p:cNvPr id="72" name="正方形/長方形 71"/>
          <p:cNvSpPr/>
          <p:nvPr/>
        </p:nvSpPr>
        <p:spPr>
          <a:xfrm>
            <a:off x="3563888" y="4221088"/>
            <a:ext cx="2160240" cy="64807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n-ea"/>
            </a:endParaRPr>
          </a:p>
        </p:txBody>
      </p:sp>
      <p:sp>
        <p:nvSpPr>
          <p:cNvPr id="73" name="正方形/長方形 72"/>
          <p:cNvSpPr/>
          <p:nvPr/>
        </p:nvSpPr>
        <p:spPr>
          <a:xfrm>
            <a:off x="5868144" y="4221088"/>
            <a:ext cx="2160240" cy="64807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n-ea"/>
            </a:endParaRPr>
          </a:p>
        </p:txBody>
      </p:sp>
      <p:sp>
        <p:nvSpPr>
          <p:cNvPr id="74" name="テキスト ボックス 73"/>
          <p:cNvSpPr txBox="1"/>
          <p:nvPr/>
        </p:nvSpPr>
        <p:spPr>
          <a:xfrm>
            <a:off x="251520" y="1484784"/>
            <a:ext cx="1656184" cy="369332"/>
          </a:xfrm>
          <a:prstGeom prst="rect">
            <a:avLst/>
          </a:prstGeom>
          <a:noFill/>
        </p:spPr>
        <p:txBody>
          <a:bodyPr wrap="square">
            <a:spAutoFit/>
          </a:bodyPr>
          <a:lstStyle/>
          <a:p>
            <a:pPr fontAlgn="auto">
              <a:spcBef>
                <a:spcPts val="0"/>
              </a:spcBef>
              <a:spcAft>
                <a:spcPts val="0"/>
              </a:spcAft>
              <a:defRPr/>
            </a:pPr>
            <a:r>
              <a:rPr lang="ja-JP" altLang="en-US" b="1" dirty="0" smtClean="0">
                <a:latin typeface="+mn-ea"/>
                <a:ea typeface="+mn-ea"/>
              </a:rPr>
              <a:t>研究環境</a:t>
            </a:r>
            <a:r>
              <a:rPr lang="en-US" altLang="ja-JP" b="1" dirty="0" smtClean="0">
                <a:latin typeface="+mn-ea"/>
                <a:ea typeface="+mn-ea"/>
              </a:rPr>
              <a:t>-A</a:t>
            </a:r>
            <a:endParaRPr lang="ja-JP" altLang="en-US" b="1" dirty="0">
              <a:latin typeface="+mn-ea"/>
              <a:ea typeface="+mn-ea"/>
            </a:endParaRPr>
          </a:p>
        </p:txBody>
      </p:sp>
      <p:sp>
        <p:nvSpPr>
          <p:cNvPr id="75" name="テキスト ボックス 74"/>
          <p:cNvSpPr txBox="1"/>
          <p:nvPr/>
        </p:nvSpPr>
        <p:spPr>
          <a:xfrm>
            <a:off x="3835996" y="1916832"/>
            <a:ext cx="1528092" cy="369332"/>
          </a:xfrm>
          <a:prstGeom prst="rect">
            <a:avLst/>
          </a:prstGeom>
          <a:noFill/>
        </p:spPr>
        <p:txBody>
          <a:bodyPr wrap="square">
            <a:spAutoFit/>
          </a:bodyPr>
          <a:lstStyle/>
          <a:p>
            <a:pPr fontAlgn="auto">
              <a:spcBef>
                <a:spcPts val="0"/>
              </a:spcBef>
              <a:spcAft>
                <a:spcPts val="0"/>
              </a:spcAft>
              <a:defRPr/>
            </a:pPr>
            <a:r>
              <a:rPr lang="ja-JP" altLang="en-US" b="1" dirty="0" smtClean="0">
                <a:latin typeface="+mn-ea"/>
                <a:ea typeface="+mn-ea"/>
              </a:rPr>
              <a:t>研究環境</a:t>
            </a:r>
            <a:r>
              <a:rPr lang="en-US" altLang="ja-JP" b="1" dirty="0" smtClean="0">
                <a:latin typeface="+mn-ea"/>
                <a:ea typeface="+mn-ea"/>
              </a:rPr>
              <a:t>-B</a:t>
            </a:r>
            <a:endParaRPr lang="ja-JP" altLang="en-US" b="1" dirty="0">
              <a:latin typeface="+mn-ea"/>
              <a:ea typeface="+mn-ea"/>
            </a:endParaRPr>
          </a:p>
        </p:txBody>
      </p:sp>
      <p:sp>
        <p:nvSpPr>
          <p:cNvPr id="76" name="テキスト ボックス 75"/>
          <p:cNvSpPr txBox="1"/>
          <p:nvPr/>
        </p:nvSpPr>
        <p:spPr>
          <a:xfrm>
            <a:off x="5276156" y="908720"/>
            <a:ext cx="2160240" cy="369332"/>
          </a:xfrm>
          <a:prstGeom prst="rect">
            <a:avLst/>
          </a:prstGeom>
          <a:noFill/>
        </p:spPr>
        <p:txBody>
          <a:bodyPr wrap="square">
            <a:spAutoFit/>
          </a:bodyPr>
          <a:lstStyle/>
          <a:p>
            <a:pPr fontAlgn="auto">
              <a:spcBef>
                <a:spcPts val="0"/>
              </a:spcBef>
              <a:spcAft>
                <a:spcPts val="0"/>
              </a:spcAft>
              <a:defRPr/>
            </a:pPr>
            <a:r>
              <a:rPr lang="ja-JP" altLang="en-US" b="1" dirty="0" smtClean="0">
                <a:latin typeface="+mn-ea"/>
                <a:ea typeface="+mn-ea"/>
              </a:rPr>
              <a:t>研究環境</a:t>
            </a:r>
            <a:r>
              <a:rPr lang="en-US" altLang="ja-JP" b="1" dirty="0" smtClean="0">
                <a:latin typeface="+mn-ea"/>
                <a:ea typeface="+mn-ea"/>
              </a:rPr>
              <a:t>-C</a:t>
            </a:r>
            <a:endParaRPr lang="ja-JP" altLang="en-US" b="1" dirty="0">
              <a:latin typeface="+mn-ea"/>
              <a:ea typeface="+mn-ea"/>
            </a:endParaRPr>
          </a:p>
        </p:txBody>
      </p:sp>
      <p:sp>
        <p:nvSpPr>
          <p:cNvPr id="77" name="テキスト ボックス 76"/>
          <p:cNvSpPr txBox="1"/>
          <p:nvPr/>
        </p:nvSpPr>
        <p:spPr>
          <a:xfrm>
            <a:off x="1187624" y="3933056"/>
            <a:ext cx="1656184" cy="307777"/>
          </a:xfrm>
          <a:prstGeom prst="rect">
            <a:avLst/>
          </a:prstGeom>
          <a:noFill/>
        </p:spPr>
        <p:txBody>
          <a:bodyPr wrap="square">
            <a:spAutoFit/>
          </a:bodyPr>
          <a:lstStyle/>
          <a:p>
            <a:pPr fontAlgn="auto">
              <a:spcBef>
                <a:spcPts val="0"/>
              </a:spcBef>
              <a:spcAft>
                <a:spcPts val="0"/>
              </a:spcAft>
              <a:defRPr/>
            </a:pPr>
            <a:r>
              <a:rPr lang="ja-JP" altLang="en-US" sz="1400" b="1" dirty="0" smtClean="0">
                <a:latin typeface="+mn-ea"/>
                <a:ea typeface="+mn-ea"/>
              </a:rPr>
              <a:t>研究環境</a:t>
            </a:r>
            <a:r>
              <a:rPr lang="en-US" altLang="ja-JP" sz="1400" b="1" dirty="0" smtClean="0">
                <a:latin typeface="+mn-ea"/>
                <a:ea typeface="+mn-ea"/>
              </a:rPr>
              <a:t>-A</a:t>
            </a:r>
            <a:endParaRPr lang="ja-JP" altLang="en-US" sz="1400" b="1" dirty="0">
              <a:latin typeface="+mn-ea"/>
              <a:ea typeface="+mn-ea"/>
            </a:endParaRPr>
          </a:p>
        </p:txBody>
      </p:sp>
      <p:sp>
        <p:nvSpPr>
          <p:cNvPr id="78" name="テキスト ボックス 77"/>
          <p:cNvSpPr txBox="1"/>
          <p:nvPr/>
        </p:nvSpPr>
        <p:spPr>
          <a:xfrm>
            <a:off x="3563888" y="3933056"/>
            <a:ext cx="1656184" cy="307777"/>
          </a:xfrm>
          <a:prstGeom prst="rect">
            <a:avLst/>
          </a:prstGeom>
          <a:noFill/>
        </p:spPr>
        <p:txBody>
          <a:bodyPr wrap="square">
            <a:spAutoFit/>
          </a:bodyPr>
          <a:lstStyle/>
          <a:p>
            <a:pPr fontAlgn="auto">
              <a:spcBef>
                <a:spcPts val="0"/>
              </a:spcBef>
              <a:spcAft>
                <a:spcPts val="0"/>
              </a:spcAft>
              <a:defRPr/>
            </a:pPr>
            <a:r>
              <a:rPr lang="ja-JP" altLang="en-US" sz="1400" b="1" dirty="0" smtClean="0">
                <a:latin typeface="+mn-ea"/>
                <a:ea typeface="+mn-ea"/>
              </a:rPr>
              <a:t>研究環境</a:t>
            </a:r>
            <a:r>
              <a:rPr lang="en-US" altLang="ja-JP" sz="1400" b="1" dirty="0" smtClean="0">
                <a:latin typeface="+mn-ea"/>
                <a:ea typeface="+mn-ea"/>
              </a:rPr>
              <a:t>-B</a:t>
            </a:r>
            <a:endParaRPr lang="ja-JP" altLang="en-US" sz="1400" b="1" dirty="0">
              <a:latin typeface="+mn-ea"/>
              <a:ea typeface="+mn-ea"/>
            </a:endParaRPr>
          </a:p>
        </p:txBody>
      </p:sp>
      <p:sp>
        <p:nvSpPr>
          <p:cNvPr id="79" name="テキスト ボックス 78"/>
          <p:cNvSpPr txBox="1"/>
          <p:nvPr/>
        </p:nvSpPr>
        <p:spPr>
          <a:xfrm>
            <a:off x="5868144" y="3933056"/>
            <a:ext cx="1656184" cy="307777"/>
          </a:xfrm>
          <a:prstGeom prst="rect">
            <a:avLst/>
          </a:prstGeom>
          <a:noFill/>
        </p:spPr>
        <p:txBody>
          <a:bodyPr wrap="square">
            <a:spAutoFit/>
          </a:bodyPr>
          <a:lstStyle/>
          <a:p>
            <a:pPr fontAlgn="auto">
              <a:spcBef>
                <a:spcPts val="0"/>
              </a:spcBef>
              <a:spcAft>
                <a:spcPts val="0"/>
              </a:spcAft>
              <a:defRPr/>
            </a:pPr>
            <a:r>
              <a:rPr lang="ja-JP" altLang="en-US" sz="1400" b="1" dirty="0" smtClean="0">
                <a:latin typeface="+mn-ea"/>
                <a:ea typeface="+mn-ea"/>
              </a:rPr>
              <a:t>研究環境</a:t>
            </a:r>
            <a:r>
              <a:rPr lang="en-US" altLang="ja-JP" sz="1400" b="1" dirty="0" smtClean="0">
                <a:latin typeface="+mn-ea"/>
                <a:ea typeface="+mn-ea"/>
              </a:rPr>
              <a:t>-C</a:t>
            </a:r>
            <a:endParaRPr lang="ja-JP" altLang="en-US" sz="1400" b="1" dirty="0">
              <a:latin typeface="+mn-ea"/>
              <a:ea typeface="+mn-ea"/>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グループ化 54"/>
          <p:cNvGrpSpPr/>
          <p:nvPr/>
        </p:nvGrpSpPr>
        <p:grpSpPr>
          <a:xfrm>
            <a:off x="5076056" y="1268760"/>
            <a:ext cx="3688332" cy="1152128"/>
            <a:chOff x="467544" y="1628800"/>
            <a:chExt cx="3688332" cy="1152128"/>
          </a:xfrm>
        </p:grpSpPr>
        <p:sp>
          <p:nvSpPr>
            <p:cNvPr id="56" name="正方形/長方形 55"/>
            <p:cNvSpPr/>
            <p:nvPr/>
          </p:nvSpPr>
          <p:spPr>
            <a:xfrm>
              <a:off x="467544" y="1628800"/>
              <a:ext cx="3528392" cy="115212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57" name="Picture 8" descr="MCj04289690000[1]"/>
            <p:cNvPicPr>
              <a:picLocks noChangeAspect="1" noChangeArrowheads="1"/>
            </p:cNvPicPr>
            <p:nvPr/>
          </p:nvPicPr>
          <p:blipFill>
            <a:blip r:embed="rId3" cstate="print"/>
            <a:srcRect/>
            <a:stretch>
              <a:fillRect/>
            </a:stretch>
          </p:blipFill>
          <p:spPr bwMode="auto">
            <a:xfrm>
              <a:off x="1691680" y="1772816"/>
              <a:ext cx="428625" cy="595312"/>
            </a:xfrm>
            <a:prstGeom prst="rect">
              <a:avLst/>
            </a:prstGeom>
            <a:noFill/>
            <a:ln w="9525">
              <a:noFill/>
              <a:miter lim="800000"/>
              <a:headEnd/>
              <a:tailEnd/>
            </a:ln>
          </p:spPr>
        </p:pic>
        <p:pic>
          <p:nvPicPr>
            <p:cNvPr id="58" name="Picture 8" descr="MCj04289690000[1]"/>
            <p:cNvPicPr>
              <a:picLocks noChangeAspect="1" noChangeArrowheads="1"/>
            </p:cNvPicPr>
            <p:nvPr/>
          </p:nvPicPr>
          <p:blipFill>
            <a:blip r:embed="rId3" cstate="print"/>
            <a:srcRect/>
            <a:stretch>
              <a:fillRect/>
            </a:stretch>
          </p:blipFill>
          <p:spPr bwMode="auto">
            <a:xfrm>
              <a:off x="2075855" y="1772816"/>
              <a:ext cx="428625" cy="595312"/>
            </a:xfrm>
            <a:prstGeom prst="rect">
              <a:avLst/>
            </a:prstGeom>
            <a:noFill/>
            <a:ln w="9525">
              <a:noFill/>
              <a:miter lim="800000"/>
              <a:headEnd/>
              <a:tailEnd/>
            </a:ln>
          </p:spPr>
        </p:pic>
        <p:pic>
          <p:nvPicPr>
            <p:cNvPr id="59" name="Picture 8" descr="MCj04289690000[1]"/>
            <p:cNvPicPr>
              <a:picLocks noChangeAspect="1" noChangeArrowheads="1"/>
            </p:cNvPicPr>
            <p:nvPr/>
          </p:nvPicPr>
          <p:blipFill>
            <a:blip r:embed="rId3" cstate="print"/>
            <a:srcRect/>
            <a:stretch>
              <a:fillRect/>
            </a:stretch>
          </p:blipFill>
          <p:spPr bwMode="auto">
            <a:xfrm>
              <a:off x="2425105" y="1772816"/>
              <a:ext cx="428625" cy="595312"/>
            </a:xfrm>
            <a:prstGeom prst="rect">
              <a:avLst/>
            </a:prstGeom>
            <a:noFill/>
            <a:ln w="9525">
              <a:noFill/>
              <a:miter lim="800000"/>
              <a:headEnd/>
              <a:tailEnd/>
            </a:ln>
          </p:spPr>
        </p:pic>
        <p:sp>
          <p:nvSpPr>
            <p:cNvPr id="60" name="テキスト ボックス 23"/>
            <p:cNvSpPr txBox="1">
              <a:spLocks noChangeArrowheads="1"/>
            </p:cNvSpPr>
            <p:nvPr/>
          </p:nvSpPr>
          <p:spPr bwMode="auto">
            <a:xfrm>
              <a:off x="1804393" y="2358603"/>
              <a:ext cx="966787" cy="277813"/>
            </a:xfrm>
            <a:prstGeom prst="rect">
              <a:avLst/>
            </a:prstGeom>
            <a:noFill/>
            <a:ln w="9525">
              <a:noFill/>
              <a:miter lim="800000"/>
              <a:headEnd/>
              <a:tailEnd/>
            </a:ln>
          </p:spPr>
          <p:txBody>
            <a:bodyPr>
              <a:spAutoFit/>
            </a:bodyPr>
            <a:lstStyle/>
            <a:p>
              <a:r>
                <a:rPr lang="ja-JP" altLang="en-US" sz="1200" dirty="0">
                  <a:latin typeface="HGS創英角ｺﾞｼｯｸUB" pitchFamily="50" charset="-128"/>
                  <a:ea typeface="HGS創英角ｺﾞｼｯｸUB" pitchFamily="50" charset="-128"/>
                </a:rPr>
                <a:t>物理マシン</a:t>
              </a:r>
            </a:p>
          </p:txBody>
        </p:sp>
        <p:pic>
          <p:nvPicPr>
            <p:cNvPr id="61" name="Picture 6"/>
            <p:cNvPicPr>
              <a:picLocks noChangeAspect="1" noChangeArrowheads="1"/>
            </p:cNvPicPr>
            <p:nvPr/>
          </p:nvPicPr>
          <p:blipFill>
            <a:blip r:embed="rId4" cstate="print"/>
            <a:srcRect/>
            <a:stretch>
              <a:fillRect/>
            </a:stretch>
          </p:blipFill>
          <p:spPr bwMode="auto">
            <a:xfrm>
              <a:off x="683568" y="1700808"/>
              <a:ext cx="712788" cy="571500"/>
            </a:xfrm>
            <a:prstGeom prst="rect">
              <a:avLst/>
            </a:prstGeom>
            <a:noFill/>
            <a:ln w="9525" algn="ctr">
              <a:noFill/>
              <a:miter lim="800000"/>
              <a:headEnd/>
              <a:tailEnd/>
            </a:ln>
          </p:spPr>
        </p:pic>
        <p:sp>
          <p:nvSpPr>
            <p:cNvPr id="62" name="テキスト ボックス 25"/>
            <p:cNvSpPr txBox="1">
              <a:spLocks noChangeArrowheads="1"/>
            </p:cNvSpPr>
            <p:nvPr/>
          </p:nvSpPr>
          <p:spPr bwMode="auto">
            <a:xfrm>
              <a:off x="611560" y="2348880"/>
              <a:ext cx="1295375" cy="276999"/>
            </a:xfrm>
            <a:prstGeom prst="rect">
              <a:avLst/>
            </a:prstGeom>
            <a:noFill/>
            <a:ln w="9525">
              <a:noFill/>
              <a:miter lim="800000"/>
              <a:headEnd/>
              <a:tailEnd/>
            </a:ln>
          </p:spPr>
          <p:txBody>
            <a:bodyPr wrap="square">
              <a:spAutoFit/>
            </a:bodyPr>
            <a:lstStyle/>
            <a:p>
              <a:r>
                <a:rPr lang="ja-JP" altLang="en-US" sz="1200" dirty="0" smtClean="0">
                  <a:latin typeface="HGS創英角ｺﾞｼｯｸUB" pitchFamily="50" charset="-128"/>
                  <a:ea typeface="HGS創英角ｺﾞｼｯｸUB" pitchFamily="50" charset="-128"/>
                </a:rPr>
                <a:t>物理スイッチ</a:t>
              </a:r>
              <a:endParaRPr lang="ja-JP" altLang="en-US" sz="1200" dirty="0">
                <a:latin typeface="HGS創英角ｺﾞｼｯｸUB" pitchFamily="50" charset="-128"/>
                <a:ea typeface="HGS創英角ｺﾞｼｯｸUB" pitchFamily="50" charset="-128"/>
              </a:endParaRPr>
            </a:p>
          </p:txBody>
        </p:sp>
        <p:sp>
          <p:nvSpPr>
            <p:cNvPr id="63" name="円柱 62"/>
            <p:cNvSpPr/>
            <p:nvPr/>
          </p:nvSpPr>
          <p:spPr>
            <a:xfrm>
              <a:off x="3203848" y="1916832"/>
              <a:ext cx="285752" cy="357190"/>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a:latin typeface="HGS創英角ｺﾞｼｯｸUB" pitchFamily="50" charset="-128"/>
                <a:ea typeface="HGS創英角ｺﾞｼｯｸUB" pitchFamily="50" charset="-128"/>
              </a:endParaRPr>
            </a:p>
          </p:txBody>
        </p:sp>
        <p:sp>
          <p:nvSpPr>
            <p:cNvPr id="64" name="テキスト ボックス 27"/>
            <p:cNvSpPr txBox="1">
              <a:spLocks noChangeArrowheads="1"/>
            </p:cNvSpPr>
            <p:nvPr/>
          </p:nvSpPr>
          <p:spPr bwMode="auto">
            <a:xfrm>
              <a:off x="2699792" y="2348880"/>
              <a:ext cx="1456084" cy="276999"/>
            </a:xfrm>
            <a:prstGeom prst="rect">
              <a:avLst/>
            </a:prstGeom>
            <a:noFill/>
            <a:ln w="9525">
              <a:noFill/>
              <a:miter lim="800000"/>
              <a:headEnd/>
              <a:tailEnd/>
            </a:ln>
          </p:spPr>
          <p:txBody>
            <a:bodyPr wrap="square">
              <a:spAutoFit/>
            </a:bodyPr>
            <a:lstStyle/>
            <a:p>
              <a:r>
                <a:rPr lang="ja-JP" altLang="en-US" sz="1200" dirty="0" smtClean="0">
                  <a:latin typeface="HGS創英角ｺﾞｼｯｸUB" pitchFamily="50" charset="-128"/>
                  <a:ea typeface="HGS創英角ｺﾞｼｯｸUB" pitchFamily="50" charset="-128"/>
                </a:rPr>
                <a:t>物理ストレージ</a:t>
              </a:r>
              <a:endParaRPr lang="ja-JP" altLang="en-US" sz="1200" dirty="0">
                <a:latin typeface="HGS創英角ｺﾞｼｯｸUB" pitchFamily="50" charset="-128"/>
                <a:ea typeface="HGS創英角ｺﾞｼｯｸUB" pitchFamily="50" charset="-128"/>
              </a:endParaRPr>
            </a:p>
          </p:txBody>
        </p:sp>
      </p:grpSp>
      <p:sp>
        <p:nvSpPr>
          <p:cNvPr id="2" name="タイトル 1"/>
          <p:cNvSpPr>
            <a:spLocks noGrp="1"/>
          </p:cNvSpPr>
          <p:nvPr>
            <p:ph type="title"/>
          </p:nvPr>
        </p:nvSpPr>
        <p:spPr/>
        <p:txBody>
          <a:bodyPr/>
          <a:lstStyle/>
          <a:p>
            <a:r>
              <a:rPr lang="ja-JP" altLang="en-US" smtClean="0"/>
              <a:t>研究環境構築時の課題</a:t>
            </a:r>
            <a:endParaRPr lang="ja-JP" altLang="en-US" dirty="0"/>
          </a:p>
        </p:txBody>
      </p:sp>
      <p:sp>
        <p:nvSpPr>
          <p:cNvPr id="75" name="スライド番号プレースホルダ 2"/>
          <p:cNvSpPr>
            <a:spLocks noGrp="1"/>
          </p:cNvSpPr>
          <p:nvPr>
            <p:ph type="sldNum" sz="quarter" idx="10"/>
          </p:nvPr>
        </p:nvSpPr>
        <p:spPr/>
        <p:txBody>
          <a:bodyPr/>
          <a:lstStyle/>
          <a:p>
            <a:fld id="{2D49EB63-8A47-42A8-B1AF-7D6D75D2383C}" type="slidenum">
              <a:rPr lang="ja-JP" altLang="en-US" smtClean="0"/>
              <a:pPr/>
              <a:t>25</a:t>
            </a:fld>
            <a:endParaRPr lang="ja-JP" altLang="en-US" dirty="0"/>
          </a:p>
        </p:txBody>
      </p:sp>
      <p:pic>
        <p:nvPicPr>
          <p:cNvPr id="5" name="Picture 8" descr="MCj04289690000[1]"/>
          <p:cNvPicPr>
            <a:picLocks noChangeAspect="1" noChangeArrowheads="1"/>
          </p:cNvPicPr>
          <p:nvPr/>
        </p:nvPicPr>
        <p:blipFill>
          <a:blip r:embed="rId3" cstate="print"/>
          <a:srcRect/>
          <a:stretch>
            <a:fillRect/>
          </a:stretch>
        </p:blipFill>
        <p:spPr bwMode="auto">
          <a:xfrm>
            <a:off x="2977530" y="5425976"/>
            <a:ext cx="428625" cy="595312"/>
          </a:xfrm>
          <a:prstGeom prst="rect">
            <a:avLst/>
          </a:prstGeom>
          <a:noFill/>
          <a:ln w="9525">
            <a:noFill/>
            <a:miter lim="800000"/>
            <a:headEnd/>
            <a:tailEnd/>
          </a:ln>
        </p:spPr>
      </p:pic>
      <p:pic>
        <p:nvPicPr>
          <p:cNvPr id="6" name="Picture 8" descr="MCj04289690000[1]"/>
          <p:cNvPicPr>
            <a:picLocks noChangeAspect="1" noChangeArrowheads="1"/>
          </p:cNvPicPr>
          <p:nvPr/>
        </p:nvPicPr>
        <p:blipFill>
          <a:blip r:embed="rId3" cstate="print"/>
          <a:srcRect/>
          <a:stretch>
            <a:fillRect/>
          </a:stretch>
        </p:blipFill>
        <p:spPr bwMode="auto">
          <a:xfrm>
            <a:off x="3361705" y="5425976"/>
            <a:ext cx="428625" cy="595312"/>
          </a:xfrm>
          <a:prstGeom prst="rect">
            <a:avLst/>
          </a:prstGeom>
          <a:noFill/>
          <a:ln w="9525">
            <a:noFill/>
            <a:miter lim="800000"/>
            <a:headEnd/>
            <a:tailEnd/>
          </a:ln>
        </p:spPr>
      </p:pic>
      <p:pic>
        <p:nvPicPr>
          <p:cNvPr id="7" name="Picture 8" descr="MCj04289690000[1]"/>
          <p:cNvPicPr>
            <a:picLocks noChangeAspect="1" noChangeArrowheads="1"/>
          </p:cNvPicPr>
          <p:nvPr/>
        </p:nvPicPr>
        <p:blipFill>
          <a:blip r:embed="rId3" cstate="print"/>
          <a:srcRect/>
          <a:stretch>
            <a:fillRect/>
          </a:stretch>
        </p:blipFill>
        <p:spPr bwMode="auto">
          <a:xfrm>
            <a:off x="3710955" y="5425976"/>
            <a:ext cx="428625" cy="595312"/>
          </a:xfrm>
          <a:prstGeom prst="rect">
            <a:avLst/>
          </a:prstGeom>
          <a:noFill/>
          <a:ln w="9525">
            <a:noFill/>
            <a:miter lim="800000"/>
            <a:headEnd/>
            <a:tailEnd/>
          </a:ln>
        </p:spPr>
      </p:pic>
      <p:sp>
        <p:nvSpPr>
          <p:cNvPr id="8" name="テキスト ボックス 6"/>
          <p:cNvSpPr txBox="1">
            <a:spLocks noChangeArrowheads="1"/>
          </p:cNvSpPr>
          <p:nvPr/>
        </p:nvSpPr>
        <p:spPr bwMode="auto">
          <a:xfrm>
            <a:off x="4283968" y="6021288"/>
            <a:ext cx="965200" cy="277813"/>
          </a:xfrm>
          <a:prstGeom prst="rect">
            <a:avLst/>
          </a:prstGeom>
          <a:noFill/>
          <a:ln w="9525">
            <a:noFill/>
            <a:miter lim="800000"/>
            <a:headEnd/>
            <a:tailEnd/>
          </a:ln>
        </p:spPr>
        <p:txBody>
          <a:bodyPr>
            <a:spAutoFit/>
          </a:bodyPr>
          <a:lstStyle/>
          <a:p>
            <a:r>
              <a:rPr lang="ja-JP" altLang="en-US" sz="1200" dirty="0">
                <a:latin typeface="HGS創英角ｺﾞｼｯｸUB" pitchFamily="50" charset="-128"/>
                <a:ea typeface="HGS創英角ｺﾞｼｯｸUB" pitchFamily="50" charset="-128"/>
              </a:rPr>
              <a:t>物理マシン</a:t>
            </a:r>
          </a:p>
        </p:txBody>
      </p:sp>
      <p:pic>
        <p:nvPicPr>
          <p:cNvPr id="9" name="Picture 6"/>
          <p:cNvPicPr>
            <a:picLocks noChangeAspect="1" noChangeArrowheads="1"/>
          </p:cNvPicPr>
          <p:nvPr/>
        </p:nvPicPr>
        <p:blipFill>
          <a:blip r:embed="rId4" cstate="print"/>
          <a:srcRect/>
          <a:stretch>
            <a:fillRect/>
          </a:stretch>
        </p:blipFill>
        <p:spPr bwMode="auto">
          <a:xfrm>
            <a:off x="1403648" y="5313207"/>
            <a:ext cx="712787" cy="571500"/>
          </a:xfrm>
          <a:prstGeom prst="rect">
            <a:avLst/>
          </a:prstGeom>
          <a:noFill/>
          <a:ln w="9525" algn="ctr">
            <a:noFill/>
            <a:miter lim="800000"/>
            <a:headEnd/>
            <a:tailEnd/>
          </a:ln>
        </p:spPr>
      </p:pic>
      <p:sp>
        <p:nvSpPr>
          <p:cNvPr id="10" name="円柱 9"/>
          <p:cNvSpPr/>
          <p:nvPr/>
        </p:nvSpPr>
        <p:spPr>
          <a:xfrm>
            <a:off x="6733999" y="5445224"/>
            <a:ext cx="285752" cy="357190"/>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a:latin typeface="HGS創英角ｺﾞｼｯｸUB" pitchFamily="50" charset="-128"/>
              <a:ea typeface="HGS創英角ｺﾞｼｯｸUB" pitchFamily="50" charset="-128"/>
            </a:endParaRPr>
          </a:p>
        </p:txBody>
      </p:sp>
      <p:sp>
        <p:nvSpPr>
          <p:cNvPr id="11" name="角丸四角形 10"/>
          <p:cNvSpPr/>
          <p:nvPr/>
        </p:nvSpPr>
        <p:spPr>
          <a:xfrm>
            <a:off x="1115120" y="4870295"/>
            <a:ext cx="6985272" cy="431800"/>
          </a:xfrm>
          <a:prstGeom prst="roundRect">
            <a:avLst/>
          </a:prstGeom>
        </p:spPr>
        <p:style>
          <a:lnRef idx="1">
            <a:schemeClr val="accent2"/>
          </a:lnRef>
          <a:fillRef idx="2">
            <a:schemeClr val="accent2"/>
          </a:fillRef>
          <a:effectRef idx="1">
            <a:schemeClr val="accent2"/>
          </a:effectRef>
          <a:fontRef idx="minor">
            <a:schemeClr val="dk1"/>
          </a:fontRef>
        </p:style>
        <p:txBody>
          <a:bodyPr anchor="ctr"/>
          <a:lstStyle/>
          <a:p>
            <a:pPr algn="ctr" fontAlgn="auto">
              <a:spcBef>
                <a:spcPts val="0"/>
              </a:spcBef>
              <a:spcAft>
                <a:spcPts val="0"/>
              </a:spcAft>
              <a:defRPr/>
            </a:pPr>
            <a:r>
              <a:rPr lang="en-US" altLang="ja-JP" dirty="0" err="1">
                <a:latin typeface="HGS創英角ｺﾞｼｯｸUB" pitchFamily="50" charset="-128"/>
                <a:ea typeface="HGS創英角ｺﾞｼｯｸUB" pitchFamily="50" charset="-128"/>
              </a:rPr>
              <a:t>IaaS</a:t>
            </a:r>
            <a:endParaRPr lang="ja-JP" altLang="en-US" dirty="0">
              <a:latin typeface="HGS創英角ｺﾞｼｯｸUB" pitchFamily="50" charset="-128"/>
              <a:ea typeface="HGS創英角ｺﾞｼｯｸUB" pitchFamily="50" charset="-128"/>
            </a:endParaRPr>
          </a:p>
        </p:txBody>
      </p:sp>
      <p:sp>
        <p:nvSpPr>
          <p:cNvPr id="12" name="正方形/長方形 11"/>
          <p:cNvSpPr/>
          <p:nvPr/>
        </p:nvSpPr>
        <p:spPr>
          <a:xfrm>
            <a:off x="1331640" y="4294652"/>
            <a:ext cx="576064" cy="504056"/>
          </a:xfrm>
          <a:prstGeom prst="rect">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r>
              <a:rPr lang="en-US" altLang="ja-JP" dirty="0">
                <a:latin typeface="HGS創英角ｺﾞｼｯｸUB" pitchFamily="50" charset="-128"/>
                <a:ea typeface="HGS創英角ｺﾞｼｯｸUB" pitchFamily="50" charset="-128"/>
              </a:rPr>
              <a:t>VM</a:t>
            </a:r>
            <a:endParaRPr lang="ja-JP" altLang="en-US" dirty="0">
              <a:latin typeface="HGS創英角ｺﾞｼｯｸUB" pitchFamily="50" charset="-128"/>
              <a:ea typeface="HGS創英角ｺﾞｼｯｸUB" pitchFamily="50" charset="-128"/>
            </a:endParaRPr>
          </a:p>
        </p:txBody>
      </p:sp>
      <p:sp>
        <p:nvSpPr>
          <p:cNvPr id="13" name="正方形/長方形 12"/>
          <p:cNvSpPr/>
          <p:nvPr/>
        </p:nvSpPr>
        <p:spPr>
          <a:xfrm>
            <a:off x="1979712" y="4294652"/>
            <a:ext cx="576064" cy="504056"/>
          </a:xfrm>
          <a:prstGeom prst="rect">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r>
              <a:rPr lang="en-US" altLang="ja-JP" dirty="0">
                <a:latin typeface="HGS創英角ｺﾞｼｯｸUB" pitchFamily="50" charset="-128"/>
                <a:ea typeface="HGS創英角ｺﾞｼｯｸUB" pitchFamily="50" charset="-128"/>
              </a:rPr>
              <a:t>VM</a:t>
            </a:r>
            <a:endParaRPr lang="ja-JP" altLang="en-US" dirty="0">
              <a:latin typeface="HGS創英角ｺﾞｼｯｸUB" pitchFamily="50" charset="-128"/>
              <a:ea typeface="HGS創英角ｺﾞｼｯｸUB" pitchFamily="50" charset="-128"/>
            </a:endParaRPr>
          </a:p>
        </p:txBody>
      </p:sp>
      <p:sp>
        <p:nvSpPr>
          <p:cNvPr id="14" name="正方形/長方形 13"/>
          <p:cNvSpPr/>
          <p:nvPr/>
        </p:nvSpPr>
        <p:spPr>
          <a:xfrm>
            <a:off x="2627784" y="4294652"/>
            <a:ext cx="576064" cy="504056"/>
          </a:xfrm>
          <a:prstGeom prst="rect">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r>
              <a:rPr lang="en-US" altLang="ja-JP" dirty="0">
                <a:latin typeface="HGS創英角ｺﾞｼｯｸUB" pitchFamily="50" charset="-128"/>
                <a:ea typeface="HGS創英角ｺﾞｼｯｸUB" pitchFamily="50" charset="-128"/>
              </a:rPr>
              <a:t>VM</a:t>
            </a:r>
            <a:endParaRPr lang="ja-JP" altLang="en-US" dirty="0">
              <a:latin typeface="HGS創英角ｺﾞｼｯｸUB" pitchFamily="50" charset="-128"/>
              <a:ea typeface="HGS創英角ｺﾞｼｯｸUB" pitchFamily="50" charset="-128"/>
            </a:endParaRPr>
          </a:p>
        </p:txBody>
      </p:sp>
      <p:grpSp>
        <p:nvGrpSpPr>
          <p:cNvPr id="4" name="グループ化 43"/>
          <p:cNvGrpSpPr/>
          <p:nvPr/>
        </p:nvGrpSpPr>
        <p:grpSpPr>
          <a:xfrm>
            <a:off x="307604" y="1556792"/>
            <a:ext cx="3688332" cy="1152128"/>
            <a:chOff x="467544" y="1628800"/>
            <a:chExt cx="3688332" cy="1152128"/>
          </a:xfrm>
        </p:grpSpPr>
        <p:sp>
          <p:nvSpPr>
            <p:cNvPr id="26" name="正方形/長方形 25"/>
            <p:cNvSpPr/>
            <p:nvPr/>
          </p:nvSpPr>
          <p:spPr>
            <a:xfrm>
              <a:off x="467544" y="1628800"/>
              <a:ext cx="3528392" cy="115212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7" name="Picture 8" descr="MCj04289690000[1]"/>
            <p:cNvPicPr>
              <a:picLocks noChangeAspect="1" noChangeArrowheads="1"/>
            </p:cNvPicPr>
            <p:nvPr/>
          </p:nvPicPr>
          <p:blipFill>
            <a:blip r:embed="rId3" cstate="print"/>
            <a:srcRect/>
            <a:stretch>
              <a:fillRect/>
            </a:stretch>
          </p:blipFill>
          <p:spPr bwMode="auto">
            <a:xfrm>
              <a:off x="1691680" y="1772816"/>
              <a:ext cx="428625" cy="595312"/>
            </a:xfrm>
            <a:prstGeom prst="rect">
              <a:avLst/>
            </a:prstGeom>
            <a:noFill/>
            <a:ln w="9525">
              <a:noFill/>
              <a:miter lim="800000"/>
              <a:headEnd/>
              <a:tailEnd/>
            </a:ln>
          </p:spPr>
        </p:pic>
        <p:pic>
          <p:nvPicPr>
            <p:cNvPr id="18" name="Picture 8" descr="MCj04289690000[1]"/>
            <p:cNvPicPr>
              <a:picLocks noChangeAspect="1" noChangeArrowheads="1"/>
            </p:cNvPicPr>
            <p:nvPr/>
          </p:nvPicPr>
          <p:blipFill>
            <a:blip r:embed="rId3" cstate="print"/>
            <a:srcRect/>
            <a:stretch>
              <a:fillRect/>
            </a:stretch>
          </p:blipFill>
          <p:spPr bwMode="auto">
            <a:xfrm>
              <a:off x="2075855" y="1772816"/>
              <a:ext cx="428625" cy="595312"/>
            </a:xfrm>
            <a:prstGeom prst="rect">
              <a:avLst/>
            </a:prstGeom>
            <a:noFill/>
            <a:ln w="9525">
              <a:noFill/>
              <a:miter lim="800000"/>
              <a:headEnd/>
              <a:tailEnd/>
            </a:ln>
          </p:spPr>
        </p:pic>
        <p:pic>
          <p:nvPicPr>
            <p:cNvPr id="19" name="Picture 8" descr="MCj04289690000[1]"/>
            <p:cNvPicPr>
              <a:picLocks noChangeAspect="1" noChangeArrowheads="1"/>
            </p:cNvPicPr>
            <p:nvPr/>
          </p:nvPicPr>
          <p:blipFill>
            <a:blip r:embed="rId3" cstate="print"/>
            <a:srcRect/>
            <a:stretch>
              <a:fillRect/>
            </a:stretch>
          </p:blipFill>
          <p:spPr bwMode="auto">
            <a:xfrm>
              <a:off x="2425105" y="1772816"/>
              <a:ext cx="428625" cy="595312"/>
            </a:xfrm>
            <a:prstGeom prst="rect">
              <a:avLst/>
            </a:prstGeom>
            <a:noFill/>
            <a:ln w="9525">
              <a:noFill/>
              <a:miter lim="800000"/>
              <a:headEnd/>
              <a:tailEnd/>
            </a:ln>
          </p:spPr>
        </p:pic>
        <p:sp>
          <p:nvSpPr>
            <p:cNvPr id="20" name="テキスト ボックス 23"/>
            <p:cNvSpPr txBox="1">
              <a:spLocks noChangeArrowheads="1"/>
            </p:cNvSpPr>
            <p:nvPr/>
          </p:nvSpPr>
          <p:spPr bwMode="auto">
            <a:xfrm>
              <a:off x="1804393" y="2358603"/>
              <a:ext cx="966787" cy="277813"/>
            </a:xfrm>
            <a:prstGeom prst="rect">
              <a:avLst/>
            </a:prstGeom>
            <a:noFill/>
            <a:ln w="9525">
              <a:noFill/>
              <a:miter lim="800000"/>
              <a:headEnd/>
              <a:tailEnd/>
            </a:ln>
          </p:spPr>
          <p:txBody>
            <a:bodyPr>
              <a:spAutoFit/>
            </a:bodyPr>
            <a:lstStyle/>
            <a:p>
              <a:r>
                <a:rPr lang="ja-JP" altLang="en-US" sz="1200" dirty="0">
                  <a:latin typeface="HGS創英角ｺﾞｼｯｸUB" pitchFamily="50" charset="-128"/>
                  <a:ea typeface="HGS創英角ｺﾞｼｯｸUB" pitchFamily="50" charset="-128"/>
                </a:rPr>
                <a:t>物理マシン</a:t>
              </a:r>
            </a:p>
          </p:txBody>
        </p:sp>
        <p:pic>
          <p:nvPicPr>
            <p:cNvPr id="21" name="Picture 6"/>
            <p:cNvPicPr>
              <a:picLocks noChangeAspect="1" noChangeArrowheads="1"/>
            </p:cNvPicPr>
            <p:nvPr/>
          </p:nvPicPr>
          <p:blipFill>
            <a:blip r:embed="rId4" cstate="print"/>
            <a:srcRect/>
            <a:stretch>
              <a:fillRect/>
            </a:stretch>
          </p:blipFill>
          <p:spPr bwMode="auto">
            <a:xfrm>
              <a:off x="683568" y="1700808"/>
              <a:ext cx="712788" cy="571500"/>
            </a:xfrm>
            <a:prstGeom prst="rect">
              <a:avLst/>
            </a:prstGeom>
            <a:noFill/>
            <a:ln w="9525" algn="ctr">
              <a:noFill/>
              <a:miter lim="800000"/>
              <a:headEnd/>
              <a:tailEnd/>
            </a:ln>
          </p:spPr>
        </p:pic>
        <p:sp>
          <p:nvSpPr>
            <p:cNvPr id="22" name="テキスト ボックス 25"/>
            <p:cNvSpPr txBox="1">
              <a:spLocks noChangeArrowheads="1"/>
            </p:cNvSpPr>
            <p:nvPr/>
          </p:nvSpPr>
          <p:spPr bwMode="auto">
            <a:xfrm>
              <a:off x="611560" y="2348880"/>
              <a:ext cx="1295375" cy="276999"/>
            </a:xfrm>
            <a:prstGeom prst="rect">
              <a:avLst/>
            </a:prstGeom>
            <a:noFill/>
            <a:ln w="9525">
              <a:noFill/>
              <a:miter lim="800000"/>
              <a:headEnd/>
              <a:tailEnd/>
            </a:ln>
          </p:spPr>
          <p:txBody>
            <a:bodyPr wrap="square">
              <a:spAutoFit/>
            </a:bodyPr>
            <a:lstStyle/>
            <a:p>
              <a:r>
                <a:rPr lang="ja-JP" altLang="en-US" sz="1200" dirty="0" smtClean="0">
                  <a:latin typeface="HGS創英角ｺﾞｼｯｸUB" pitchFamily="50" charset="-128"/>
                  <a:ea typeface="HGS創英角ｺﾞｼｯｸUB" pitchFamily="50" charset="-128"/>
                </a:rPr>
                <a:t>物理スイッチ</a:t>
              </a:r>
              <a:endParaRPr lang="ja-JP" altLang="en-US" sz="1200" dirty="0">
                <a:latin typeface="HGS創英角ｺﾞｼｯｸUB" pitchFamily="50" charset="-128"/>
                <a:ea typeface="HGS創英角ｺﾞｼｯｸUB" pitchFamily="50" charset="-128"/>
              </a:endParaRPr>
            </a:p>
          </p:txBody>
        </p:sp>
        <p:sp>
          <p:nvSpPr>
            <p:cNvPr id="23" name="円柱 22"/>
            <p:cNvSpPr/>
            <p:nvPr/>
          </p:nvSpPr>
          <p:spPr>
            <a:xfrm>
              <a:off x="3203848" y="1916832"/>
              <a:ext cx="285752" cy="357190"/>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a:latin typeface="HGS創英角ｺﾞｼｯｸUB" pitchFamily="50" charset="-128"/>
                <a:ea typeface="HGS創英角ｺﾞｼｯｸUB" pitchFamily="50" charset="-128"/>
              </a:endParaRPr>
            </a:p>
          </p:txBody>
        </p:sp>
        <p:sp>
          <p:nvSpPr>
            <p:cNvPr id="24" name="テキスト ボックス 27"/>
            <p:cNvSpPr txBox="1">
              <a:spLocks noChangeArrowheads="1"/>
            </p:cNvSpPr>
            <p:nvPr/>
          </p:nvSpPr>
          <p:spPr bwMode="auto">
            <a:xfrm>
              <a:off x="2699792" y="2348880"/>
              <a:ext cx="1456084" cy="276999"/>
            </a:xfrm>
            <a:prstGeom prst="rect">
              <a:avLst/>
            </a:prstGeom>
            <a:noFill/>
            <a:ln w="9525">
              <a:noFill/>
              <a:miter lim="800000"/>
              <a:headEnd/>
              <a:tailEnd/>
            </a:ln>
          </p:spPr>
          <p:txBody>
            <a:bodyPr wrap="square">
              <a:spAutoFit/>
            </a:bodyPr>
            <a:lstStyle/>
            <a:p>
              <a:r>
                <a:rPr lang="ja-JP" altLang="en-US" sz="1200" dirty="0" smtClean="0">
                  <a:latin typeface="HGS創英角ｺﾞｼｯｸUB" pitchFamily="50" charset="-128"/>
                  <a:ea typeface="HGS創英角ｺﾞｼｯｸUB" pitchFamily="50" charset="-128"/>
                </a:rPr>
                <a:t>物理ストレージ</a:t>
              </a:r>
              <a:endParaRPr lang="ja-JP" altLang="en-US" sz="1200" dirty="0">
                <a:latin typeface="HGS創英角ｺﾞｼｯｸUB" pitchFamily="50" charset="-128"/>
                <a:ea typeface="HGS創英角ｺﾞｼｯｸUB" pitchFamily="50" charset="-128"/>
              </a:endParaRPr>
            </a:p>
          </p:txBody>
        </p:sp>
      </p:grpSp>
      <p:sp>
        <p:nvSpPr>
          <p:cNvPr id="27" name="円柱 26"/>
          <p:cNvSpPr/>
          <p:nvPr/>
        </p:nvSpPr>
        <p:spPr>
          <a:xfrm>
            <a:off x="7094039" y="5445224"/>
            <a:ext cx="285752" cy="357190"/>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a:latin typeface="HGS創英角ｺﾞｼｯｸUB" pitchFamily="50" charset="-128"/>
              <a:ea typeface="HGS創英角ｺﾞｼｯｸUB" pitchFamily="50" charset="-128"/>
            </a:endParaRPr>
          </a:p>
        </p:txBody>
      </p:sp>
      <p:sp>
        <p:nvSpPr>
          <p:cNvPr id="28" name="円柱 27"/>
          <p:cNvSpPr/>
          <p:nvPr/>
        </p:nvSpPr>
        <p:spPr>
          <a:xfrm>
            <a:off x="7454079" y="5445224"/>
            <a:ext cx="285752" cy="357190"/>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a:latin typeface="HGS創英角ｺﾞｼｯｸUB" pitchFamily="50" charset="-128"/>
              <a:ea typeface="HGS創英角ｺﾞｼｯｸUB" pitchFamily="50" charset="-128"/>
            </a:endParaRPr>
          </a:p>
        </p:txBody>
      </p:sp>
      <p:pic>
        <p:nvPicPr>
          <p:cNvPr id="29" name="Picture 8" descr="MCj04289690000[1]"/>
          <p:cNvPicPr>
            <a:picLocks noChangeAspect="1" noChangeArrowheads="1"/>
          </p:cNvPicPr>
          <p:nvPr/>
        </p:nvPicPr>
        <p:blipFill>
          <a:blip r:embed="rId3" cstate="print"/>
          <a:srcRect/>
          <a:stretch>
            <a:fillRect/>
          </a:stretch>
        </p:blipFill>
        <p:spPr bwMode="auto">
          <a:xfrm>
            <a:off x="4129509" y="5405841"/>
            <a:ext cx="428625" cy="595312"/>
          </a:xfrm>
          <a:prstGeom prst="rect">
            <a:avLst/>
          </a:prstGeom>
          <a:noFill/>
          <a:ln w="9525">
            <a:noFill/>
            <a:miter lim="800000"/>
            <a:headEnd/>
            <a:tailEnd/>
          </a:ln>
        </p:spPr>
      </p:pic>
      <p:pic>
        <p:nvPicPr>
          <p:cNvPr id="30" name="Picture 8" descr="MCj04289690000[1]"/>
          <p:cNvPicPr>
            <a:picLocks noChangeAspect="1" noChangeArrowheads="1"/>
          </p:cNvPicPr>
          <p:nvPr/>
        </p:nvPicPr>
        <p:blipFill>
          <a:blip r:embed="rId3" cstate="print"/>
          <a:srcRect/>
          <a:stretch>
            <a:fillRect/>
          </a:stretch>
        </p:blipFill>
        <p:spPr bwMode="auto">
          <a:xfrm>
            <a:off x="4513684" y="5405841"/>
            <a:ext cx="428625" cy="595312"/>
          </a:xfrm>
          <a:prstGeom prst="rect">
            <a:avLst/>
          </a:prstGeom>
          <a:noFill/>
          <a:ln w="9525">
            <a:noFill/>
            <a:miter lim="800000"/>
            <a:headEnd/>
            <a:tailEnd/>
          </a:ln>
        </p:spPr>
      </p:pic>
      <p:pic>
        <p:nvPicPr>
          <p:cNvPr id="31" name="Picture 8" descr="MCj04289690000[1]"/>
          <p:cNvPicPr>
            <a:picLocks noChangeAspect="1" noChangeArrowheads="1"/>
          </p:cNvPicPr>
          <p:nvPr/>
        </p:nvPicPr>
        <p:blipFill>
          <a:blip r:embed="rId3" cstate="print"/>
          <a:srcRect/>
          <a:stretch>
            <a:fillRect/>
          </a:stretch>
        </p:blipFill>
        <p:spPr bwMode="auto">
          <a:xfrm>
            <a:off x="4862934" y="5405841"/>
            <a:ext cx="428625" cy="595312"/>
          </a:xfrm>
          <a:prstGeom prst="rect">
            <a:avLst/>
          </a:prstGeom>
          <a:noFill/>
          <a:ln w="9525">
            <a:noFill/>
            <a:miter lim="800000"/>
            <a:headEnd/>
            <a:tailEnd/>
          </a:ln>
        </p:spPr>
      </p:pic>
      <p:pic>
        <p:nvPicPr>
          <p:cNvPr id="32" name="Picture 8" descr="MCj04289690000[1]"/>
          <p:cNvPicPr>
            <a:picLocks noChangeAspect="1" noChangeArrowheads="1"/>
          </p:cNvPicPr>
          <p:nvPr/>
        </p:nvPicPr>
        <p:blipFill>
          <a:blip r:embed="rId3" cstate="print"/>
          <a:srcRect/>
          <a:stretch>
            <a:fillRect/>
          </a:stretch>
        </p:blipFill>
        <p:spPr bwMode="auto">
          <a:xfrm>
            <a:off x="5281637" y="5373216"/>
            <a:ext cx="428625" cy="595312"/>
          </a:xfrm>
          <a:prstGeom prst="rect">
            <a:avLst/>
          </a:prstGeom>
          <a:noFill/>
          <a:ln w="9525">
            <a:noFill/>
            <a:miter lim="800000"/>
            <a:headEnd/>
            <a:tailEnd/>
          </a:ln>
        </p:spPr>
      </p:pic>
      <p:pic>
        <p:nvPicPr>
          <p:cNvPr id="33" name="Picture 8" descr="MCj04289690000[1]"/>
          <p:cNvPicPr>
            <a:picLocks noChangeAspect="1" noChangeArrowheads="1"/>
          </p:cNvPicPr>
          <p:nvPr/>
        </p:nvPicPr>
        <p:blipFill>
          <a:blip r:embed="rId3" cstate="print"/>
          <a:srcRect/>
          <a:stretch>
            <a:fillRect/>
          </a:stretch>
        </p:blipFill>
        <p:spPr bwMode="auto">
          <a:xfrm>
            <a:off x="5665812" y="5373216"/>
            <a:ext cx="428625" cy="595312"/>
          </a:xfrm>
          <a:prstGeom prst="rect">
            <a:avLst/>
          </a:prstGeom>
          <a:noFill/>
          <a:ln w="9525">
            <a:noFill/>
            <a:miter lim="800000"/>
            <a:headEnd/>
            <a:tailEnd/>
          </a:ln>
        </p:spPr>
      </p:pic>
      <p:pic>
        <p:nvPicPr>
          <p:cNvPr id="34" name="Picture 8" descr="MCj04289690000[1]"/>
          <p:cNvPicPr>
            <a:picLocks noChangeAspect="1" noChangeArrowheads="1"/>
          </p:cNvPicPr>
          <p:nvPr/>
        </p:nvPicPr>
        <p:blipFill>
          <a:blip r:embed="rId3" cstate="print"/>
          <a:srcRect/>
          <a:stretch>
            <a:fillRect/>
          </a:stretch>
        </p:blipFill>
        <p:spPr bwMode="auto">
          <a:xfrm>
            <a:off x="6015062" y="5373216"/>
            <a:ext cx="428625" cy="595312"/>
          </a:xfrm>
          <a:prstGeom prst="rect">
            <a:avLst/>
          </a:prstGeom>
          <a:noFill/>
          <a:ln w="9525">
            <a:noFill/>
            <a:miter lim="800000"/>
            <a:headEnd/>
            <a:tailEnd/>
          </a:ln>
        </p:spPr>
      </p:pic>
      <p:sp>
        <p:nvSpPr>
          <p:cNvPr id="35" name="正方形/長方形 34"/>
          <p:cNvSpPr/>
          <p:nvPr/>
        </p:nvSpPr>
        <p:spPr>
          <a:xfrm>
            <a:off x="3635896" y="4293096"/>
            <a:ext cx="576064" cy="504056"/>
          </a:xfrm>
          <a:prstGeom prst="rect">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r>
              <a:rPr lang="en-US" altLang="ja-JP" dirty="0">
                <a:latin typeface="HGS創英角ｺﾞｼｯｸUB" pitchFamily="50" charset="-128"/>
                <a:ea typeface="HGS創英角ｺﾞｼｯｸUB" pitchFamily="50" charset="-128"/>
              </a:rPr>
              <a:t>VM</a:t>
            </a:r>
            <a:endParaRPr lang="ja-JP" altLang="en-US" dirty="0">
              <a:latin typeface="HGS創英角ｺﾞｼｯｸUB" pitchFamily="50" charset="-128"/>
              <a:ea typeface="HGS創英角ｺﾞｼｯｸUB" pitchFamily="50" charset="-128"/>
            </a:endParaRPr>
          </a:p>
        </p:txBody>
      </p:sp>
      <p:sp>
        <p:nvSpPr>
          <p:cNvPr id="36" name="正方形/長方形 35"/>
          <p:cNvSpPr/>
          <p:nvPr/>
        </p:nvSpPr>
        <p:spPr>
          <a:xfrm>
            <a:off x="4283968" y="4293096"/>
            <a:ext cx="576064" cy="504056"/>
          </a:xfrm>
          <a:prstGeom prst="rect">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r>
              <a:rPr lang="en-US" altLang="ja-JP" dirty="0">
                <a:latin typeface="HGS創英角ｺﾞｼｯｸUB" pitchFamily="50" charset="-128"/>
                <a:ea typeface="HGS創英角ｺﾞｼｯｸUB" pitchFamily="50" charset="-128"/>
              </a:rPr>
              <a:t>VM</a:t>
            </a:r>
            <a:endParaRPr lang="ja-JP" altLang="en-US" dirty="0">
              <a:latin typeface="HGS創英角ｺﾞｼｯｸUB" pitchFamily="50" charset="-128"/>
              <a:ea typeface="HGS創英角ｺﾞｼｯｸUB" pitchFamily="50" charset="-128"/>
            </a:endParaRPr>
          </a:p>
        </p:txBody>
      </p:sp>
      <p:sp>
        <p:nvSpPr>
          <p:cNvPr id="37" name="正方形/長方形 36"/>
          <p:cNvSpPr/>
          <p:nvPr/>
        </p:nvSpPr>
        <p:spPr>
          <a:xfrm>
            <a:off x="4932040" y="4293096"/>
            <a:ext cx="576064" cy="504056"/>
          </a:xfrm>
          <a:prstGeom prst="rect">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r>
              <a:rPr lang="en-US" altLang="ja-JP" dirty="0">
                <a:latin typeface="HGS創英角ｺﾞｼｯｸUB" pitchFamily="50" charset="-128"/>
                <a:ea typeface="HGS創英角ｺﾞｼｯｸUB" pitchFamily="50" charset="-128"/>
              </a:rPr>
              <a:t>VM</a:t>
            </a:r>
            <a:endParaRPr lang="ja-JP" altLang="en-US" dirty="0">
              <a:latin typeface="HGS創英角ｺﾞｼｯｸUB" pitchFamily="50" charset="-128"/>
              <a:ea typeface="HGS創英角ｺﾞｼｯｸUB" pitchFamily="50" charset="-128"/>
            </a:endParaRPr>
          </a:p>
        </p:txBody>
      </p:sp>
      <p:sp>
        <p:nvSpPr>
          <p:cNvPr id="38" name="正方形/長方形 37"/>
          <p:cNvSpPr/>
          <p:nvPr/>
        </p:nvSpPr>
        <p:spPr>
          <a:xfrm>
            <a:off x="5940152" y="4293096"/>
            <a:ext cx="576064" cy="504056"/>
          </a:xfrm>
          <a:prstGeom prst="rect">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r>
              <a:rPr lang="en-US" altLang="ja-JP" dirty="0">
                <a:latin typeface="HGS創英角ｺﾞｼｯｸUB" pitchFamily="50" charset="-128"/>
                <a:ea typeface="HGS創英角ｺﾞｼｯｸUB" pitchFamily="50" charset="-128"/>
              </a:rPr>
              <a:t>VM</a:t>
            </a:r>
            <a:endParaRPr lang="ja-JP" altLang="en-US" dirty="0">
              <a:latin typeface="HGS創英角ｺﾞｼｯｸUB" pitchFamily="50" charset="-128"/>
              <a:ea typeface="HGS創英角ｺﾞｼｯｸUB" pitchFamily="50" charset="-128"/>
            </a:endParaRPr>
          </a:p>
        </p:txBody>
      </p:sp>
      <p:sp>
        <p:nvSpPr>
          <p:cNvPr id="39" name="正方形/長方形 38"/>
          <p:cNvSpPr/>
          <p:nvPr/>
        </p:nvSpPr>
        <p:spPr>
          <a:xfrm>
            <a:off x="6588224" y="4293096"/>
            <a:ext cx="576064" cy="504056"/>
          </a:xfrm>
          <a:prstGeom prst="rect">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r>
              <a:rPr lang="en-US" altLang="ja-JP" dirty="0">
                <a:latin typeface="HGS創英角ｺﾞｼｯｸUB" pitchFamily="50" charset="-128"/>
                <a:ea typeface="HGS創英角ｺﾞｼｯｸUB" pitchFamily="50" charset="-128"/>
              </a:rPr>
              <a:t>VM</a:t>
            </a:r>
            <a:endParaRPr lang="ja-JP" altLang="en-US" dirty="0">
              <a:latin typeface="HGS創英角ｺﾞｼｯｸUB" pitchFamily="50" charset="-128"/>
              <a:ea typeface="HGS創英角ｺﾞｼｯｸUB" pitchFamily="50" charset="-128"/>
            </a:endParaRPr>
          </a:p>
        </p:txBody>
      </p:sp>
      <p:sp>
        <p:nvSpPr>
          <p:cNvPr id="40" name="正方形/長方形 39"/>
          <p:cNvSpPr/>
          <p:nvPr/>
        </p:nvSpPr>
        <p:spPr>
          <a:xfrm>
            <a:off x="7236296" y="4293096"/>
            <a:ext cx="576064" cy="504056"/>
          </a:xfrm>
          <a:prstGeom prst="rect">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r>
              <a:rPr lang="en-US" altLang="ja-JP" dirty="0">
                <a:latin typeface="HGS創英角ｺﾞｼｯｸUB" pitchFamily="50" charset="-128"/>
                <a:ea typeface="HGS創英角ｺﾞｼｯｸUB" pitchFamily="50" charset="-128"/>
              </a:rPr>
              <a:t>VM</a:t>
            </a:r>
            <a:endParaRPr lang="ja-JP" altLang="en-US" dirty="0">
              <a:latin typeface="HGS創英角ｺﾞｼｯｸUB" pitchFamily="50" charset="-128"/>
              <a:ea typeface="HGS創英角ｺﾞｼｯｸUB" pitchFamily="50" charset="-128"/>
            </a:endParaRPr>
          </a:p>
        </p:txBody>
      </p:sp>
      <p:pic>
        <p:nvPicPr>
          <p:cNvPr id="41" name="Picture 6"/>
          <p:cNvPicPr>
            <a:picLocks noChangeAspect="1" noChangeArrowheads="1"/>
          </p:cNvPicPr>
          <p:nvPr/>
        </p:nvPicPr>
        <p:blipFill>
          <a:blip r:embed="rId4" cstate="print"/>
          <a:srcRect/>
          <a:stretch>
            <a:fillRect/>
          </a:stretch>
        </p:blipFill>
        <p:spPr bwMode="auto">
          <a:xfrm>
            <a:off x="1691159" y="5445224"/>
            <a:ext cx="712787" cy="571500"/>
          </a:xfrm>
          <a:prstGeom prst="rect">
            <a:avLst/>
          </a:prstGeom>
          <a:noFill/>
          <a:ln w="9525" algn="ctr">
            <a:noFill/>
            <a:miter lim="800000"/>
            <a:headEnd/>
            <a:tailEnd/>
          </a:ln>
        </p:spPr>
      </p:pic>
      <p:pic>
        <p:nvPicPr>
          <p:cNvPr id="42" name="Picture 6"/>
          <p:cNvPicPr>
            <a:picLocks noChangeAspect="1" noChangeArrowheads="1"/>
          </p:cNvPicPr>
          <p:nvPr/>
        </p:nvPicPr>
        <p:blipFill>
          <a:blip r:embed="rId4" cstate="print"/>
          <a:srcRect/>
          <a:stretch>
            <a:fillRect/>
          </a:stretch>
        </p:blipFill>
        <p:spPr bwMode="auto">
          <a:xfrm>
            <a:off x="2195215" y="5517232"/>
            <a:ext cx="712787" cy="571500"/>
          </a:xfrm>
          <a:prstGeom prst="rect">
            <a:avLst/>
          </a:prstGeom>
          <a:noFill/>
          <a:ln w="9525" algn="ctr">
            <a:noFill/>
            <a:miter lim="800000"/>
            <a:headEnd/>
            <a:tailEnd/>
          </a:ln>
        </p:spPr>
      </p:pic>
      <p:grpSp>
        <p:nvGrpSpPr>
          <p:cNvPr id="15" name="グループ化 44"/>
          <p:cNvGrpSpPr/>
          <p:nvPr/>
        </p:nvGrpSpPr>
        <p:grpSpPr>
          <a:xfrm>
            <a:off x="3259932" y="2276872"/>
            <a:ext cx="3688332" cy="1152128"/>
            <a:chOff x="467544" y="1628800"/>
            <a:chExt cx="3688332" cy="1152128"/>
          </a:xfrm>
        </p:grpSpPr>
        <p:sp>
          <p:nvSpPr>
            <p:cNvPr id="46" name="正方形/長方形 45"/>
            <p:cNvSpPr/>
            <p:nvPr/>
          </p:nvSpPr>
          <p:spPr>
            <a:xfrm>
              <a:off x="467544" y="1628800"/>
              <a:ext cx="3528392" cy="115212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7" name="Picture 8" descr="MCj04289690000[1]"/>
            <p:cNvPicPr>
              <a:picLocks noChangeAspect="1" noChangeArrowheads="1"/>
            </p:cNvPicPr>
            <p:nvPr/>
          </p:nvPicPr>
          <p:blipFill>
            <a:blip r:embed="rId3" cstate="print"/>
            <a:srcRect/>
            <a:stretch>
              <a:fillRect/>
            </a:stretch>
          </p:blipFill>
          <p:spPr bwMode="auto">
            <a:xfrm>
              <a:off x="1691680" y="1772816"/>
              <a:ext cx="428625" cy="595312"/>
            </a:xfrm>
            <a:prstGeom prst="rect">
              <a:avLst/>
            </a:prstGeom>
            <a:noFill/>
            <a:ln w="9525">
              <a:noFill/>
              <a:miter lim="800000"/>
              <a:headEnd/>
              <a:tailEnd/>
            </a:ln>
          </p:spPr>
        </p:pic>
        <p:pic>
          <p:nvPicPr>
            <p:cNvPr id="48" name="Picture 8" descr="MCj04289690000[1]"/>
            <p:cNvPicPr>
              <a:picLocks noChangeAspect="1" noChangeArrowheads="1"/>
            </p:cNvPicPr>
            <p:nvPr/>
          </p:nvPicPr>
          <p:blipFill>
            <a:blip r:embed="rId3" cstate="print"/>
            <a:srcRect/>
            <a:stretch>
              <a:fillRect/>
            </a:stretch>
          </p:blipFill>
          <p:spPr bwMode="auto">
            <a:xfrm>
              <a:off x="2075855" y="1772816"/>
              <a:ext cx="428625" cy="595312"/>
            </a:xfrm>
            <a:prstGeom prst="rect">
              <a:avLst/>
            </a:prstGeom>
            <a:noFill/>
            <a:ln w="9525">
              <a:noFill/>
              <a:miter lim="800000"/>
              <a:headEnd/>
              <a:tailEnd/>
            </a:ln>
          </p:spPr>
        </p:pic>
        <p:pic>
          <p:nvPicPr>
            <p:cNvPr id="49" name="Picture 8" descr="MCj04289690000[1]"/>
            <p:cNvPicPr>
              <a:picLocks noChangeAspect="1" noChangeArrowheads="1"/>
            </p:cNvPicPr>
            <p:nvPr/>
          </p:nvPicPr>
          <p:blipFill>
            <a:blip r:embed="rId3" cstate="print"/>
            <a:srcRect/>
            <a:stretch>
              <a:fillRect/>
            </a:stretch>
          </p:blipFill>
          <p:spPr bwMode="auto">
            <a:xfrm>
              <a:off x="2425105" y="1772816"/>
              <a:ext cx="428625" cy="595312"/>
            </a:xfrm>
            <a:prstGeom prst="rect">
              <a:avLst/>
            </a:prstGeom>
            <a:noFill/>
            <a:ln w="9525">
              <a:noFill/>
              <a:miter lim="800000"/>
              <a:headEnd/>
              <a:tailEnd/>
            </a:ln>
          </p:spPr>
        </p:pic>
        <p:sp>
          <p:nvSpPr>
            <p:cNvPr id="50" name="テキスト ボックス 23"/>
            <p:cNvSpPr txBox="1">
              <a:spLocks noChangeArrowheads="1"/>
            </p:cNvSpPr>
            <p:nvPr/>
          </p:nvSpPr>
          <p:spPr bwMode="auto">
            <a:xfrm>
              <a:off x="1804393" y="2358603"/>
              <a:ext cx="966787" cy="277813"/>
            </a:xfrm>
            <a:prstGeom prst="rect">
              <a:avLst/>
            </a:prstGeom>
            <a:noFill/>
            <a:ln w="9525">
              <a:noFill/>
              <a:miter lim="800000"/>
              <a:headEnd/>
              <a:tailEnd/>
            </a:ln>
          </p:spPr>
          <p:txBody>
            <a:bodyPr>
              <a:spAutoFit/>
            </a:bodyPr>
            <a:lstStyle/>
            <a:p>
              <a:r>
                <a:rPr lang="ja-JP" altLang="en-US" sz="1200" dirty="0">
                  <a:latin typeface="HGS創英角ｺﾞｼｯｸUB" pitchFamily="50" charset="-128"/>
                  <a:ea typeface="HGS創英角ｺﾞｼｯｸUB" pitchFamily="50" charset="-128"/>
                </a:rPr>
                <a:t>物理マシン</a:t>
              </a:r>
            </a:p>
          </p:txBody>
        </p:sp>
        <p:pic>
          <p:nvPicPr>
            <p:cNvPr id="51" name="Picture 6"/>
            <p:cNvPicPr>
              <a:picLocks noChangeAspect="1" noChangeArrowheads="1"/>
            </p:cNvPicPr>
            <p:nvPr/>
          </p:nvPicPr>
          <p:blipFill>
            <a:blip r:embed="rId4" cstate="print"/>
            <a:srcRect/>
            <a:stretch>
              <a:fillRect/>
            </a:stretch>
          </p:blipFill>
          <p:spPr bwMode="auto">
            <a:xfrm>
              <a:off x="683568" y="1700808"/>
              <a:ext cx="712788" cy="571500"/>
            </a:xfrm>
            <a:prstGeom prst="rect">
              <a:avLst/>
            </a:prstGeom>
            <a:noFill/>
            <a:ln w="9525" algn="ctr">
              <a:noFill/>
              <a:miter lim="800000"/>
              <a:headEnd/>
              <a:tailEnd/>
            </a:ln>
          </p:spPr>
        </p:pic>
        <p:sp>
          <p:nvSpPr>
            <p:cNvPr id="52" name="テキスト ボックス 25"/>
            <p:cNvSpPr txBox="1">
              <a:spLocks noChangeArrowheads="1"/>
            </p:cNvSpPr>
            <p:nvPr/>
          </p:nvSpPr>
          <p:spPr bwMode="auto">
            <a:xfrm>
              <a:off x="611560" y="2348880"/>
              <a:ext cx="1295375" cy="276999"/>
            </a:xfrm>
            <a:prstGeom prst="rect">
              <a:avLst/>
            </a:prstGeom>
            <a:noFill/>
            <a:ln w="9525">
              <a:noFill/>
              <a:miter lim="800000"/>
              <a:headEnd/>
              <a:tailEnd/>
            </a:ln>
          </p:spPr>
          <p:txBody>
            <a:bodyPr wrap="square">
              <a:spAutoFit/>
            </a:bodyPr>
            <a:lstStyle/>
            <a:p>
              <a:r>
                <a:rPr lang="ja-JP" altLang="en-US" sz="1200" dirty="0" smtClean="0">
                  <a:latin typeface="HGS創英角ｺﾞｼｯｸUB" pitchFamily="50" charset="-128"/>
                  <a:ea typeface="HGS創英角ｺﾞｼｯｸUB" pitchFamily="50" charset="-128"/>
                </a:rPr>
                <a:t>物理スイッチ</a:t>
              </a:r>
              <a:endParaRPr lang="ja-JP" altLang="en-US" sz="1200" dirty="0">
                <a:latin typeface="HGS創英角ｺﾞｼｯｸUB" pitchFamily="50" charset="-128"/>
                <a:ea typeface="HGS創英角ｺﾞｼｯｸUB" pitchFamily="50" charset="-128"/>
              </a:endParaRPr>
            </a:p>
          </p:txBody>
        </p:sp>
        <p:sp>
          <p:nvSpPr>
            <p:cNvPr id="53" name="円柱 52"/>
            <p:cNvSpPr/>
            <p:nvPr/>
          </p:nvSpPr>
          <p:spPr>
            <a:xfrm>
              <a:off x="3203848" y="1916832"/>
              <a:ext cx="285752" cy="357190"/>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a:latin typeface="HGS創英角ｺﾞｼｯｸUB" pitchFamily="50" charset="-128"/>
                <a:ea typeface="HGS創英角ｺﾞｼｯｸUB" pitchFamily="50" charset="-128"/>
              </a:endParaRPr>
            </a:p>
          </p:txBody>
        </p:sp>
        <p:sp>
          <p:nvSpPr>
            <p:cNvPr id="54" name="テキスト ボックス 27"/>
            <p:cNvSpPr txBox="1">
              <a:spLocks noChangeArrowheads="1"/>
            </p:cNvSpPr>
            <p:nvPr/>
          </p:nvSpPr>
          <p:spPr bwMode="auto">
            <a:xfrm>
              <a:off x="2699792" y="2348880"/>
              <a:ext cx="1456084" cy="276999"/>
            </a:xfrm>
            <a:prstGeom prst="rect">
              <a:avLst/>
            </a:prstGeom>
            <a:noFill/>
            <a:ln w="9525">
              <a:noFill/>
              <a:miter lim="800000"/>
              <a:headEnd/>
              <a:tailEnd/>
            </a:ln>
          </p:spPr>
          <p:txBody>
            <a:bodyPr wrap="square">
              <a:spAutoFit/>
            </a:bodyPr>
            <a:lstStyle/>
            <a:p>
              <a:r>
                <a:rPr lang="ja-JP" altLang="en-US" sz="1200" dirty="0" smtClean="0">
                  <a:latin typeface="HGS創英角ｺﾞｼｯｸUB" pitchFamily="50" charset="-128"/>
                  <a:ea typeface="HGS創英角ｺﾞｼｯｸUB" pitchFamily="50" charset="-128"/>
                </a:rPr>
                <a:t>物理ストレージ</a:t>
              </a:r>
              <a:endParaRPr lang="ja-JP" altLang="en-US" sz="1200" dirty="0">
                <a:latin typeface="HGS創英角ｺﾞｼｯｸUB" pitchFamily="50" charset="-128"/>
                <a:ea typeface="HGS創英角ｺﾞｼｯｸUB" pitchFamily="50" charset="-128"/>
              </a:endParaRPr>
            </a:p>
          </p:txBody>
        </p:sp>
      </p:grpSp>
      <p:sp>
        <p:nvSpPr>
          <p:cNvPr id="65" name="テキスト ボックス 25"/>
          <p:cNvSpPr txBox="1">
            <a:spLocks noChangeArrowheads="1"/>
          </p:cNvSpPr>
          <p:nvPr/>
        </p:nvSpPr>
        <p:spPr bwMode="auto">
          <a:xfrm>
            <a:off x="1547664" y="6021288"/>
            <a:ext cx="1295375" cy="276999"/>
          </a:xfrm>
          <a:prstGeom prst="rect">
            <a:avLst/>
          </a:prstGeom>
          <a:noFill/>
          <a:ln w="9525">
            <a:noFill/>
            <a:miter lim="800000"/>
            <a:headEnd/>
            <a:tailEnd/>
          </a:ln>
        </p:spPr>
        <p:txBody>
          <a:bodyPr wrap="square">
            <a:spAutoFit/>
          </a:bodyPr>
          <a:lstStyle/>
          <a:p>
            <a:r>
              <a:rPr lang="ja-JP" altLang="en-US" sz="1200" dirty="0" smtClean="0">
                <a:latin typeface="HGS創英角ｺﾞｼｯｸUB" pitchFamily="50" charset="-128"/>
                <a:ea typeface="HGS創英角ｺﾞｼｯｸUB" pitchFamily="50" charset="-128"/>
              </a:rPr>
              <a:t>物理スイッチ</a:t>
            </a:r>
            <a:endParaRPr lang="ja-JP" altLang="en-US" sz="1200" dirty="0">
              <a:latin typeface="HGS創英角ｺﾞｼｯｸUB" pitchFamily="50" charset="-128"/>
              <a:ea typeface="HGS創英角ｺﾞｼｯｸUB" pitchFamily="50" charset="-128"/>
            </a:endParaRPr>
          </a:p>
        </p:txBody>
      </p:sp>
      <p:sp>
        <p:nvSpPr>
          <p:cNvPr id="66" name="テキスト ボックス 27"/>
          <p:cNvSpPr txBox="1">
            <a:spLocks noChangeArrowheads="1"/>
          </p:cNvSpPr>
          <p:nvPr/>
        </p:nvSpPr>
        <p:spPr bwMode="auto">
          <a:xfrm>
            <a:off x="6516216" y="5949280"/>
            <a:ext cx="1456084" cy="276999"/>
          </a:xfrm>
          <a:prstGeom prst="rect">
            <a:avLst/>
          </a:prstGeom>
          <a:noFill/>
          <a:ln w="9525">
            <a:noFill/>
            <a:miter lim="800000"/>
            <a:headEnd/>
            <a:tailEnd/>
          </a:ln>
        </p:spPr>
        <p:txBody>
          <a:bodyPr wrap="square">
            <a:spAutoFit/>
          </a:bodyPr>
          <a:lstStyle/>
          <a:p>
            <a:r>
              <a:rPr lang="ja-JP" altLang="en-US" sz="1200" dirty="0" smtClean="0">
                <a:latin typeface="HGS創英角ｺﾞｼｯｸUB" pitchFamily="50" charset="-128"/>
                <a:ea typeface="HGS創英角ｺﾞｼｯｸUB" pitchFamily="50" charset="-128"/>
              </a:rPr>
              <a:t>物理ストレージ</a:t>
            </a:r>
            <a:endParaRPr lang="ja-JP" altLang="en-US" sz="1200" dirty="0">
              <a:latin typeface="HGS創英角ｺﾞｼｯｸUB" pitchFamily="50" charset="-128"/>
              <a:ea typeface="HGS創英角ｺﾞｼｯｸUB" pitchFamily="50" charset="-128"/>
            </a:endParaRPr>
          </a:p>
        </p:txBody>
      </p:sp>
      <p:cxnSp>
        <p:nvCxnSpPr>
          <p:cNvPr id="68" name="直線コネクタ 67"/>
          <p:cNvCxnSpPr/>
          <p:nvPr/>
        </p:nvCxnSpPr>
        <p:spPr>
          <a:xfrm>
            <a:off x="179512" y="3573016"/>
            <a:ext cx="8568952" cy="0"/>
          </a:xfrm>
          <a:prstGeom prst="line">
            <a:avLst/>
          </a:prstGeom>
        </p:spPr>
        <p:style>
          <a:lnRef idx="1">
            <a:schemeClr val="accent1"/>
          </a:lnRef>
          <a:fillRef idx="0">
            <a:schemeClr val="accent1"/>
          </a:fillRef>
          <a:effectRef idx="0">
            <a:schemeClr val="accent1"/>
          </a:effectRef>
          <a:fontRef idx="minor">
            <a:schemeClr val="tx1"/>
          </a:fontRef>
        </p:style>
      </p:cxnSp>
      <p:sp>
        <p:nvSpPr>
          <p:cNvPr id="67" name="正方形/長方形 66"/>
          <p:cNvSpPr/>
          <p:nvPr/>
        </p:nvSpPr>
        <p:spPr>
          <a:xfrm>
            <a:off x="0" y="980728"/>
            <a:ext cx="9144000" cy="5328592"/>
          </a:xfrm>
          <a:prstGeom prst="rect">
            <a:avLst/>
          </a:prstGeom>
          <a:solidFill>
            <a:schemeClr val="bg1">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9" name="正方形/長方形 68"/>
          <p:cNvSpPr/>
          <p:nvPr/>
        </p:nvSpPr>
        <p:spPr>
          <a:xfrm>
            <a:off x="1320193" y="1082213"/>
            <a:ext cx="6772613" cy="531507"/>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2800" dirty="0" smtClean="0">
                <a:latin typeface="+mn-ea"/>
              </a:rPr>
              <a:t>１．リソース共有化による利用率向上　</a:t>
            </a:r>
            <a:endParaRPr kumimoji="1" lang="ja-JP" altLang="en-US" sz="2800" b="1" dirty="0">
              <a:latin typeface="+mn-ea"/>
            </a:endParaRPr>
          </a:p>
        </p:txBody>
      </p:sp>
      <p:sp>
        <p:nvSpPr>
          <p:cNvPr id="76" name="正方形/長方形 75"/>
          <p:cNvSpPr/>
          <p:nvPr/>
        </p:nvSpPr>
        <p:spPr>
          <a:xfrm>
            <a:off x="1320192" y="1670061"/>
            <a:ext cx="6772613" cy="531507"/>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2800" dirty="0">
                <a:latin typeface="+mn-ea"/>
              </a:rPr>
              <a:t>２．運用集中化による工数削減　</a:t>
            </a:r>
            <a:endParaRPr lang="ja-JP" altLang="en-US" sz="2800" b="1" dirty="0">
              <a:latin typeface="+mn-ea"/>
            </a:endParaRPr>
          </a:p>
        </p:txBody>
      </p:sp>
      <p:sp>
        <p:nvSpPr>
          <p:cNvPr id="77" name="正方形/長方形 76"/>
          <p:cNvSpPr/>
          <p:nvPr/>
        </p:nvSpPr>
        <p:spPr>
          <a:xfrm>
            <a:off x="1320193" y="2270938"/>
            <a:ext cx="6772613" cy="531507"/>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2800" dirty="0">
                <a:latin typeface="+mn-ea"/>
              </a:rPr>
              <a:t>３．計算機リソースへの投資削減　</a:t>
            </a:r>
            <a:endParaRPr lang="ja-JP" altLang="en-US" sz="2800" b="1" dirty="0">
              <a:latin typeface="+mn-ea"/>
            </a:endParaRPr>
          </a:p>
        </p:txBody>
      </p:sp>
      <p:sp>
        <p:nvSpPr>
          <p:cNvPr id="78" name="正方形/長方形 77"/>
          <p:cNvSpPr/>
          <p:nvPr/>
        </p:nvSpPr>
        <p:spPr>
          <a:xfrm>
            <a:off x="1320192" y="2858786"/>
            <a:ext cx="6772613" cy="531507"/>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2800" dirty="0">
                <a:latin typeface="+mn-ea"/>
              </a:rPr>
              <a:t>４．大規模実験</a:t>
            </a:r>
            <a:r>
              <a:rPr lang="ja-JP" altLang="en-US" sz="2800" dirty="0" smtClean="0">
                <a:latin typeface="+mn-ea"/>
              </a:rPr>
              <a:t>環境構築</a:t>
            </a:r>
            <a:r>
              <a:rPr lang="en-US" altLang="ja-JP" sz="2800" dirty="0">
                <a:latin typeface="+mn-ea"/>
              </a:rPr>
              <a:t>/</a:t>
            </a:r>
            <a:r>
              <a:rPr lang="ja-JP" altLang="en-US" sz="2800" dirty="0">
                <a:latin typeface="+mn-ea"/>
              </a:rPr>
              <a:t>運用の作業軽減</a:t>
            </a:r>
            <a:endParaRPr lang="ja-JP" altLang="en-US" sz="2800" b="1" dirty="0">
              <a:latin typeface="+mn-ea"/>
            </a:endParaRPr>
          </a:p>
        </p:txBody>
      </p:sp>
      <p:sp>
        <p:nvSpPr>
          <p:cNvPr id="79" name="正方形/長方形 78"/>
          <p:cNvSpPr/>
          <p:nvPr/>
        </p:nvSpPr>
        <p:spPr>
          <a:xfrm>
            <a:off x="1300259" y="3735669"/>
            <a:ext cx="6772613" cy="531507"/>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2800" dirty="0">
                <a:latin typeface="+mn-ea"/>
              </a:rPr>
              <a:t>５．物理マシン相当の安定的性能確保　</a:t>
            </a:r>
            <a:endParaRPr lang="ja-JP" altLang="en-US" sz="2800" b="1" dirty="0">
              <a:latin typeface="+mn-ea"/>
            </a:endParaRPr>
          </a:p>
        </p:txBody>
      </p:sp>
      <p:sp>
        <p:nvSpPr>
          <p:cNvPr id="80" name="正方形/長方形 79"/>
          <p:cNvSpPr/>
          <p:nvPr/>
        </p:nvSpPr>
        <p:spPr>
          <a:xfrm>
            <a:off x="1300258" y="4345289"/>
            <a:ext cx="6772613" cy="531507"/>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2800" dirty="0">
                <a:latin typeface="+mn-ea"/>
              </a:rPr>
              <a:t>６．既存</a:t>
            </a:r>
            <a:r>
              <a:rPr lang="ja-JP" altLang="en-US" sz="2800" dirty="0" smtClean="0">
                <a:latin typeface="+mn-ea"/>
              </a:rPr>
              <a:t>計算機リソース</a:t>
            </a:r>
            <a:r>
              <a:rPr lang="ja-JP" altLang="en-US" sz="2800" dirty="0">
                <a:latin typeface="+mn-ea"/>
              </a:rPr>
              <a:t>との融合　</a:t>
            </a:r>
            <a:endParaRPr lang="ja-JP" altLang="en-US" sz="2800" b="1" dirty="0">
              <a:latin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9"/>
                                        </p:tgtEl>
                                        <p:attrNameLst>
                                          <p:attrName>style.visibility</p:attrName>
                                        </p:attrNameLst>
                                      </p:cBhvr>
                                      <p:to>
                                        <p:strVal val="visible"/>
                                      </p:to>
                                    </p:set>
                                    <p:animEffect transition="in" filter="fade">
                                      <p:cBhvr>
                                        <p:cTn id="7" dur="2000"/>
                                        <p:tgtEl>
                                          <p:spTgt spid="6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6"/>
                                        </p:tgtEl>
                                        <p:attrNameLst>
                                          <p:attrName>style.visibility</p:attrName>
                                        </p:attrNameLst>
                                      </p:cBhvr>
                                      <p:to>
                                        <p:strVal val="visible"/>
                                      </p:to>
                                    </p:set>
                                    <p:animEffect transition="in" filter="fade">
                                      <p:cBhvr>
                                        <p:cTn id="12" dur="2000"/>
                                        <p:tgtEl>
                                          <p:spTgt spid="7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7"/>
                                        </p:tgtEl>
                                        <p:attrNameLst>
                                          <p:attrName>style.visibility</p:attrName>
                                        </p:attrNameLst>
                                      </p:cBhvr>
                                      <p:to>
                                        <p:strVal val="visible"/>
                                      </p:to>
                                    </p:set>
                                    <p:animEffect transition="in" filter="fade">
                                      <p:cBhvr>
                                        <p:cTn id="17" dur="2000"/>
                                        <p:tgtEl>
                                          <p:spTgt spid="7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8"/>
                                        </p:tgtEl>
                                        <p:attrNameLst>
                                          <p:attrName>style.visibility</p:attrName>
                                        </p:attrNameLst>
                                      </p:cBhvr>
                                      <p:to>
                                        <p:strVal val="visible"/>
                                      </p:to>
                                    </p:set>
                                    <p:animEffect transition="in" filter="fade">
                                      <p:cBhvr>
                                        <p:cTn id="22" dur="2000"/>
                                        <p:tgtEl>
                                          <p:spTgt spid="7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9"/>
                                        </p:tgtEl>
                                        <p:attrNameLst>
                                          <p:attrName>style.visibility</p:attrName>
                                        </p:attrNameLst>
                                      </p:cBhvr>
                                      <p:to>
                                        <p:strVal val="visible"/>
                                      </p:to>
                                    </p:set>
                                    <p:animEffect transition="in" filter="fade">
                                      <p:cBhvr>
                                        <p:cTn id="27" dur="2000"/>
                                        <p:tgtEl>
                                          <p:spTgt spid="7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80"/>
                                        </p:tgtEl>
                                        <p:attrNameLst>
                                          <p:attrName>style.visibility</p:attrName>
                                        </p:attrNameLst>
                                      </p:cBhvr>
                                      <p:to>
                                        <p:strVal val="visible"/>
                                      </p:to>
                                    </p:set>
                                    <p:animEffect transition="in" filter="fade">
                                      <p:cBhvr>
                                        <p:cTn id="32" dur="2000"/>
                                        <p:tgtEl>
                                          <p:spTgt spid="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animBg="1"/>
      <p:bldP spid="76" grpId="0" animBg="1"/>
      <p:bldP spid="77" grpId="0" animBg="1"/>
      <p:bldP spid="78" grpId="0" animBg="1"/>
      <p:bldP spid="79" grpId="0" animBg="1"/>
      <p:bldP spid="80"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タイトル 1"/>
          <p:cNvSpPr>
            <a:spLocks noGrp="1"/>
          </p:cNvSpPr>
          <p:nvPr>
            <p:ph type="title"/>
          </p:nvPr>
        </p:nvSpPr>
        <p:spPr>
          <a:xfrm>
            <a:off x="457200" y="214290"/>
            <a:ext cx="8686800" cy="582594"/>
          </a:xfrm>
        </p:spPr>
        <p:txBody>
          <a:bodyPr/>
          <a:lstStyle/>
          <a:p>
            <a:r>
              <a:rPr lang="en-US" altLang="ja-JP" sz="4000" dirty="0" smtClean="0"/>
              <a:t>Cluster as a Service(</a:t>
            </a:r>
            <a:r>
              <a:rPr lang="en-US" altLang="ja-JP" sz="4000" dirty="0" err="1" smtClean="0"/>
              <a:t>CaaS</a:t>
            </a:r>
            <a:r>
              <a:rPr lang="en-US" altLang="ja-JP" sz="4000" dirty="0" smtClean="0"/>
              <a:t>) </a:t>
            </a:r>
            <a:r>
              <a:rPr lang="ja-JP" altLang="en-US" sz="4000" dirty="0" smtClean="0"/>
              <a:t>の導入</a:t>
            </a:r>
            <a:endParaRPr lang="ja-JP" altLang="en-US" sz="4000" dirty="0"/>
          </a:p>
        </p:txBody>
      </p:sp>
      <p:sp>
        <p:nvSpPr>
          <p:cNvPr id="107" name="スライド番号プレースホルダ 2"/>
          <p:cNvSpPr>
            <a:spLocks noGrp="1"/>
          </p:cNvSpPr>
          <p:nvPr>
            <p:ph type="sldNum" sz="quarter" idx="10"/>
          </p:nvPr>
        </p:nvSpPr>
        <p:spPr/>
        <p:txBody>
          <a:bodyPr/>
          <a:lstStyle/>
          <a:p>
            <a:fld id="{2D49EB63-8A47-42A8-B1AF-7D6D75D2383C}" type="slidenum">
              <a:rPr lang="ja-JP" altLang="en-US" smtClean="0"/>
              <a:pPr/>
              <a:t>26</a:t>
            </a:fld>
            <a:endParaRPr lang="ja-JP" altLang="en-US" dirty="0"/>
          </a:p>
        </p:txBody>
      </p:sp>
      <p:sp>
        <p:nvSpPr>
          <p:cNvPr id="96" name="角丸四角形 95"/>
          <p:cNvSpPr/>
          <p:nvPr/>
        </p:nvSpPr>
        <p:spPr>
          <a:xfrm>
            <a:off x="1670702" y="3217871"/>
            <a:ext cx="6004334" cy="371163"/>
          </a:xfrm>
          <a:prstGeom prst="roundRect">
            <a:avLst/>
          </a:prstGeom>
        </p:spPr>
        <p:style>
          <a:lnRef idx="1">
            <a:schemeClr val="accent2"/>
          </a:lnRef>
          <a:fillRef idx="2">
            <a:schemeClr val="accent2"/>
          </a:fillRef>
          <a:effectRef idx="1">
            <a:schemeClr val="accent2"/>
          </a:effectRef>
          <a:fontRef idx="minor">
            <a:schemeClr val="dk1"/>
          </a:fontRef>
        </p:style>
        <p:txBody>
          <a:bodyPr anchor="ctr"/>
          <a:lstStyle/>
          <a:p>
            <a:pPr algn="ctr" fontAlgn="auto">
              <a:spcBef>
                <a:spcPts val="0"/>
              </a:spcBef>
              <a:spcAft>
                <a:spcPts val="0"/>
              </a:spcAft>
              <a:defRPr/>
            </a:pPr>
            <a:r>
              <a:rPr lang="en-US" altLang="ja-JP" sz="1600" dirty="0" smtClean="0">
                <a:latin typeface="+mn-ea"/>
              </a:rPr>
              <a:t>Cluster as a Service (</a:t>
            </a:r>
            <a:r>
              <a:rPr lang="en-US" altLang="ja-JP" sz="1600" dirty="0" err="1" smtClean="0">
                <a:latin typeface="+mn-ea"/>
              </a:rPr>
              <a:t>CaaS</a:t>
            </a:r>
            <a:r>
              <a:rPr lang="en-US" altLang="ja-JP" sz="1600" dirty="0" smtClean="0">
                <a:latin typeface="+mn-ea"/>
              </a:rPr>
              <a:t>)</a:t>
            </a:r>
            <a:endParaRPr lang="ja-JP" altLang="en-US" sz="1600" dirty="0">
              <a:latin typeface="+mn-ea"/>
            </a:endParaRPr>
          </a:p>
        </p:txBody>
      </p:sp>
      <p:sp>
        <p:nvSpPr>
          <p:cNvPr id="5" name="正方形/長方形 4"/>
          <p:cNvSpPr/>
          <p:nvPr/>
        </p:nvSpPr>
        <p:spPr>
          <a:xfrm>
            <a:off x="2289662" y="3836830"/>
            <a:ext cx="4518405" cy="1794983"/>
          </a:xfrm>
          <a:prstGeom prst="rect">
            <a:avLst/>
          </a:prstGeom>
          <a:solidFill>
            <a:schemeClr val="bg1"/>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latin typeface="+mn-ea"/>
              <a:cs typeface="Times New Roman" pitchFamily="18" charset="0"/>
            </a:endParaRPr>
          </a:p>
        </p:txBody>
      </p:sp>
      <p:sp>
        <p:nvSpPr>
          <p:cNvPr id="6" name="テキスト ボックス 5"/>
          <p:cNvSpPr txBox="1"/>
          <p:nvPr/>
        </p:nvSpPr>
        <p:spPr>
          <a:xfrm>
            <a:off x="3642588" y="5661248"/>
            <a:ext cx="1792478" cy="338554"/>
          </a:xfrm>
          <a:prstGeom prst="rect">
            <a:avLst/>
          </a:prstGeom>
          <a:noFill/>
        </p:spPr>
        <p:txBody>
          <a:bodyPr wrap="none" rtlCol="0">
            <a:spAutoFit/>
          </a:bodyPr>
          <a:lstStyle/>
          <a:p>
            <a:r>
              <a:rPr lang="ja-JP" altLang="en-US" sz="1600" dirty="0" smtClean="0">
                <a:latin typeface="+mn-ea"/>
                <a:ea typeface="+mn-ea"/>
                <a:cs typeface="Times New Roman" pitchFamily="18" charset="0"/>
              </a:rPr>
              <a:t>物理サーバプール</a:t>
            </a:r>
            <a:endParaRPr kumimoji="1" lang="ja-JP" altLang="en-US" sz="1600" dirty="0">
              <a:latin typeface="+mn-ea"/>
              <a:ea typeface="+mn-ea"/>
              <a:cs typeface="Times New Roman" pitchFamily="18" charset="0"/>
            </a:endParaRPr>
          </a:p>
        </p:txBody>
      </p:sp>
      <p:pic>
        <p:nvPicPr>
          <p:cNvPr id="9" name="Picture 8" descr="MCj04289690000[1]"/>
          <p:cNvPicPr>
            <a:picLocks noChangeAspect="1" noChangeArrowheads="1"/>
          </p:cNvPicPr>
          <p:nvPr/>
        </p:nvPicPr>
        <p:blipFill>
          <a:blip r:embed="rId3" cstate="print"/>
          <a:srcRect/>
          <a:stretch>
            <a:fillRect/>
          </a:stretch>
        </p:blipFill>
        <p:spPr bwMode="auto">
          <a:xfrm>
            <a:off x="2581852" y="3937911"/>
            <a:ext cx="329174" cy="457186"/>
          </a:xfrm>
          <a:prstGeom prst="rect">
            <a:avLst/>
          </a:prstGeom>
          <a:noFill/>
          <a:ln w="9525">
            <a:noFill/>
            <a:miter lim="800000"/>
            <a:headEnd/>
            <a:tailEnd/>
          </a:ln>
        </p:spPr>
      </p:pic>
      <p:sp>
        <p:nvSpPr>
          <p:cNvPr id="10" name="円柱 9"/>
          <p:cNvSpPr/>
          <p:nvPr/>
        </p:nvSpPr>
        <p:spPr>
          <a:xfrm>
            <a:off x="2767540" y="4247390"/>
            <a:ext cx="123792" cy="154740"/>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400">
              <a:latin typeface="+mn-ea"/>
              <a:cs typeface="Times New Roman" pitchFamily="18" charset="0"/>
            </a:endParaRPr>
          </a:p>
        </p:txBody>
      </p:sp>
      <p:pic>
        <p:nvPicPr>
          <p:cNvPr id="11" name="Picture 8" descr="MCj04289690000[1]"/>
          <p:cNvPicPr>
            <a:picLocks noChangeAspect="1" noChangeArrowheads="1"/>
          </p:cNvPicPr>
          <p:nvPr/>
        </p:nvPicPr>
        <p:blipFill>
          <a:blip r:embed="rId3" cstate="print"/>
          <a:srcRect/>
          <a:stretch>
            <a:fillRect/>
          </a:stretch>
        </p:blipFill>
        <p:spPr bwMode="auto">
          <a:xfrm>
            <a:off x="2809741" y="4092651"/>
            <a:ext cx="329174" cy="457186"/>
          </a:xfrm>
          <a:prstGeom prst="rect">
            <a:avLst/>
          </a:prstGeom>
          <a:noFill/>
          <a:ln w="9525">
            <a:noFill/>
            <a:miter lim="800000"/>
            <a:headEnd/>
            <a:tailEnd/>
          </a:ln>
        </p:spPr>
      </p:pic>
      <p:sp>
        <p:nvSpPr>
          <p:cNvPr id="12" name="円柱 11"/>
          <p:cNvSpPr/>
          <p:nvPr/>
        </p:nvSpPr>
        <p:spPr>
          <a:xfrm>
            <a:off x="2995429" y="4402130"/>
            <a:ext cx="123792" cy="154740"/>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400">
              <a:latin typeface="+mn-ea"/>
              <a:cs typeface="Times New Roman" pitchFamily="18" charset="0"/>
            </a:endParaRPr>
          </a:p>
        </p:txBody>
      </p:sp>
      <p:pic>
        <p:nvPicPr>
          <p:cNvPr id="13" name="Picture 8" descr="MCj04289690000[1]"/>
          <p:cNvPicPr>
            <a:picLocks noChangeAspect="1" noChangeArrowheads="1"/>
          </p:cNvPicPr>
          <p:nvPr/>
        </p:nvPicPr>
        <p:blipFill>
          <a:blip r:embed="rId3" cstate="print"/>
          <a:srcRect/>
          <a:stretch>
            <a:fillRect/>
          </a:stretch>
        </p:blipFill>
        <p:spPr bwMode="auto">
          <a:xfrm>
            <a:off x="3077020" y="3999807"/>
            <a:ext cx="329174" cy="457186"/>
          </a:xfrm>
          <a:prstGeom prst="rect">
            <a:avLst/>
          </a:prstGeom>
          <a:noFill/>
          <a:ln w="9525">
            <a:noFill/>
            <a:miter lim="800000"/>
            <a:headEnd/>
            <a:tailEnd/>
          </a:ln>
        </p:spPr>
      </p:pic>
      <p:sp>
        <p:nvSpPr>
          <p:cNvPr id="14" name="円柱 13"/>
          <p:cNvSpPr/>
          <p:nvPr/>
        </p:nvSpPr>
        <p:spPr>
          <a:xfrm>
            <a:off x="3262707" y="4309286"/>
            <a:ext cx="123792" cy="154740"/>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400">
              <a:latin typeface="+mn-ea"/>
              <a:cs typeface="Times New Roman" pitchFamily="18" charset="0"/>
            </a:endParaRPr>
          </a:p>
        </p:txBody>
      </p:sp>
      <p:grpSp>
        <p:nvGrpSpPr>
          <p:cNvPr id="3" name="グループ化 73"/>
          <p:cNvGrpSpPr/>
          <p:nvPr/>
        </p:nvGrpSpPr>
        <p:grpSpPr>
          <a:xfrm>
            <a:off x="2227766" y="2289431"/>
            <a:ext cx="1423607" cy="495168"/>
            <a:chOff x="5220072" y="1556792"/>
            <a:chExt cx="1296144" cy="576064"/>
          </a:xfrm>
        </p:grpSpPr>
        <p:pic>
          <p:nvPicPr>
            <p:cNvPr id="21" name="Picture 8" descr="MCj04289690000[1]"/>
            <p:cNvPicPr>
              <a:picLocks noChangeAspect="1" noChangeArrowheads="1"/>
            </p:cNvPicPr>
            <p:nvPr/>
          </p:nvPicPr>
          <p:blipFill>
            <a:blip r:embed="rId3" cstate="print">
              <a:lum bright="-5000" contrast="59000"/>
            </a:blip>
            <a:srcRect/>
            <a:stretch>
              <a:fillRect/>
            </a:stretch>
          </p:blipFill>
          <p:spPr bwMode="auto">
            <a:xfrm>
              <a:off x="5292080" y="1628800"/>
              <a:ext cx="259922" cy="360040"/>
            </a:xfrm>
            <a:prstGeom prst="rect">
              <a:avLst/>
            </a:prstGeom>
            <a:noFill/>
            <a:ln w="9525">
              <a:noFill/>
              <a:miter lim="800000"/>
              <a:headEnd/>
              <a:tailEnd/>
            </a:ln>
          </p:spPr>
        </p:pic>
        <p:sp>
          <p:nvSpPr>
            <p:cNvPr id="22" name="円柱 21"/>
            <p:cNvSpPr/>
            <p:nvPr/>
          </p:nvSpPr>
          <p:spPr>
            <a:xfrm>
              <a:off x="5436096" y="1844824"/>
              <a:ext cx="144016" cy="144016"/>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400">
                <a:latin typeface="+mn-ea"/>
                <a:cs typeface="Times New Roman" pitchFamily="18" charset="0"/>
              </a:endParaRPr>
            </a:p>
          </p:txBody>
        </p:sp>
        <p:pic>
          <p:nvPicPr>
            <p:cNvPr id="23" name="Picture 8" descr="MCj04289690000[1]"/>
            <p:cNvPicPr>
              <a:picLocks noChangeAspect="1" noChangeArrowheads="1"/>
            </p:cNvPicPr>
            <p:nvPr/>
          </p:nvPicPr>
          <p:blipFill>
            <a:blip r:embed="rId3" cstate="print">
              <a:lum bright="-5000" contrast="59000"/>
            </a:blip>
            <a:srcRect/>
            <a:stretch>
              <a:fillRect/>
            </a:stretch>
          </p:blipFill>
          <p:spPr bwMode="auto">
            <a:xfrm>
              <a:off x="5580112" y="1628800"/>
              <a:ext cx="259922" cy="360040"/>
            </a:xfrm>
            <a:prstGeom prst="rect">
              <a:avLst/>
            </a:prstGeom>
            <a:noFill/>
            <a:ln w="9525">
              <a:noFill/>
              <a:miter lim="800000"/>
              <a:headEnd/>
              <a:tailEnd/>
            </a:ln>
          </p:spPr>
        </p:pic>
        <p:sp>
          <p:nvSpPr>
            <p:cNvPr id="24" name="円柱 23"/>
            <p:cNvSpPr/>
            <p:nvPr/>
          </p:nvSpPr>
          <p:spPr>
            <a:xfrm>
              <a:off x="5724128" y="1844824"/>
              <a:ext cx="144016" cy="144016"/>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400">
                <a:latin typeface="+mn-ea"/>
                <a:cs typeface="Times New Roman" pitchFamily="18" charset="0"/>
              </a:endParaRPr>
            </a:p>
          </p:txBody>
        </p:sp>
        <p:pic>
          <p:nvPicPr>
            <p:cNvPr id="25" name="Picture 8" descr="MCj04289690000[1]"/>
            <p:cNvPicPr>
              <a:picLocks noChangeAspect="1" noChangeArrowheads="1"/>
            </p:cNvPicPr>
            <p:nvPr/>
          </p:nvPicPr>
          <p:blipFill>
            <a:blip r:embed="rId3" cstate="print">
              <a:lum bright="-5000" contrast="59000"/>
            </a:blip>
            <a:srcRect/>
            <a:stretch>
              <a:fillRect/>
            </a:stretch>
          </p:blipFill>
          <p:spPr bwMode="auto">
            <a:xfrm>
              <a:off x="5868144" y="1628800"/>
              <a:ext cx="259922" cy="360040"/>
            </a:xfrm>
            <a:prstGeom prst="rect">
              <a:avLst/>
            </a:prstGeom>
            <a:noFill/>
            <a:ln w="9525">
              <a:noFill/>
              <a:miter lim="800000"/>
              <a:headEnd/>
              <a:tailEnd/>
            </a:ln>
          </p:spPr>
        </p:pic>
        <p:sp>
          <p:nvSpPr>
            <p:cNvPr id="26" name="円柱 25"/>
            <p:cNvSpPr/>
            <p:nvPr/>
          </p:nvSpPr>
          <p:spPr>
            <a:xfrm>
              <a:off x="6012160" y="1844824"/>
              <a:ext cx="144016" cy="144016"/>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400">
                <a:latin typeface="+mn-ea"/>
                <a:cs typeface="Times New Roman" pitchFamily="18" charset="0"/>
              </a:endParaRPr>
            </a:p>
          </p:txBody>
        </p:sp>
        <p:pic>
          <p:nvPicPr>
            <p:cNvPr id="27" name="Picture 8" descr="MCj04289690000[1]"/>
            <p:cNvPicPr>
              <a:picLocks noChangeAspect="1" noChangeArrowheads="1"/>
            </p:cNvPicPr>
            <p:nvPr/>
          </p:nvPicPr>
          <p:blipFill>
            <a:blip r:embed="rId3" cstate="print">
              <a:lum bright="-5000" contrast="59000"/>
            </a:blip>
            <a:srcRect/>
            <a:stretch>
              <a:fillRect/>
            </a:stretch>
          </p:blipFill>
          <p:spPr bwMode="auto">
            <a:xfrm>
              <a:off x="6156176" y="1628800"/>
              <a:ext cx="259922" cy="360040"/>
            </a:xfrm>
            <a:prstGeom prst="rect">
              <a:avLst/>
            </a:prstGeom>
            <a:noFill/>
            <a:ln w="9525">
              <a:noFill/>
              <a:miter lim="800000"/>
              <a:headEnd/>
              <a:tailEnd/>
            </a:ln>
          </p:spPr>
        </p:pic>
        <p:sp>
          <p:nvSpPr>
            <p:cNvPr id="28" name="円柱 27"/>
            <p:cNvSpPr/>
            <p:nvPr/>
          </p:nvSpPr>
          <p:spPr>
            <a:xfrm>
              <a:off x="6300192" y="1844824"/>
              <a:ext cx="144016" cy="144016"/>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400">
                <a:latin typeface="+mn-ea"/>
                <a:cs typeface="Times New Roman" pitchFamily="18" charset="0"/>
              </a:endParaRPr>
            </a:p>
          </p:txBody>
        </p:sp>
        <p:sp>
          <p:nvSpPr>
            <p:cNvPr id="29" name="正方形/長方形 28"/>
            <p:cNvSpPr/>
            <p:nvPr/>
          </p:nvSpPr>
          <p:spPr>
            <a:xfrm>
              <a:off x="5220072" y="1556792"/>
              <a:ext cx="1296144" cy="576064"/>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latin typeface="+mn-ea"/>
                <a:cs typeface="Times New Roman" pitchFamily="18" charset="0"/>
              </a:endParaRPr>
            </a:p>
          </p:txBody>
        </p:sp>
      </p:grpSp>
      <p:grpSp>
        <p:nvGrpSpPr>
          <p:cNvPr id="4" name="グループ化 74"/>
          <p:cNvGrpSpPr/>
          <p:nvPr/>
        </p:nvGrpSpPr>
        <p:grpSpPr>
          <a:xfrm>
            <a:off x="3837060" y="2289431"/>
            <a:ext cx="1423607" cy="495168"/>
            <a:chOff x="5220072" y="1556792"/>
            <a:chExt cx="1296144" cy="576064"/>
          </a:xfrm>
        </p:grpSpPr>
        <p:pic>
          <p:nvPicPr>
            <p:cNvPr id="35" name="Picture 8" descr="MCj04289690000[1]"/>
            <p:cNvPicPr>
              <a:picLocks noChangeAspect="1" noChangeArrowheads="1"/>
            </p:cNvPicPr>
            <p:nvPr/>
          </p:nvPicPr>
          <p:blipFill>
            <a:blip r:embed="rId3" cstate="print">
              <a:lum bright="-5000" contrast="59000"/>
            </a:blip>
            <a:srcRect/>
            <a:stretch>
              <a:fillRect/>
            </a:stretch>
          </p:blipFill>
          <p:spPr bwMode="auto">
            <a:xfrm>
              <a:off x="5292080" y="1628800"/>
              <a:ext cx="259922" cy="360040"/>
            </a:xfrm>
            <a:prstGeom prst="rect">
              <a:avLst/>
            </a:prstGeom>
            <a:noFill/>
            <a:ln w="9525">
              <a:noFill/>
              <a:miter lim="800000"/>
              <a:headEnd/>
              <a:tailEnd/>
            </a:ln>
          </p:spPr>
        </p:pic>
        <p:sp>
          <p:nvSpPr>
            <p:cNvPr id="36" name="円柱 35"/>
            <p:cNvSpPr/>
            <p:nvPr/>
          </p:nvSpPr>
          <p:spPr>
            <a:xfrm>
              <a:off x="5436096" y="1844824"/>
              <a:ext cx="144016" cy="144016"/>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400">
                <a:latin typeface="+mn-ea"/>
                <a:cs typeface="Times New Roman" pitchFamily="18" charset="0"/>
              </a:endParaRPr>
            </a:p>
          </p:txBody>
        </p:sp>
        <p:pic>
          <p:nvPicPr>
            <p:cNvPr id="37" name="Picture 8" descr="MCj04289690000[1]"/>
            <p:cNvPicPr>
              <a:picLocks noChangeAspect="1" noChangeArrowheads="1"/>
            </p:cNvPicPr>
            <p:nvPr/>
          </p:nvPicPr>
          <p:blipFill>
            <a:blip r:embed="rId3" cstate="print">
              <a:lum bright="-5000" contrast="59000"/>
            </a:blip>
            <a:srcRect/>
            <a:stretch>
              <a:fillRect/>
            </a:stretch>
          </p:blipFill>
          <p:spPr bwMode="auto">
            <a:xfrm>
              <a:off x="5580112" y="1628800"/>
              <a:ext cx="259922" cy="360040"/>
            </a:xfrm>
            <a:prstGeom prst="rect">
              <a:avLst/>
            </a:prstGeom>
            <a:noFill/>
            <a:ln w="9525">
              <a:noFill/>
              <a:miter lim="800000"/>
              <a:headEnd/>
              <a:tailEnd/>
            </a:ln>
          </p:spPr>
        </p:pic>
        <p:sp>
          <p:nvSpPr>
            <p:cNvPr id="38" name="円柱 37"/>
            <p:cNvSpPr/>
            <p:nvPr/>
          </p:nvSpPr>
          <p:spPr>
            <a:xfrm>
              <a:off x="5724128" y="1844824"/>
              <a:ext cx="144016" cy="144016"/>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400">
                <a:latin typeface="+mn-ea"/>
                <a:cs typeface="Times New Roman" pitchFamily="18" charset="0"/>
              </a:endParaRPr>
            </a:p>
          </p:txBody>
        </p:sp>
        <p:pic>
          <p:nvPicPr>
            <p:cNvPr id="39" name="Picture 8" descr="MCj04289690000[1]"/>
            <p:cNvPicPr>
              <a:picLocks noChangeAspect="1" noChangeArrowheads="1"/>
            </p:cNvPicPr>
            <p:nvPr/>
          </p:nvPicPr>
          <p:blipFill>
            <a:blip r:embed="rId3" cstate="print">
              <a:lum bright="-5000" contrast="59000"/>
            </a:blip>
            <a:srcRect/>
            <a:stretch>
              <a:fillRect/>
            </a:stretch>
          </p:blipFill>
          <p:spPr bwMode="auto">
            <a:xfrm>
              <a:off x="5868144" y="1628800"/>
              <a:ext cx="259922" cy="360040"/>
            </a:xfrm>
            <a:prstGeom prst="rect">
              <a:avLst/>
            </a:prstGeom>
            <a:noFill/>
            <a:ln w="9525">
              <a:noFill/>
              <a:miter lim="800000"/>
              <a:headEnd/>
              <a:tailEnd/>
            </a:ln>
          </p:spPr>
        </p:pic>
        <p:sp>
          <p:nvSpPr>
            <p:cNvPr id="40" name="円柱 39"/>
            <p:cNvSpPr/>
            <p:nvPr/>
          </p:nvSpPr>
          <p:spPr>
            <a:xfrm>
              <a:off x="6012160" y="1844824"/>
              <a:ext cx="144016" cy="144016"/>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400">
                <a:latin typeface="+mn-ea"/>
                <a:cs typeface="Times New Roman" pitchFamily="18" charset="0"/>
              </a:endParaRPr>
            </a:p>
          </p:txBody>
        </p:sp>
        <p:pic>
          <p:nvPicPr>
            <p:cNvPr id="41" name="Picture 8" descr="MCj04289690000[1]"/>
            <p:cNvPicPr>
              <a:picLocks noChangeAspect="1" noChangeArrowheads="1"/>
            </p:cNvPicPr>
            <p:nvPr/>
          </p:nvPicPr>
          <p:blipFill>
            <a:blip r:embed="rId3" cstate="print">
              <a:lum bright="-5000" contrast="59000"/>
            </a:blip>
            <a:srcRect/>
            <a:stretch>
              <a:fillRect/>
            </a:stretch>
          </p:blipFill>
          <p:spPr bwMode="auto">
            <a:xfrm>
              <a:off x="6156176" y="1628800"/>
              <a:ext cx="259922" cy="360040"/>
            </a:xfrm>
            <a:prstGeom prst="rect">
              <a:avLst/>
            </a:prstGeom>
            <a:noFill/>
            <a:ln w="9525">
              <a:noFill/>
              <a:miter lim="800000"/>
              <a:headEnd/>
              <a:tailEnd/>
            </a:ln>
          </p:spPr>
        </p:pic>
        <p:sp>
          <p:nvSpPr>
            <p:cNvPr id="42" name="円柱 41"/>
            <p:cNvSpPr/>
            <p:nvPr/>
          </p:nvSpPr>
          <p:spPr>
            <a:xfrm>
              <a:off x="6300192" y="1844824"/>
              <a:ext cx="144016" cy="144016"/>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400">
                <a:latin typeface="+mn-ea"/>
                <a:cs typeface="Times New Roman" pitchFamily="18" charset="0"/>
              </a:endParaRPr>
            </a:p>
          </p:txBody>
        </p:sp>
        <p:sp>
          <p:nvSpPr>
            <p:cNvPr id="43" name="正方形/長方形 42"/>
            <p:cNvSpPr/>
            <p:nvPr/>
          </p:nvSpPr>
          <p:spPr>
            <a:xfrm>
              <a:off x="5220072" y="1556792"/>
              <a:ext cx="1296144" cy="576064"/>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latin typeface="+mn-ea"/>
                <a:cs typeface="Times New Roman" pitchFamily="18" charset="0"/>
              </a:endParaRPr>
            </a:p>
          </p:txBody>
        </p:sp>
      </p:grpSp>
      <p:pic>
        <p:nvPicPr>
          <p:cNvPr id="48" name="Picture 8" descr="MCj04289690000[1]"/>
          <p:cNvPicPr>
            <a:picLocks noChangeAspect="1" noChangeArrowheads="1"/>
          </p:cNvPicPr>
          <p:nvPr/>
        </p:nvPicPr>
        <p:blipFill>
          <a:blip r:embed="rId3" cstate="print"/>
          <a:srcRect/>
          <a:stretch>
            <a:fillRect/>
          </a:stretch>
        </p:blipFill>
        <p:spPr bwMode="auto">
          <a:xfrm>
            <a:off x="2712850" y="4827166"/>
            <a:ext cx="329174" cy="457186"/>
          </a:xfrm>
          <a:prstGeom prst="rect">
            <a:avLst/>
          </a:prstGeom>
          <a:noFill/>
          <a:ln w="9525">
            <a:noFill/>
            <a:miter lim="800000"/>
            <a:headEnd/>
            <a:tailEnd/>
          </a:ln>
        </p:spPr>
      </p:pic>
      <p:sp>
        <p:nvSpPr>
          <p:cNvPr id="49" name="円柱 48"/>
          <p:cNvSpPr/>
          <p:nvPr/>
        </p:nvSpPr>
        <p:spPr>
          <a:xfrm>
            <a:off x="2898538" y="5136645"/>
            <a:ext cx="123792" cy="154740"/>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400">
              <a:latin typeface="+mn-ea"/>
              <a:cs typeface="Times New Roman" pitchFamily="18" charset="0"/>
            </a:endParaRPr>
          </a:p>
        </p:txBody>
      </p:sp>
      <p:pic>
        <p:nvPicPr>
          <p:cNvPr id="50" name="Picture 8" descr="MCj04289690000[1]"/>
          <p:cNvPicPr>
            <a:picLocks noChangeAspect="1" noChangeArrowheads="1"/>
          </p:cNvPicPr>
          <p:nvPr/>
        </p:nvPicPr>
        <p:blipFill>
          <a:blip r:embed="rId3" cstate="print"/>
          <a:srcRect/>
          <a:stretch>
            <a:fillRect/>
          </a:stretch>
        </p:blipFill>
        <p:spPr bwMode="auto">
          <a:xfrm>
            <a:off x="2940740" y="4981905"/>
            <a:ext cx="329174" cy="457186"/>
          </a:xfrm>
          <a:prstGeom prst="rect">
            <a:avLst/>
          </a:prstGeom>
          <a:noFill/>
          <a:ln w="9525">
            <a:noFill/>
            <a:miter lim="800000"/>
            <a:headEnd/>
            <a:tailEnd/>
          </a:ln>
        </p:spPr>
      </p:pic>
      <p:sp>
        <p:nvSpPr>
          <p:cNvPr id="51" name="円柱 50"/>
          <p:cNvSpPr/>
          <p:nvPr/>
        </p:nvSpPr>
        <p:spPr>
          <a:xfrm>
            <a:off x="3126428" y="5291385"/>
            <a:ext cx="123792" cy="154740"/>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400">
              <a:latin typeface="+mn-ea"/>
              <a:cs typeface="Times New Roman" pitchFamily="18" charset="0"/>
            </a:endParaRPr>
          </a:p>
        </p:txBody>
      </p:sp>
      <p:pic>
        <p:nvPicPr>
          <p:cNvPr id="52" name="Picture 8" descr="MCj04289690000[1]"/>
          <p:cNvPicPr>
            <a:picLocks noChangeAspect="1" noChangeArrowheads="1"/>
          </p:cNvPicPr>
          <p:nvPr/>
        </p:nvPicPr>
        <p:blipFill>
          <a:blip r:embed="rId3" cstate="print"/>
          <a:srcRect/>
          <a:stretch>
            <a:fillRect/>
          </a:stretch>
        </p:blipFill>
        <p:spPr bwMode="auto">
          <a:xfrm>
            <a:off x="3208018" y="4889062"/>
            <a:ext cx="329174" cy="457186"/>
          </a:xfrm>
          <a:prstGeom prst="rect">
            <a:avLst/>
          </a:prstGeom>
          <a:noFill/>
          <a:ln w="9525">
            <a:noFill/>
            <a:miter lim="800000"/>
            <a:headEnd/>
            <a:tailEnd/>
          </a:ln>
        </p:spPr>
      </p:pic>
      <p:sp>
        <p:nvSpPr>
          <p:cNvPr id="53" name="円柱 52"/>
          <p:cNvSpPr/>
          <p:nvPr/>
        </p:nvSpPr>
        <p:spPr>
          <a:xfrm>
            <a:off x="3393706" y="5198541"/>
            <a:ext cx="123792" cy="154740"/>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400">
              <a:latin typeface="+mn-ea"/>
              <a:cs typeface="Times New Roman" pitchFamily="18" charset="0"/>
            </a:endParaRPr>
          </a:p>
        </p:txBody>
      </p:sp>
      <p:pic>
        <p:nvPicPr>
          <p:cNvPr id="54" name="Picture 8" descr="MCj04289690000[1]"/>
          <p:cNvPicPr>
            <a:picLocks noChangeAspect="1" noChangeArrowheads="1"/>
          </p:cNvPicPr>
          <p:nvPr/>
        </p:nvPicPr>
        <p:blipFill>
          <a:blip r:embed="rId3" cstate="print"/>
          <a:srcRect/>
          <a:stretch>
            <a:fillRect/>
          </a:stretch>
        </p:blipFill>
        <p:spPr bwMode="auto">
          <a:xfrm>
            <a:off x="3527581" y="4827166"/>
            <a:ext cx="329174" cy="457186"/>
          </a:xfrm>
          <a:prstGeom prst="rect">
            <a:avLst/>
          </a:prstGeom>
          <a:noFill/>
          <a:ln w="9525">
            <a:noFill/>
            <a:miter lim="800000"/>
            <a:headEnd/>
            <a:tailEnd/>
          </a:ln>
        </p:spPr>
      </p:pic>
      <p:sp>
        <p:nvSpPr>
          <p:cNvPr id="55" name="円柱 54"/>
          <p:cNvSpPr/>
          <p:nvPr/>
        </p:nvSpPr>
        <p:spPr>
          <a:xfrm>
            <a:off x="3713269" y="5136645"/>
            <a:ext cx="123792" cy="154740"/>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400">
              <a:latin typeface="+mn-ea"/>
              <a:cs typeface="Times New Roman" pitchFamily="18" charset="0"/>
            </a:endParaRPr>
          </a:p>
        </p:txBody>
      </p:sp>
      <p:pic>
        <p:nvPicPr>
          <p:cNvPr id="56" name="Picture 8" descr="MCj04289690000[1]"/>
          <p:cNvPicPr>
            <a:picLocks noChangeAspect="1" noChangeArrowheads="1"/>
          </p:cNvPicPr>
          <p:nvPr/>
        </p:nvPicPr>
        <p:blipFill>
          <a:blip r:embed="rId3" cstate="print"/>
          <a:srcRect/>
          <a:stretch>
            <a:fillRect/>
          </a:stretch>
        </p:blipFill>
        <p:spPr bwMode="auto">
          <a:xfrm>
            <a:off x="3755470" y="4981905"/>
            <a:ext cx="329174" cy="457186"/>
          </a:xfrm>
          <a:prstGeom prst="rect">
            <a:avLst/>
          </a:prstGeom>
          <a:noFill/>
          <a:ln w="9525">
            <a:noFill/>
            <a:miter lim="800000"/>
            <a:headEnd/>
            <a:tailEnd/>
          </a:ln>
        </p:spPr>
      </p:pic>
      <p:sp>
        <p:nvSpPr>
          <p:cNvPr id="57" name="円柱 56"/>
          <p:cNvSpPr/>
          <p:nvPr/>
        </p:nvSpPr>
        <p:spPr>
          <a:xfrm>
            <a:off x="3941158" y="5291385"/>
            <a:ext cx="123792" cy="154740"/>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400">
              <a:latin typeface="+mn-ea"/>
              <a:cs typeface="Times New Roman" pitchFamily="18" charset="0"/>
            </a:endParaRPr>
          </a:p>
        </p:txBody>
      </p:sp>
      <p:pic>
        <p:nvPicPr>
          <p:cNvPr id="58" name="Picture 8" descr="MCj04289690000[1]"/>
          <p:cNvPicPr>
            <a:picLocks noChangeAspect="1" noChangeArrowheads="1"/>
          </p:cNvPicPr>
          <p:nvPr/>
        </p:nvPicPr>
        <p:blipFill>
          <a:blip r:embed="rId3" cstate="print"/>
          <a:srcRect/>
          <a:stretch>
            <a:fillRect/>
          </a:stretch>
        </p:blipFill>
        <p:spPr bwMode="auto">
          <a:xfrm>
            <a:off x="4022748" y="4889062"/>
            <a:ext cx="329174" cy="457186"/>
          </a:xfrm>
          <a:prstGeom prst="rect">
            <a:avLst/>
          </a:prstGeom>
          <a:noFill/>
          <a:ln w="9525">
            <a:noFill/>
            <a:miter lim="800000"/>
            <a:headEnd/>
            <a:tailEnd/>
          </a:ln>
        </p:spPr>
      </p:pic>
      <p:sp>
        <p:nvSpPr>
          <p:cNvPr id="59" name="円柱 58"/>
          <p:cNvSpPr/>
          <p:nvPr/>
        </p:nvSpPr>
        <p:spPr>
          <a:xfrm>
            <a:off x="4208436" y="5198541"/>
            <a:ext cx="123792" cy="154740"/>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400">
              <a:latin typeface="+mn-ea"/>
              <a:cs typeface="Times New Roman" pitchFamily="18" charset="0"/>
            </a:endParaRPr>
          </a:p>
        </p:txBody>
      </p:sp>
      <p:pic>
        <p:nvPicPr>
          <p:cNvPr id="60" name="Picture 8" descr="MCj04289690000[1]"/>
          <p:cNvPicPr>
            <a:picLocks noChangeAspect="1" noChangeArrowheads="1"/>
          </p:cNvPicPr>
          <p:nvPr/>
        </p:nvPicPr>
        <p:blipFill>
          <a:blip r:embed="rId3" cstate="print"/>
          <a:srcRect/>
          <a:stretch>
            <a:fillRect/>
          </a:stretch>
        </p:blipFill>
        <p:spPr bwMode="auto">
          <a:xfrm>
            <a:off x="3589477" y="4022518"/>
            <a:ext cx="329174" cy="457186"/>
          </a:xfrm>
          <a:prstGeom prst="rect">
            <a:avLst/>
          </a:prstGeom>
          <a:noFill/>
          <a:ln w="9525">
            <a:noFill/>
            <a:miter lim="800000"/>
            <a:headEnd/>
            <a:tailEnd/>
          </a:ln>
        </p:spPr>
      </p:pic>
      <p:sp>
        <p:nvSpPr>
          <p:cNvPr id="61" name="円柱 60"/>
          <p:cNvSpPr/>
          <p:nvPr/>
        </p:nvSpPr>
        <p:spPr>
          <a:xfrm>
            <a:off x="3775164" y="4331998"/>
            <a:ext cx="123792" cy="154740"/>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400">
              <a:latin typeface="+mn-ea"/>
              <a:cs typeface="Times New Roman" pitchFamily="18" charset="0"/>
            </a:endParaRPr>
          </a:p>
        </p:txBody>
      </p:sp>
      <p:pic>
        <p:nvPicPr>
          <p:cNvPr id="62" name="Picture 8" descr="MCj04289690000[1]"/>
          <p:cNvPicPr>
            <a:picLocks noChangeAspect="1" noChangeArrowheads="1"/>
          </p:cNvPicPr>
          <p:nvPr/>
        </p:nvPicPr>
        <p:blipFill>
          <a:blip r:embed="rId3" cstate="print"/>
          <a:srcRect/>
          <a:stretch>
            <a:fillRect/>
          </a:stretch>
        </p:blipFill>
        <p:spPr bwMode="auto">
          <a:xfrm>
            <a:off x="3817366" y="4177258"/>
            <a:ext cx="329174" cy="457186"/>
          </a:xfrm>
          <a:prstGeom prst="rect">
            <a:avLst/>
          </a:prstGeom>
          <a:noFill/>
          <a:ln w="9525">
            <a:noFill/>
            <a:miter lim="800000"/>
            <a:headEnd/>
            <a:tailEnd/>
          </a:ln>
        </p:spPr>
      </p:pic>
      <p:sp>
        <p:nvSpPr>
          <p:cNvPr id="63" name="円柱 62"/>
          <p:cNvSpPr/>
          <p:nvPr/>
        </p:nvSpPr>
        <p:spPr>
          <a:xfrm>
            <a:off x="4003054" y="4486738"/>
            <a:ext cx="123792" cy="154740"/>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400">
              <a:latin typeface="+mn-ea"/>
              <a:cs typeface="Times New Roman" pitchFamily="18" charset="0"/>
            </a:endParaRPr>
          </a:p>
        </p:txBody>
      </p:sp>
      <p:pic>
        <p:nvPicPr>
          <p:cNvPr id="64" name="Picture 8" descr="MCj04289690000[1]"/>
          <p:cNvPicPr>
            <a:picLocks noChangeAspect="1" noChangeArrowheads="1"/>
          </p:cNvPicPr>
          <p:nvPr/>
        </p:nvPicPr>
        <p:blipFill>
          <a:blip r:embed="rId3" cstate="print"/>
          <a:srcRect/>
          <a:stretch>
            <a:fillRect/>
          </a:stretch>
        </p:blipFill>
        <p:spPr bwMode="auto">
          <a:xfrm>
            <a:off x="4084644" y="4084414"/>
            <a:ext cx="329174" cy="457186"/>
          </a:xfrm>
          <a:prstGeom prst="rect">
            <a:avLst/>
          </a:prstGeom>
          <a:noFill/>
          <a:ln w="9525">
            <a:noFill/>
            <a:miter lim="800000"/>
            <a:headEnd/>
            <a:tailEnd/>
          </a:ln>
        </p:spPr>
      </p:pic>
      <p:sp>
        <p:nvSpPr>
          <p:cNvPr id="65" name="円柱 64"/>
          <p:cNvSpPr/>
          <p:nvPr/>
        </p:nvSpPr>
        <p:spPr>
          <a:xfrm>
            <a:off x="4367223" y="4393894"/>
            <a:ext cx="123792" cy="154740"/>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400">
              <a:latin typeface="+mn-ea"/>
              <a:cs typeface="Times New Roman" pitchFamily="18" charset="0"/>
            </a:endParaRPr>
          </a:p>
        </p:txBody>
      </p:sp>
      <p:cxnSp>
        <p:nvCxnSpPr>
          <p:cNvPr id="66" name="直線矢印コネクタ 65"/>
          <p:cNvCxnSpPr>
            <a:endCxn id="29" idx="2"/>
          </p:cNvCxnSpPr>
          <p:nvPr/>
        </p:nvCxnSpPr>
        <p:spPr>
          <a:xfrm flipV="1">
            <a:off x="2939569" y="2784599"/>
            <a:ext cx="1" cy="1052231"/>
          </a:xfrm>
          <a:prstGeom prst="straightConnector1">
            <a:avLst/>
          </a:prstGeom>
          <a:ln w="66675">
            <a:solidFill>
              <a:schemeClr val="accent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67" name="直線矢印コネクタ 66"/>
          <p:cNvCxnSpPr>
            <a:stCxn id="105" idx="2"/>
          </p:cNvCxnSpPr>
          <p:nvPr/>
        </p:nvCxnSpPr>
        <p:spPr>
          <a:xfrm flipH="1">
            <a:off x="6220054" y="2784599"/>
            <a:ext cx="1" cy="1052231"/>
          </a:xfrm>
          <a:prstGeom prst="straightConnector1">
            <a:avLst/>
          </a:prstGeom>
          <a:ln w="66675">
            <a:solidFill>
              <a:schemeClr val="accent1">
                <a:lumMod val="50000"/>
              </a:schemeClr>
            </a:solidFill>
            <a:tailEnd type="arrow"/>
          </a:ln>
        </p:spPr>
        <p:style>
          <a:lnRef idx="1">
            <a:schemeClr val="accent1"/>
          </a:lnRef>
          <a:fillRef idx="0">
            <a:schemeClr val="accent1"/>
          </a:fillRef>
          <a:effectRef idx="0">
            <a:schemeClr val="accent1"/>
          </a:effectRef>
          <a:fontRef idx="minor">
            <a:schemeClr val="tx1"/>
          </a:fontRef>
        </p:style>
      </p:cxnSp>
      <p:pic>
        <p:nvPicPr>
          <p:cNvPr id="70" name="Picture 8" descr="MCj04289690000[1]"/>
          <p:cNvPicPr>
            <a:picLocks noChangeAspect="1" noChangeArrowheads="1"/>
          </p:cNvPicPr>
          <p:nvPr/>
        </p:nvPicPr>
        <p:blipFill>
          <a:blip r:embed="rId3" cstate="print"/>
          <a:srcRect/>
          <a:stretch>
            <a:fillRect/>
          </a:stretch>
        </p:blipFill>
        <p:spPr bwMode="auto">
          <a:xfrm>
            <a:off x="4552911" y="3960622"/>
            <a:ext cx="329174" cy="457186"/>
          </a:xfrm>
          <a:prstGeom prst="rect">
            <a:avLst/>
          </a:prstGeom>
          <a:noFill/>
          <a:ln w="9525">
            <a:noFill/>
            <a:miter lim="800000"/>
            <a:headEnd/>
            <a:tailEnd/>
          </a:ln>
        </p:spPr>
      </p:pic>
      <p:sp>
        <p:nvSpPr>
          <p:cNvPr id="71" name="円柱 70"/>
          <p:cNvSpPr/>
          <p:nvPr/>
        </p:nvSpPr>
        <p:spPr>
          <a:xfrm>
            <a:off x="4738599" y="4270102"/>
            <a:ext cx="123792" cy="154740"/>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400">
              <a:latin typeface="+mn-ea"/>
              <a:cs typeface="Times New Roman" pitchFamily="18" charset="0"/>
            </a:endParaRPr>
          </a:p>
        </p:txBody>
      </p:sp>
      <p:pic>
        <p:nvPicPr>
          <p:cNvPr id="72" name="Picture 8" descr="MCj04289690000[1]"/>
          <p:cNvPicPr>
            <a:picLocks noChangeAspect="1" noChangeArrowheads="1"/>
          </p:cNvPicPr>
          <p:nvPr/>
        </p:nvPicPr>
        <p:blipFill>
          <a:blip r:embed="rId3" cstate="print"/>
          <a:srcRect/>
          <a:stretch>
            <a:fillRect/>
          </a:stretch>
        </p:blipFill>
        <p:spPr bwMode="auto">
          <a:xfrm>
            <a:off x="4780800" y="4115362"/>
            <a:ext cx="329174" cy="457186"/>
          </a:xfrm>
          <a:prstGeom prst="rect">
            <a:avLst/>
          </a:prstGeom>
          <a:noFill/>
          <a:ln w="9525">
            <a:noFill/>
            <a:miter lim="800000"/>
            <a:headEnd/>
            <a:tailEnd/>
          </a:ln>
        </p:spPr>
      </p:pic>
      <p:sp>
        <p:nvSpPr>
          <p:cNvPr id="73" name="円柱 72"/>
          <p:cNvSpPr/>
          <p:nvPr/>
        </p:nvSpPr>
        <p:spPr>
          <a:xfrm>
            <a:off x="4966488" y="4424842"/>
            <a:ext cx="123792" cy="154740"/>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400">
              <a:latin typeface="+mn-ea"/>
              <a:cs typeface="Times New Roman" pitchFamily="18" charset="0"/>
            </a:endParaRPr>
          </a:p>
        </p:txBody>
      </p:sp>
      <p:pic>
        <p:nvPicPr>
          <p:cNvPr id="74" name="Picture 8" descr="MCj04289690000[1]"/>
          <p:cNvPicPr>
            <a:picLocks noChangeAspect="1" noChangeArrowheads="1"/>
          </p:cNvPicPr>
          <p:nvPr/>
        </p:nvPicPr>
        <p:blipFill>
          <a:blip r:embed="rId3" cstate="print"/>
          <a:srcRect/>
          <a:stretch>
            <a:fillRect/>
          </a:stretch>
        </p:blipFill>
        <p:spPr bwMode="auto">
          <a:xfrm>
            <a:off x="5048078" y="4022518"/>
            <a:ext cx="329174" cy="457186"/>
          </a:xfrm>
          <a:prstGeom prst="rect">
            <a:avLst/>
          </a:prstGeom>
          <a:noFill/>
          <a:ln w="9525">
            <a:noFill/>
            <a:miter lim="800000"/>
            <a:headEnd/>
            <a:tailEnd/>
          </a:ln>
        </p:spPr>
      </p:pic>
      <p:sp>
        <p:nvSpPr>
          <p:cNvPr id="75" name="円柱 74"/>
          <p:cNvSpPr/>
          <p:nvPr/>
        </p:nvSpPr>
        <p:spPr>
          <a:xfrm>
            <a:off x="5233766" y="4331998"/>
            <a:ext cx="123792" cy="154740"/>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400">
              <a:latin typeface="+mn-ea"/>
              <a:cs typeface="Times New Roman" pitchFamily="18" charset="0"/>
            </a:endParaRPr>
          </a:p>
        </p:txBody>
      </p:sp>
      <p:pic>
        <p:nvPicPr>
          <p:cNvPr id="76" name="Picture 8" descr="MCj04289690000[1]"/>
          <p:cNvPicPr>
            <a:picLocks noChangeAspect="1" noChangeArrowheads="1"/>
          </p:cNvPicPr>
          <p:nvPr/>
        </p:nvPicPr>
        <p:blipFill>
          <a:blip r:embed="rId3" cstate="print"/>
          <a:srcRect/>
          <a:stretch>
            <a:fillRect/>
          </a:stretch>
        </p:blipFill>
        <p:spPr bwMode="auto">
          <a:xfrm>
            <a:off x="4683909" y="4849877"/>
            <a:ext cx="329174" cy="457186"/>
          </a:xfrm>
          <a:prstGeom prst="rect">
            <a:avLst/>
          </a:prstGeom>
          <a:noFill/>
          <a:ln w="9525">
            <a:noFill/>
            <a:miter lim="800000"/>
            <a:headEnd/>
            <a:tailEnd/>
          </a:ln>
        </p:spPr>
      </p:pic>
      <p:sp>
        <p:nvSpPr>
          <p:cNvPr id="77" name="円柱 76"/>
          <p:cNvSpPr/>
          <p:nvPr/>
        </p:nvSpPr>
        <p:spPr>
          <a:xfrm>
            <a:off x="4869597" y="5159357"/>
            <a:ext cx="123792" cy="154740"/>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400">
              <a:latin typeface="+mn-ea"/>
              <a:cs typeface="Times New Roman" pitchFamily="18" charset="0"/>
            </a:endParaRPr>
          </a:p>
        </p:txBody>
      </p:sp>
      <p:pic>
        <p:nvPicPr>
          <p:cNvPr id="78" name="Picture 8" descr="MCj04289690000[1]"/>
          <p:cNvPicPr>
            <a:picLocks noChangeAspect="1" noChangeArrowheads="1"/>
          </p:cNvPicPr>
          <p:nvPr/>
        </p:nvPicPr>
        <p:blipFill>
          <a:blip r:embed="rId3" cstate="print"/>
          <a:srcRect/>
          <a:stretch>
            <a:fillRect/>
          </a:stretch>
        </p:blipFill>
        <p:spPr bwMode="auto">
          <a:xfrm>
            <a:off x="4911799" y="5004617"/>
            <a:ext cx="329174" cy="457186"/>
          </a:xfrm>
          <a:prstGeom prst="rect">
            <a:avLst/>
          </a:prstGeom>
          <a:noFill/>
          <a:ln w="9525">
            <a:noFill/>
            <a:miter lim="800000"/>
            <a:headEnd/>
            <a:tailEnd/>
          </a:ln>
        </p:spPr>
      </p:pic>
      <p:sp>
        <p:nvSpPr>
          <p:cNvPr id="79" name="円柱 78"/>
          <p:cNvSpPr/>
          <p:nvPr/>
        </p:nvSpPr>
        <p:spPr>
          <a:xfrm>
            <a:off x="5097487" y="5314097"/>
            <a:ext cx="123792" cy="154740"/>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400">
              <a:latin typeface="+mn-ea"/>
              <a:cs typeface="Times New Roman" pitchFamily="18" charset="0"/>
            </a:endParaRPr>
          </a:p>
        </p:txBody>
      </p:sp>
      <p:pic>
        <p:nvPicPr>
          <p:cNvPr id="80" name="Picture 8" descr="MCj04289690000[1]"/>
          <p:cNvPicPr>
            <a:picLocks noChangeAspect="1" noChangeArrowheads="1"/>
          </p:cNvPicPr>
          <p:nvPr/>
        </p:nvPicPr>
        <p:blipFill>
          <a:blip r:embed="rId3" cstate="print"/>
          <a:srcRect/>
          <a:stretch>
            <a:fillRect/>
          </a:stretch>
        </p:blipFill>
        <p:spPr bwMode="auto">
          <a:xfrm>
            <a:off x="5179077" y="4911773"/>
            <a:ext cx="329174" cy="457186"/>
          </a:xfrm>
          <a:prstGeom prst="rect">
            <a:avLst/>
          </a:prstGeom>
          <a:noFill/>
          <a:ln w="9525">
            <a:noFill/>
            <a:miter lim="800000"/>
            <a:headEnd/>
            <a:tailEnd/>
          </a:ln>
        </p:spPr>
      </p:pic>
      <p:sp>
        <p:nvSpPr>
          <p:cNvPr id="81" name="円柱 80"/>
          <p:cNvSpPr/>
          <p:nvPr/>
        </p:nvSpPr>
        <p:spPr>
          <a:xfrm>
            <a:off x="5364765" y="5221253"/>
            <a:ext cx="123792" cy="154740"/>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400">
              <a:latin typeface="+mn-ea"/>
              <a:cs typeface="Times New Roman" pitchFamily="18" charset="0"/>
            </a:endParaRPr>
          </a:p>
        </p:txBody>
      </p:sp>
      <p:pic>
        <p:nvPicPr>
          <p:cNvPr id="84" name="Picture 8" descr="MCj04289690000[1]"/>
          <p:cNvPicPr>
            <a:picLocks noChangeAspect="1" noChangeArrowheads="1"/>
          </p:cNvPicPr>
          <p:nvPr/>
        </p:nvPicPr>
        <p:blipFill>
          <a:blip r:embed="rId3" cstate="print"/>
          <a:srcRect/>
          <a:stretch>
            <a:fillRect/>
          </a:stretch>
        </p:blipFill>
        <p:spPr bwMode="auto">
          <a:xfrm>
            <a:off x="5570147" y="3960622"/>
            <a:ext cx="329174" cy="457186"/>
          </a:xfrm>
          <a:prstGeom prst="rect">
            <a:avLst/>
          </a:prstGeom>
          <a:noFill/>
          <a:ln w="9525">
            <a:noFill/>
            <a:miter lim="800000"/>
            <a:headEnd/>
            <a:tailEnd/>
          </a:ln>
        </p:spPr>
      </p:pic>
      <p:sp>
        <p:nvSpPr>
          <p:cNvPr id="85" name="円柱 84"/>
          <p:cNvSpPr/>
          <p:nvPr/>
        </p:nvSpPr>
        <p:spPr>
          <a:xfrm>
            <a:off x="5755835" y="4270102"/>
            <a:ext cx="123792" cy="154740"/>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400">
              <a:latin typeface="+mn-ea"/>
              <a:cs typeface="Times New Roman" pitchFamily="18" charset="0"/>
            </a:endParaRPr>
          </a:p>
        </p:txBody>
      </p:sp>
      <p:pic>
        <p:nvPicPr>
          <p:cNvPr id="86" name="Picture 8" descr="MCj04289690000[1]"/>
          <p:cNvPicPr>
            <a:picLocks noChangeAspect="1" noChangeArrowheads="1"/>
          </p:cNvPicPr>
          <p:nvPr/>
        </p:nvPicPr>
        <p:blipFill>
          <a:blip r:embed="rId3" cstate="print"/>
          <a:srcRect/>
          <a:stretch>
            <a:fillRect/>
          </a:stretch>
        </p:blipFill>
        <p:spPr bwMode="auto">
          <a:xfrm>
            <a:off x="5798037" y="4115362"/>
            <a:ext cx="329174" cy="457186"/>
          </a:xfrm>
          <a:prstGeom prst="rect">
            <a:avLst/>
          </a:prstGeom>
          <a:noFill/>
          <a:ln w="9525">
            <a:noFill/>
            <a:miter lim="800000"/>
            <a:headEnd/>
            <a:tailEnd/>
          </a:ln>
        </p:spPr>
      </p:pic>
      <p:sp>
        <p:nvSpPr>
          <p:cNvPr id="87" name="円柱 86"/>
          <p:cNvSpPr/>
          <p:nvPr/>
        </p:nvSpPr>
        <p:spPr>
          <a:xfrm>
            <a:off x="5983724" y="4424842"/>
            <a:ext cx="123792" cy="154740"/>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400">
              <a:latin typeface="+mn-ea"/>
              <a:cs typeface="Times New Roman" pitchFamily="18" charset="0"/>
            </a:endParaRPr>
          </a:p>
        </p:txBody>
      </p:sp>
      <p:pic>
        <p:nvPicPr>
          <p:cNvPr id="88" name="Picture 8" descr="MCj04289690000[1]"/>
          <p:cNvPicPr>
            <a:picLocks noChangeAspect="1" noChangeArrowheads="1"/>
          </p:cNvPicPr>
          <p:nvPr/>
        </p:nvPicPr>
        <p:blipFill>
          <a:blip r:embed="rId3" cstate="print"/>
          <a:srcRect/>
          <a:stretch>
            <a:fillRect/>
          </a:stretch>
        </p:blipFill>
        <p:spPr bwMode="auto">
          <a:xfrm>
            <a:off x="6065315" y="4022518"/>
            <a:ext cx="329174" cy="457186"/>
          </a:xfrm>
          <a:prstGeom prst="rect">
            <a:avLst/>
          </a:prstGeom>
          <a:noFill/>
          <a:ln w="9525">
            <a:noFill/>
            <a:miter lim="800000"/>
            <a:headEnd/>
            <a:tailEnd/>
          </a:ln>
        </p:spPr>
      </p:pic>
      <p:sp>
        <p:nvSpPr>
          <p:cNvPr id="89" name="円柱 88"/>
          <p:cNvSpPr/>
          <p:nvPr/>
        </p:nvSpPr>
        <p:spPr>
          <a:xfrm>
            <a:off x="6251003" y="4331998"/>
            <a:ext cx="123792" cy="154740"/>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400">
              <a:latin typeface="+mn-ea"/>
              <a:cs typeface="Times New Roman" pitchFamily="18" charset="0"/>
            </a:endParaRPr>
          </a:p>
        </p:txBody>
      </p:sp>
      <p:pic>
        <p:nvPicPr>
          <p:cNvPr id="90" name="Picture 8" descr="MCj04289690000[1]"/>
          <p:cNvPicPr>
            <a:picLocks noChangeAspect="1" noChangeArrowheads="1"/>
          </p:cNvPicPr>
          <p:nvPr/>
        </p:nvPicPr>
        <p:blipFill>
          <a:blip r:embed="rId3" cstate="print"/>
          <a:srcRect/>
          <a:stretch>
            <a:fillRect/>
          </a:stretch>
        </p:blipFill>
        <p:spPr bwMode="auto">
          <a:xfrm>
            <a:off x="5701146" y="4849877"/>
            <a:ext cx="329174" cy="457186"/>
          </a:xfrm>
          <a:prstGeom prst="rect">
            <a:avLst/>
          </a:prstGeom>
          <a:noFill/>
          <a:ln w="9525">
            <a:noFill/>
            <a:miter lim="800000"/>
            <a:headEnd/>
            <a:tailEnd/>
          </a:ln>
        </p:spPr>
      </p:pic>
      <p:sp>
        <p:nvSpPr>
          <p:cNvPr id="91" name="円柱 90"/>
          <p:cNvSpPr/>
          <p:nvPr/>
        </p:nvSpPr>
        <p:spPr>
          <a:xfrm>
            <a:off x="5886834" y="5159357"/>
            <a:ext cx="123792" cy="154740"/>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400">
              <a:latin typeface="+mn-ea"/>
              <a:cs typeface="Times New Roman" pitchFamily="18" charset="0"/>
            </a:endParaRPr>
          </a:p>
        </p:txBody>
      </p:sp>
      <p:pic>
        <p:nvPicPr>
          <p:cNvPr id="92" name="Picture 8" descr="MCj04289690000[1]"/>
          <p:cNvPicPr>
            <a:picLocks noChangeAspect="1" noChangeArrowheads="1"/>
          </p:cNvPicPr>
          <p:nvPr/>
        </p:nvPicPr>
        <p:blipFill>
          <a:blip r:embed="rId3" cstate="print"/>
          <a:srcRect/>
          <a:stretch>
            <a:fillRect/>
          </a:stretch>
        </p:blipFill>
        <p:spPr bwMode="auto">
          <a:xfrm>
            <a:off x="5929035" y="5004617"/>
            <a:ext cx="329174" cy="457186"/>
          </a:xfrm>
          <a:prstGeom prst="rect">
            <a:avLst/>
          </a:prstGeom>
          <a:noFill/>
          <a:ln w="9525">
            <a:noFill/>
            <a:miter lim="800000"/>
            <a:headEnd/>
            <a:tailEnd/>
          </a:ln>
        </p:spPr>
      </p:pic>
      <p:sp>
        <p:nvSpPr>
          <p:cNvPr id="93" name="円柱 92"/>
          <p:cNvSpPr/>
          <p:nvPr/>
        </p:nvSpPr>
        <p:spPr>
          <a:xfrm>
            <a:off x="6114723" y="5314097"/>
            <a:ext cx="123792" cy="154740"/>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400">
              <a:latin typeface="+mn-ea"/>
              <a:cs typeface="Times New Roman" pitchFamily="18" charset="0"/>
            </a:endParaRPr>
          </a:p>
        </p:txBody>
      </p:sp>
      <p:pic>
        <p:nvPicPr>
          <p:cNvPr id="94" name="Picture 8" descr="MCj04289690000[1]"/>
          <p:cNvPicPr>
            <a:picLocks noChangeAspect="1" noChangeArrowheads="1"/>
          </p:cNvPicPr>
          <p:nvPr/>
        </p:nvPicPr>
        <p:blipFill>
          <a:blip r:embed="rId3" cstate="print"/>
          <a:srcRect/>
          <a:stretch>
            <a:fillRect/>
          </a:stretch>
        </p:blipFill>
        <p:spPr bwMode="auto">
          <a:xfrm>
            <a:off x="6196313" y="4911773"/>
            <a:ext cx="329174" cy="457186"/>
          </a:xfrm>
          <a:prstGeom prst="rect">
            <a:avLst/>
          </a:prstGeom>
          <a:noFill/>
          <a:ln w="9525">
            <a:noFill/>
            <a:miter lim="800000"/>
            <a:headEnd/>
            <a:tailEnd/>
          </a:ln>
        </p:spPr>
      </p:pic>
      <p:sp>
        <p:nvSpPr>
          <p:cNvPr id="95" name="円柱 94"/>
          <p:cNvSpPr/>
          <p:nvPr/>
        </p:nvSpPr>
        <p:spPr>
          <a:xfrm>
            <a:off x="6382001" y="5221253"/>
            <a:ext cx="123792" cy="154740"/>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400">
              <a:latin typeface="+mn-ea"/>
              <a:cs typeface="Times New Roman" pitchFamily="18" charset="0"/>
            </a:endParaRPr>
          </a:p>
        </p:txBody>
      </p:sp>
      <p:grpSp>
        <p:nvGrpSpPr>
          <p:cNvPr id="7" name="グループ化 74"/>
          <p:cNvGrpSpPr/>
          <p:nvPr/>
        </p:nvGrpSpPr>
        <p:grpSpPr>
          <a:xfrm>
            <a:off x="5508251" y="2289431"/>
            <a:ext cx="1423607" cy="495168"/>
            <a:chOff x="5220072" y="1556792"/>
            <a:chExt cx="1296144" cy="576064"/>
          </a:xfrm>
        </p:grpSpPr>
        <p:pic>
          <p:nvPicPr>
            <p:cNvPr id="97" name="Picture 8" descr="MCj04289690000[1]"/>
            <p:cNvPicPr>
              <a:picLocks noChangeAspect="1" noChangeArrowheads="1"/>
            </p:cNvPicPr>
            <p:nvPr/>
          </p:nvPicPr>
          <p:blipFill>
            <a:blip r:embed="rId3" cstate="print">
              <a:lum bright="-5000" contrast="59000"/>
            </a:blip>
            <a:srcRect/>
            <a:stretch>
              <a:fillRect/>
            </a:stretch>
          </p:blipFill>
          <p:spPr bwMode="auto">
            <a:xfrm>
              <a:off x="5292080" y="1628800"/>
              <a:ext cx="259922" cy="360040"/>
            </a:xfrm>
            <a:prstGeom prst="rect">
              <a:avLst/>
            </a:prstGeom>
            <a:noFill/>
            <a:ln w="9525">
              <a:noFill/>
              <a:miter lim="800000"/>
              <a:headEnd/>
              <a:tailEnd/>
            </a:ln>
          </p:spPr>
        </p:pic>
        <p:sp>
          <p:nvSpPr>
            <p:cNvPr id="98" name="円柱 97"/>
            <p:cNvSpPr/>
            <p:nvPr/>
          </p:nvSpPr>
          <p:spPr>
            <a:xfrm>
              <a:off x="5436096" y="1844824"/>
              <a:ext cx="144016" cy="144016"/>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400">
                <a:latin typeface="+mn-ea"/>
                <a:cs typeface="Times New Roman" pitchFamily="18" charset="0"/>
              </a:endParaRPr>
            </a:p>
          </p:txBody>
        </p:sp>
        <p:pic>
          <p:nvPicPr>
            <p:cNvPr id="99" name="Picture 8" descr="MCj04289690000[1]"/>
            <p:cNvPicPr>
              <a:picLocks noChangeAspect="1" noChangeArrowheads="1"/>
            </p:cNvPicPr>
            <p:nvPr/>
          </p:nvPicPr>
          <p:blipFill>
            <a:blip r:embed="rId3" cstate="print">
              <a:lum bright="-5000" contrast="59000"/>
            </a:blip>
            <a:srcRect/>
            <a:stretch>
              <a:fillRect/>
            </a:stretch>
          </p:blipFill>
          <p:spPr bwMode="auto">
            <a:xfrm>
              <a:off x="5580112" y="1628800"/>
              <a:ext cx="259922" cy="360040"/>
            </a:xfrm>
            <a:prstGeom prst="rect">
              <a:avLst/>
            </a:prstGeom>
            <a:noFill/>
            <a:ln w="9525">
              <a:noFill/>
              <a:miter lim="800000"/>
              <a:headEnd/>
              <a:tailEnd/>
            </a:ln>
          </p:spPr>
        </p:pic>
        <p:sp>
          <p:nvSpPr>
            <p:cNvPr id="100" name="円柱 99"/>
            <p:cNvSpPr/>
            <p:nvPr/>
          </p:nvSpPr>
          <p:spPr>
            <a:xfrm>
              <a:off x="5724128" y="1844824"/>
              <a:ext cx="144016" cy="144016"/>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400">
                <a:latin typeface="+mn-ea"/>
                <a:cs typeface="Times New Roman" pitchFamily="18" charset="0"/>
              </a:endParaRPr>
            </a:p>
          </p:txBody>
        </p:sp>
        <p:pic>
          <p:nvPicPr>
            <p:cNvPr id="101" name="Picture 8" descr="MCj04289690000[1]"/>
            <p:cNvPicPr>
              <a:picLocks noChangeAspect="1" noChangeArrowheads="1"/>
            </p:cNvPicPr>
            <p:nvPr/>
          </p:nvPicPr>
          <p:blipFill>
            <a:blip r:embed="rId3" cstate="print">
              <a:lum bright="-5000" contrast="59000"/>
            </a:blip>
            <a:srcRect/>
            <a:stretch>
              <a:fillRect/>
            </a:stretch>
          </p:blipFill>
          <p:spPr bwMode="auto">
            <a:xfrm>
              <a:off x="5868144" y="1628800"/>
              <a:ext cx="259922" cy="360040"/>
            </a:xfrm>
            <a:prstGeom prst="rect">
              <a:avLst/>
            </a:prstGeom>
            <a:noFill/>
            <a:ln w="9525">
              <a:noFill/>
              <a:miter lim="800000"/>
              <a:headEnd/>
              <a:tailEnd/>
            </a:ln>
          </p:spPr>
        </p:pic>
        <p:sp>
          <p:nvSpPr>
            <p:cNvPr id="102" name="円柱 101"/>
            <p:cNvSpPr/>
            <p:nvPr/>
          </p:nvSpPr>
          <p:spPr>
            <a:xfrm>
              <a:off x="6012160" y="1844824"/>
              <a:ext cx="144016" cy="144016"/>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400">
                <a:latin typeface="+mn-ea"/>
                <a:cs typeface="Times New Roman" pitchFamily="18" charset="0"/>
              </a:endParaRPr>
            </a:p>
          </p:txBody>
        </p:sp>
        <p:pic>
          <p:nvPicPr>
            <p:cNvPr id="103" name="Picture 8" descr="MCj04289690000[1]"/>
            <p:cNvPicPr>
              <a:picLocks noChangeAspect="1" noChangeArrowheads="1"/>
            </p:cNvPicPr>
            <p:nvPr/>
          </p:nvPicPr>
          <p:blipFill>
            <a:blip r:embed="rId3" cstate="print">
              <a:lum bright="-5000" contrast="59000"/>
            </a:blip>
            <a:srcRect/>
            <a:stretch>
              <a:fillRect/>
            </a:stretch>
          </p:blipFill>
          <p:spPr bwMode="auto">
            <a:xfrm>
              <a:off x="6156176" y="1628800"/>
              <a:ext cx="259922" cy="360040"/>
            </a:xfrm>
            <a:prstGeom prst="rect">
              <a:avLst/>
            </a:prstGeom>
            <a:noFill/>
            <a:ln w="9525">
              <a:noFill/>
              <a:miter lim="800000"/>
              <a:headEnd/>
              <a:tailEnd/>
            </a:ln>
          </p:spPr>
        </p:pic>
        <p:sp>
          <p:nvSpPr>
            <p:cNvPr id="104" name="円柱 103"/>
            <p:cNvSpPr/>
            <p:nvPr/>
          </p:nvSpPr>
          <p:spPr>
            <a:xfrm>
              <a:off x="6300192" y="1844824"/>
              <a:ext cx="144016" cy="144016"/>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400">
                <a:latin typeface="+mn-ea"/>
                <a:cs typeface="Times New Roman" pitchFamily="18" charset="0"/>
              </a:endParaRPr>
            </a:p>
          </p:txBody>
        </p:sp>
        <p:sp>
          <p:nvSpPr>
            <p:cNvPr id="105" name="正方形/長方形 104"/>
            <p:cNvSpPr/>
            <p:nvPr/>
          </p:nvSpPr>
          <p:spPr>
            <a:xfrm>
              <a:off x="5220072" y="1556792"/>
              <a:ext cx="1296144" cy="576064"/>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latin typeface="+mn-ea"/>
                <a:cs typeface="Times New Roman" pitchFamily="18" charset="0"/>
              </a:endParaRPr>
            </a:p>
          </p:txBody>
        </p:sp>
      </p:grpSp>
      <p:sp>
        <p:nvSpPr>
          <p:cNvPr id="108" name="テキスト ボックス 107"/>
          <p:cNvSpPr txBox="1"/>
          <p:nvPr/>
        </p:nvSpPr>
        <p:spPr>
          <a:xfrm>
            <a:off x="2227766" y="1484784"/>
            <a:ext cx="1453954" cy="714301"/>
          </a:xfrm>
          <a:prstGeom prst="rect">
            <a:avLst/>
          </a:prstGeom>
          <a:noFill/>
        </p:spPr>
        <p:txBody>
          <a:bodyPr wrap="none" rtlCol="0">
            <a:spAutoFit/>
          </a:bodyPr>
          <a:lstStyle/>
          <a:p>
            <a:r>
              <a:rPr lang="ja-JP" altLang="en-US" sz="2000" dirty="0" smtClean="0">
                <a:latin typeface="+mn-ea"/>
                <a:ea typeface="+mn-ea"/>
                <a:cs typeface="Times New Roman" pitchFamily="18" charset="0"/>
              </a:rPr>
              <a:t>物理マシン</a:t>
            </a:r>
            <a:endParaRPr lang="en-US" altLang="ja-JP" sz="2000" dirty="0" smtClean="0">
              <a:latin typeface="+mn-ea"/>
              <a:ea typeface="+mn-ea"/>
              <a:cs typeface="Times New Roman" pitchFamily="18" charset="0"/>
            </a:endParaRPr>
          </a:p>
          <a:p>
            <a:r>
              <a:rPr lang="ja-JP" altLang="en-US" sz="2000" dirty="0" smtClean="0">
                <a:latin typeface="+mn-ea"/>
                <a:ea typeface="+mn-ea"/>
                <a:cs typeface="Times New Roman" pitchFamily="18" charset="0"/>
              </a:rPr>
              <a:t>クラスタ</a:t>
            </a:r>
            <a:r>
              <a:rPr lang="en-US" altLang="ja-JP" sz="2000" dirty="0" smtClean="0">
                <a:latin typeface="+mn-ea"/>
                <a:ea typeface="+mn-ea"/>
                <a:cs typeface="Times New Roman" pitchFamily="18" charset="0"/>
              </a:rPr>
              <a:t>-A</a:t>
            </a:r>
            <a:endParaRPr kumimoji="1" lang="ja-JP" altLang="en-US" sz="2000" dirty="0">
              <a:latin typeface="+mn-ea"/>
              <a:ea typeface="+mn-ea"/>
              <a:cs typeface="Times New Roman" pitchFamily="18" charset="0"/>
            </a:endParaRPr>
          </a:p>
        </p:txBody>
      </p:sp>
      <p:sp>
        <p:nvSpPr>
          <p:cNvPr id="109" name="テキスト ボックス 108"/>
          <p:cNvSpPr txBox="1"/>
          <p:nvPr/>
        </p:nvSpPr>
        <p:spPr>
          <a:xfrm>
            <a:off x="3837060" y="1484784"/>
            <a:ext cx="1399742" cy="707886"/>
          </a:xfrm>
          <a:prstGeom prst="rect">
            <a:avLst/>
          </a:prstGeom>
          <a:noFill/>
        </p:spPr>
        <p:txBody>
          <a:bodyPr wrap="none" rtlCol="0">
            <a:spAutoFit/>
          </a:bodyPr>
          <a:lstStyle/>
          <a:p>
            <a:r>
              <a:rPr lang="ja-JP" altLang="en-US" sz="2000" dirty="0" smtClean="0">
                <a:latin typeface="+mn-ea"/>
                <a:ea typeface="+mn-ea"/>
                <a:cs typeface="Times New Roman" pitchFamily="18" charset="0"/>
              </a:rPr>
              <a:t>物理マシン</a:t>
            </a:r>
            <a:endParaRPr lang="en-US" altLang="ja-JP" sz="2000" dirty="0" smtClean="0">
              <a:latin typeface="+mn-ea"/>
              <a:ea typeface="+mn-ea"/>
              <a:cs typeface="Times New Roman" pitchFamily="18" charset="0"/>
            </a:endParaRPr>
          </a:p>
          <a:p>
            <a:r>
              <a:rPr lang="ja-JP" altLang="en-US" sz="2000" dirty="0" smtClean="0">
                <a:latin typeface="+mn-ea"/>
                <a:ea typeface="+mn-ea"/>
                <a:cs typeface="Times New Roman" pitchFamily="18" charset="0"/>
              </a:rPr>
              <a:t>クラスタ</a:t>
            </a:r>
            <a:r>
              <a:rPr lang="en-US" altLang="ja-JP" sz="2000" dirty="0" smtClean="0">
                <a:latin typeface="+mn-ea"/>
                <a:ea typeface="+mn-ea"/>
                <a:cs typeface="Times New Roman" pitchFamily="18" charset="0"/>
              </a:rPr>
              <a:t>-B</a:t>
            </a:r>
            <a:endParaRPr kumimoji="1" lang="ja-JP" altLang="en-US" sz="2000" dirty="0">
              <a:latin typeface="+mn-ea"/>
              <a:ea typeface="+mn-ea"/>
              <a:cs typeface="Times New Roman" pitchFamily="18" charset="0"/>
            </a:endParaRPr>
          </a:p>
        </p:txBody>
      </p:sp>
      <p:sp>
        <p:nvSpPr>
          <p:cNvPr id="110" name="テキスト ボックス 109"/>
          <p:cNvSpPr txBox="1"/>
          <p:nvPr/>
        </p:nvSpPr>
        <p:spPr>
          <a:xfrm>
            <a:off x="5446355" y="1513235"/>
            <a:ext cx="1399742" cy="707886"/>
          </a:xfrm>
          <a:prstGeom prst="rect">
            <a:avLst/>
          </a:prstGeom>
          <a:noFill/>
        </p:spPr>
        <p:txBody>
          <a:bodyPr wrap="none" rtlCol="0">
            <a:spAutoFit/>
          </a:bodyPr>
          <a:lstStyle/>
          <a:p>
            <a:r>
              <a:rPr lang="ja-JP" altLang="en-US" sz="2000" dirty="0" smtClean="0">
                <a:latin typeface="+mn-ea"/>
                <a:ea typeface="+mn-ea"/>
                <a:cs typeface="Times New Roman" pitchFamily="18" charset="0"/>
              </a:rPr>
              <a:t>物理マシン</a:t>
            </a:r>
            <a:endParaRPr lang="en-US" altLang="ja-JP" sz="2000" dirty="0" smtClean="0">
              <a:latin typeface="+mn-ea"/>
              <a:ea typeface="+mn-ea"/>
              <a:cs typeface="Times New Roman" pitchFamily="18" charset="0"/>
            </a:endParaRPr>
          </a:p>
          <a:p>
            <a:r>
              <a:rPr lang="ja-JP" altLang="en-US" sz="2000" dirty="0" smtClean="0">
                <a:latin typeface="+mn-ea"/>
                <a:ea typeface="+mn-ea"/>
                <a:cs typeface="Times New Roman" pitchFamily="18" charset="0"/>
              </a:rPr>
              <a:t>クラスタ</a:t>
            </a:r>
            <a:r>
              <a:rPr lang="en-US" altLang="ja-JP" sz="2000" dirty="0" smtClean="0">
                <a:latin typeface="+mn-ea"/>
                <a:ea typeface="+mn-ea"/>
                <a:cs typeface="Times New Roman" pitchFamily="18" charset="0"/>
              </a:rPr>
              <a:t>-C</a:t>
            </a:r>
            <a:endParaRPr kumimoji="1" lang="ja-JP" altLang="en-US" sz="2000" dirty="0">
              <a:latin typeface="+mn-ea"/>
              <a:ea typeface="+mn-ea"/>
              <a:cs typeface="Times New Roman" pitchFamily="18" charset="0"/>
            </a:endParaRPr>
          </a:p>
        </p:txBody>
      </p:sp>
      <p:sp>
        <p:nvSpPr>
          <p:cNvPr id="128" name="テキスト ボックス 127"/>
          <p:cNvSpPr txBox="1"/>
          <p:nvPr/>
        </p:nvSpPr>
        <p:spPr>
          <a:xfrm>
            <a:off x="2165870" y="2846495"/>
            <a:ext cx="1052231" cy="369332"/>
          </a:xfrm>
          <a:prstGeom prst="rect">
            <a:avLst/>
          </a:prstGeom>
          <a:noFill/>
        </p:spPr>
        <p:txBody>
          <a:bodyPr wrap="square">
            <a:spAutoFit/>
          </a:bodyPr>
          <a:lstStyle/>
          <a:p>
            <a:pPr fontAlgn="auto">
              <a:spcBef>
                <a:spcPts val="0"/>
              </a:spcBef>
              <a:spcAft>
                <a:spcPts val="0"/>
              </a:spcAft>
              <a:defRPr/>
            </a:pPr>
            <a:r>
              <a:rPr lang="ja-JP" altLang="en-US" b="1" dirty="0" smtClean="0">
                <a:latin typeface="+mn-ea"/>
                <a:ea typeface="+mn-ea"/>
              </a:rPr>
              <a:t>貸出</a:t>
            </a:r>
            <a:endParaRPr lang="ja-JP" altLang="en-US" b="1" dirty="0">
              <a:latin typeface="+mn-ea"/>
              <a:ea typeface="+mn-ea"/>
            </a:endParaRPr>
          </a:p>
        </p:txBody>
      </p:sp>
      <p:sp>
        <p:nvSpPr>
          <p:cNvPr id="129" name="テキスト ボックス 128"/>
          <p:cNvSpPr txBox="1"/>
          <p:nvPr/>
        </p:nvSpPr>
        <p:spPr>
          <a:xfrm>
            <a:off x="6251003" y="2846495"/>
            <a:ext cx="742751" cy="369332"/>
          </a:xfrm>
          <a:prstGeom prst="rect">
            <a:avLst/>
          </a:prstGeom>
          <a:noFill/>
        </p:spPr>
        <p:txBody>
          <a:bodyPr wrap="square">
            <a:spAutoFit/>
          </a:bodyPr>
          <a:lstStyle/>
          <a:p>
            <a:pPr fontAlgn="auto">
              <a:spcBef>
                <a:spcPts val="0"/>
              </a:spcBef>
              <a:spcAft>
                <a:spcPts val="0"/>
              </a:spcAft>
              <a:defRPr/>
            </a:pPr>
            <a:r>
              <a:rPr lang="ja-JP" altLang="en-US" b="1" dirty="0" smtClean="0">
                <a:latin typeface="+mn-ea"/>
                <a:ea typeface="+mn-ea"/>
              </a:rPr>
              <a:t>返却</a:t>
            </a:r>
            <a:endParaRPr lang="ja-JP" altLang="en-US" b="1" dirty="0">
              <a:latin typeface="+mn-ea"/>
              <a:ea typeface="+mn-ea"/>
            </a:endParaRPr>
          </a:p>
        </p:txBody>
      </p:sp>
      <p:sp>
        <p:nvSpPr>
          <p:cNvPr id="134" name="四角形吹き出し 133"/>
          <p:cNvSpPr/>
          <p:nvPr/>
        </p:nvSpPr>
        <p:spPr>
          <a:xfrm>
            <a:off x="107504" y="1772816"/>
            <a:ext cx="2016224" cy="864096"/>
          </a:xfrm>
          <a:prstGeom prst="wedgeRectCallout">
            <a:avLst>
              <a:gd name="adj1" fmla="val 49957"/>
              <a:gd name="adj2" fmla="val 115964"/>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600" dirty="0" smtClean="0">
                <a:latin typeface="+mn-ea"/>
              </a:rPr>
              <a:t>1. </a:t>
            </a:r>
            <a:r>
              <a:rPr lang="ja-JP" altLang="en-US" sz="1600" dirty="0" smtClean="0">
                <a:latin typeface="+mn-ea"/>
              </a:rPr>
              <a:t>ソフトウェア</a:t>
            </a:r>
            <a:endParaRPr lang="en-US" altLang="ja-JP" sz="1600" dirty="0" smtClean="0">
              <a:latin typeface="+mn-ea"/>
            </a:endParaRPr>
          </a:p>
          <a:p>
            <a:pPr algn="ctr"/>
            <a:r>
              <a:rPr lang="ja-JP" altLang="en-US" sz="1600" dirty="0" smtClean="0">
                <a:latin typeface="+mn-ea"/>
              </a:rPr>
              <a:t>構成設定機能　</a:t>
            </a:r>
            <a:endParaRPr kumimoji="1" lang="ja-JP" altLang="en-US" sz="1600" b="1" dirty="0">
              <a:latin typeface="+mn-ea"/>
            </a:endParaRPr>
          </a:p>
        </p:txBody>
      </p:sp>
      <p:sp>
        <p:nvSpPr>
          <p:cNvPr id="136" name="四角形吹き出し 135"/>
          <p:cNvSpPr/>
          <p:nvPr/>
        </p:nvSpPr>
        <p:spPr>
          <a:xfrm>
            <a:off x="107504" y="3933056"/>
            <a:ext cx="1979712" cy="864096"/>
          </a:xfrm>
          <a:prstGeom prst="wedgeRectCallout">
            <a:avLst>
              <a:gd name="adj1" fmla="val 49493"/>
              <a:gd name="adj2" fmla="val -87868"/>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ctr"/>
            <a:r>
              <a:rPr lang="en-US" altLang="ja-JP" sz="1600" dirty="0" smtClean="0">
                <a:latin typeface="+mn-ea"/>
              </a:rPr>
              <a:t>3. </a:t>
            </a:r>
            <a:r>
              <a:rPr lang="ja-JP" altLang="en-US" sz="1600" dirty="0" smtClean="0">
                <a:latin typeface="+mn-ea"/>
              </a:rPr>
              <a:t>クラスタ</a:t>
            </a:r>
            <a:endParaRPr lang="en-US" altLang="ja-JP" sz="1600" dirty="0" smtClean="0">
              <a:latin typeface="+mn-ea"/>
            </a:endParaRPr>
          </a:p>
          <a:p>
            <a:pPr marL="342900" indent="-342900" algn="ctr"/>
            <a:r>
              <a:rPr lang="ja-JP" altLang="en-US" sz="1600" dirty="0" smtClean="0">
                <a:latin typeface="+mn-ea"/>
              </a:rPr>
              <a:t>構築機能</a:t>
            </a:r>
            <a:r>
              <a:rPr lang="en-US" altLang="ja-JP" sz="1600" dirty="0" smtClean="0">
                <a:latin typeface="+mn-ea"/>
              </a:rPr>
              <a:t> </a:t>
            </a:r>
            <a:r>
              <a:rPr lang="ja-JP" altLang="en-US" sz="1600" dirty="0" smtClean="0">
                <a:latin typeface="+mn-ea"/>
              </a:rPr>
              <a:t>　</a:t>
            </a:r>
            <a:endParaRPr kumimoji="1" lang="ja-JP" altLang="en-US" sz="1600" b="1" dirty="0">
              <a:latin typeface="+mn-ea"/>
            </a:endParaRPr>
          </a:p>
        </p:txBody>
      </p:sp>
      <p:sp>
        <p:nvSpPr>
          <p:cNvPr id="137" name="四角形吹き出し 136"/>
          <p:cNvSpPr/>
          <p:nvPr/>
        </p:nvSpPr>
        <p:spPr>
          <a:xfrm>
            <a:off x="7020272" y="1772816"/>
            <a:ext cx="1979712" cy="864096"/>
          </a:xfrm>
          <a:prstGeom prst="wedgeRectCallout">
            <a:avLst>
              <a:gd name="adj1" fmla="val -47152"/>
              <a:gd name="adj2" fmla="val 118282"/>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600" dirty="0" smtClean="0">
                <a:latin typeface="+mn-ea"/>
              </a:rPr>
              <a:t>2. </a:t>
            </a:r>
            <a:r>
              <a:rPr lang="ja-JP" altLang="en-US" sz="1600" dirty="0" smtClean="0">
                <a:latin typeface="+mn-ea"/>
              </a:rPr>
              <a:t>ソフトウェア</a:t>
            </a:r>
            <a:endParaRPr lang="en-US" altLang="ja-JP" sz="1600" dirty="0" smtClean="0">
              <a:latin typeface="+mn-ea"/>
            </a:endParaRPr>
          </a:p>
          <a:p>
            <a:pPr marL="342900" indent="-342900" algn="ctr"/>
            <a:r>
              <a:rPr lang="ja-JP" altLang="en-US" sz="1600" dirty="0" smtClean="0">
                <a:latin typeface="+mn-ea"/>
              </a:rPr>
              <a:t>インストール機能　</a:t>
            </a:r>
            <a:endParaRPr kumimoji="1" lang="ja-JP" altLang="en-US" sz="1600" b="1" dirty="0">
              <a:latin typeface="+mn-ea"/>
            </a:endParaRPr>
          </a:p>
        </p:txBody>
      </p:sp>
      <p:sp>
        <p:nvSpPr>
          <p:cNvPr id="139" name="四角形吹き出し 138"/>
          <p:cNvSpPr/>
          <p:nvPr/>
        </p:nvSpPr>
        <p:spPr>
          <a:xfrm>
            <a:off x="7020272" y="3933056"/>
            <a:ext cx="1979712" cy="864096"/>
          </a:xfrm>
          <a:prstGeom prst="wedgeRectCallout">
            <a:avLst>
              <a:gd name="adj1" fmla="val -47371"/>
              <a:gd name="adj2" fmla="val -86407"/>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600" dirty="0" smtClean="0">
                <a:latin typeface="+mn-ea"/>
              </a:rPr>
              <a:t>4. </a:t>
            </a:r>
            <a:r>
              <a:rPr lang="ja-JP" altLang="en-US" sz="1600" dirty="0" smtClean="0">
                <a:latin typeface="+mn-ea"/>
              </a:rPr>
              <a:t>リソース</a:t>
            </a:r>
            <a:endParaRPr lang="en-US" altLang="ja-JP" sz="1600" dirty="0" smtClean="0">
              <a:latin typeface="+mn-ea"/>
            </a:endParaRPr>
          </a:p>
          <a:p>
            <a:pPr algn="ctr"/>
            <a:r>
              <a:rPr lang="ja-JP" altLang="en-US" sz="1600" dirty="0" smtClean="0">
                <a:latin typeface="+mn-ea"/>
              </a:rPr>
              <a:t>プール管理</a:t>
            </a:r>
            <a:endParaRPr kumimoji="1" lang="ja-JP" altLang="en-US" sz="1600" b="1" dirty="0">
              <a:latin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4"/>
                                        </p:tgtEl>
                                        <p:attrNameLst>
                                          <p:attrName>style.visibility</p:attrName>
                                        </p:attrNameLst>
                                      </p:cBhvr>
                                      <p:to>
                                        <p:strVal val="visible"/>
                                      </p:to>
                                    </p:set>
                                    <p:animEffect transition="in" filter="fade">
                                      <p:cBhvr>
                                        <p:cTn id="7" dur="2000"/>
                                        <p:tgtEl>
                                          <p:spTgt spid="13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6"/>
                                        </p:tgtEl>
                                        <p:attrNameLst>
                                          <p:attrName>style.visibility</p:attrName>
                                        </p:attrNameLst>
                                      </p:cBhvr>
                                      <p:to>
                                        <p:strVal val="visible"/>
                                      </p:to>
                                    </p:set>
                                    <p:animEffect transition="in" filter="fade">
                                      <p:cBhvr>
                                        <p:cTn id="10" dur="2000"/>
                                        <p:tgtEl>
                                          <p:spTgt spid="13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7"/>
                                        </p:tgtEl>
                                        <p:attrNameLst>
                                          <p:attrName>style.visibility</p:attrName>
                                        </p:attrNameLst>
                                      </p:cBhvr>
                                      <p:to>
                                        <p:strVal val="visible"/>
                                      </p:to>
                                    </p:set>
                                    <p:animEffect transition="in" filter="fade">
                                      <p:cBhvr>
                                        <p:cTn id="13" dur="2000"/>
                                        <p:tgtEl>
                                          <p:spTgt spid="13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39"/>
                                        </p:tgtEl>
                                        <p:attrNameLst>
                                          <p:attrName>style.visibility</p:attrName>
                                        </p:attrNameLst>
                                      </p:cBhvr>
                                      <p:to>
                                        <p:strVal val="visible"/>
                                      </p:to>
                                    </p:set>
                                    <p:animEffect transition="in" filter="fade">
                                      <p:cBhvr>
                                        <p:cTn id="16" dur="2000"/>
                                        <p:tgtEl>
                                          <p:spTgt spid="1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4" grpId="0" animBg="1"/>
      <p:bldP spid="136" grpId="0" animBg="1"/>
      <p:bldP spid="137" grpId="0" animBg="1"/>
      <p:bldP spid="139"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p:cNvSpPr/>
          <p:nvPr/>
        </p:nvSpPr>
        <p:spPr>
          <a:xfrm>
            <a:off x="2920010" y="5499480"/>
            <a:ext cx="5976664" cy="683613"/>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dirty="0" smtClean="0"/>
              <a:t>Hardware/Network</a:t>
            </a:r>
            <a:endParaRPr kumimoji="1" lang="ja-JP" altLang="en-US" sz="2800" dirty="0"/>
          </a:p>
        </p:txBody>
      </p:sp>
      <p:sp>
        <p:nvSpPr>
          <p:cNvPr id="7" name="正方形/長方形 6"/>
          <p:cNvSpPr/>
          <p:nvPr/>
        </p:nvSpPr>
        <p:spPr>
          <a:xfrm>
            <a:off x="2920010" y="4220169"/>
            <a:ext cx="1872208" cy="673322"/>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000" dirty="0" smtClean="0">
                <a:solidFill>
                  <a:schemeClr val="bg1"/>
                </a:solidFill>
              </a:rPr>
              <a:t>Bare-metal</a:t>
            </a:r>
          </a:p>
          <a:p>
            <a:pPr algn="ctr"/>
            <a:r>
              <a:rPr kumimoji="1" lang="en-US" altLang="ja-JP" sz="2000" dirty="0" smtClean="0">
                <a:solidFill>
                  <a:schemeClr val="bg1"/>
                </a:solidFill>
              </a:rPr>
              <a:t>Cluster</a:t>
            </a:r>
            <a:endParaRPr kumimoji="1" lang="ja-JP" altLang="en-US" sz="2000" dirty="0">
              <a:solidFill>
                <a:schemeClr val="bg1"/>
              </a:solidFill>
            </a:endParaRPr>
          </a:p>
        </p:txBody>
      </p:sp>
      <p:sp>
        <p:nvSpPr>
          <p:cNvPr id="10" name="角丸四角形 9"/>
          <p:cNvSpPr/>
          <p:nvPr/>
        </p:nvSpPr>
        <p:spPr>
          <a:xfrm>
            <a:off x="2920010" y="4962839"/>
            <a:ext cx="5976664" cy="482487"/>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dirty="0" err="1" smtClean="0">
                <a:solidFill>
                  <a:schemeClr val="tx2"/>
                </a:solidFill>
              </a:rPr>
              <a:t>CaaS</a:t>
            </a:r>
            <a:endParaRPr kumimoji="1" lang="ja-JP" altLang="en-US" sz="2800" dirty="0">
              <a:solidFill>
                <a:schemeClr val="tx2"/>
              </a:solidFill>
            </a:endParaRPr>
          </a:p>
        </p:txBody>
      </p:sp>
      <p:sp>
        <p:nvSpPr>
          <p:cNvPr id="11" name="角丸四角形 10"/>
          <p:cNvSpPr/>
          <p:nvPr/>
        </p:nvSpPr>
        <p:spPr>
          <a:xfrm>
            <a:off x="2920010" y="3561765"/>
            <a:ext cx="1872208" cy="538658"/>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dirty="0" err="1" smtClean="0">
                <a:solidFill>
                  <a:schemeClr val="tx2"/>
                </a:solidFill>
              </a:rPr>
              <a:t>IaaS</a:t>
            </a:r>
            <a:endParaRPr kumimoji="1" lang="ja-JP" altLang="en-US" sz="2800" dirty="0">
              <a:solidFill>
                <a:schemeClr val="tx2"/>
              </a:solidFill>
            </a:endParaRPr>
          </a:p>
        </p:txBody>
      </p:sp>
      <p:sp>
        <p:nvSpPr>
          <p:cNvPr id="12" name="角丸四角形 11"/>
          <p:cNvSpPr/>
          <p:nvPr/>
        </p:nvSpPr>
        <p:spPr>
          <a:xfrm>
            <a:off x="5008242" y="3561765"/>
            <a:ext cx="1872208" cy="538658"/>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dirty="0" err="1" smtClean="0">
                <a:solidFill>
                  <a:schemeClr val="tx2"/>
                </a:solidFill>
              </a:rPr>
              <a:t>IaaS</a:t>
            </a:r>
            <a:endParaRPr kumimoji="1" lang="ja-JP" altLang="en-US" sz="2800" dirty="0">
              <a:solidFill>
                <a:schemeClr val="tx2"/>
              </a:solidFill>
            </a:endParaRPr>
          </a:p>
        </p:txBody>
      </p:sp>
      <p:sp>
        <p:nvSpPr>
          <p:cNvPr id="13" name="角丸四角形 12"/>
          <p:cNvSpPr/>
          <p:nvPr/>
        </p:nvSpPr>
        <p:spPr>
          <a:xfrm>
            <a:off x="7024466" y="3561765"/>
            <a:ext cx="1872208" cy="538658"/>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dirty="0" err="1" smtClean="0">
                <a:solidFill>
                  <a:schemeClr val="tx2"/>
                </a:solidFill>
              </a:rPr>
              <a:t>PaaS</a:t>
            </a:r>
            <a:endParaRPr kumimoji="1" lang="ja-JP" altLang="en-US" sz="2800" dirty="0">
              <a:solidFill>
                <a:schemeClr val="tx2"/>
              </a:solidFill>
            </a:endParaRPr>
          </a:p>
        </p:txBody>
      </p:sp>
      <p:sp>
        <p:nvSpPr>
          <p:cNvPr id="14" name="正方形/長方形 13"/>
          <p:cNvSpPr/>
          <p:nvPr/>
        </p:nvSpPr>
        <p:spPr>
          <a:xfrm>
            <a:off x="5008242" y="4220169"/>
            <a:ext cx="1872208" cy="673322"/>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000" dirty="0" smtClean="0">
                <a:solidFill>
                  <a:schemeClr val="bg1"/>
                </a:solidFill>
              </a:rPr>
              <a:t>Bare-metal</a:t>
            </a:r>
          </a:p>
          <a:p>
            <a:pPr algn="ctr"/>
            <a:r>
              <a:rPr kumimoji="1" lang="en-US" altLang="ja-JP" sz="2000" dirty="0" smtClean="0">
                <a:solidFill>
                  <a:schemeClr val="bg1"/>
                </a:solidFill>
              </a:rPr>
              <a:t>Cluster</a:t>
            </a:r>
            <a:endParaRPr kumimoji="1" lang="ja-JP" altLang="en-US" sz="2000" dirty="0">
              <a:solidFill>
                <a:schemeClr val="bg1"/>
              </a:solidFill>
            </a:endParaRPr>
          </a:p>
        </p:txBody>
      </p:sp>
      <p:sp>
        <p:nvSpPr>
          <p:cNvPr id="15" name="正方形/長方形 14"/>
          <p:cNvSpPr/>
          <p:nvPr/>
        </p:nvSpPr>
        <p:spPr>
          <a:xfrm>
            <a:off x="7024466" y="4220169"/>
            <a:ext cx="1872208" cy="673322"/>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000" dirty="0" smtClean="0">
                <a:solidFill>
                  <a:schemeClr val="bg1"/>
                </a:solidFill>
              </a:rPr>
              <a:t>Bare-metal</a:t>
            </a:r>
          </a:p>
          <a:p>
            <a:pPr algn="ctr"/>
            <a:r>
              <a:rPr kumimoji="1" lang="en-US" altLang="ja-JP" sz="2000" dirty="0" smtClean="0">
                <a:solidFill>
                  <a:schemeClr val="bg1"/>
                </a:solidFill>
              </a:rPr>
              <a:t>Cluster</a:t>
            </a:r>
            <a:endParaRPr kumimoji="1" lang="ja-JP" altLang="en-US" sz="2000" dirty="0">
              <a:solidFill>
                <a:schemeClr val="bg1"/>
              </a:solidFill>
            </a:endParaRPr>
          </a:p>
        </p:txBody>
      </p:sp>
      <p:sp>
        <p:nvSpPr>
          <p:cNvPr id="16" name="正方形/長方形 15"/>
          <p:cNvSpPr/>
          <p:nvPr/>
        </p:nvSpPr>
        <p:spPr>
          <a:xfrm>
            <a:off x="2920010" y="2699350"/>
            <a:ext cx="1872208" cy="673322"/>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000" smtClean="0">
                <a:solidFill>
                  <a:schemeClr val="bg1"/>
                </a:solidFill>
              </a:rPr>
              <a:t>VM</a:t>
            </a:r>
            <a:endParaRPr kumimoji="1" lang="en-US" altLang="ja-JP" sz="2000" dirty="0" smtClean="0">
              <a:solidFill>
                <a:schemeClr val="bg1"/>
              </a:solidFill>
            </a:endParaRPr>
          </a:p>
          <a:p>
            <a:pPr algn="ctr"/>
            <a:r>
              <a:rPr kumimoji="1" lang="en-US" altLang="ja-JP" sz="2000" smtClean="0">
                <a:solidFill>
                  <a:schemeClr val="bg1"/>
                </a:solidFill>
              </a:rPr>
              <a:t>Cluster</a:t>
            </a:r>
            <a:endParaRPr kumimoji="1" lang="ja-JP" altLang="en-US" sz="2000" dirty="0">
              <a:solidFill>
                <a:schemeClr val="bg1"/>
              </a:solidFill>
            </a:endParaRPr>
          </a:p>
        </p:txBody>
      </p:sp>
      <p:sp>
        <p:nvSpPr>
          <p:cNvPr id="17" name="正方形/長方形 16"/>
          <p:cNvSpPr/>
          <p:nvPr/>
        </p:nvSpPr>
        <p:spPr>
          <a:xfrm>
            <a:off x="5008242" y="2699350"/>
            <a:ext cx="1872208" cy="673322"/>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000" dirty="0" smtClean="0">
                <a:solidFill>
                  <a:schemeClr val="bg1"/>
                </a:solidFill>
              </a:rPr>
              <a:t>VM</a:t>
            </a:r>
          </a:p>
          <a:p>
            <a:pPr algn="ctr"/>
            <a:r>
              <a:rPr kumimoji="1" lang="en-US" altLang="ja-JP" sz="2000" dirty="0" smtClean="0">
                <a:solidFill>
                  <a:schemeClr val="bg1"/>
                </a:solidFill>
              </a:rPr>
              <a:t>Cluster</a:t>
            </a:r>
            <a:endParaRPr kumimoji="1" lang="ja-JP" altLang="en-US" sz="2000" dirty="0">
              <a:solidFill>
                <a:schemeClr val="bg1"/>
              </a:solidFill>
            </a:endParaRPr>
          </a:p>
        </p:txBody>
      </p:sp>
      <p:sp>
        <p:nvSpPr>
          <p:cNvPr id="18" name="角丸四角形 17"/>
          <p:cNvSpPr/>
          <p:nvPr/>
        </p:nvSpPr>
        <p:spPr>
          <a:xfrm>
            <a:off x="2920010" y="2075442"/>
            <a:ext cx="1872208" cy="489244"/>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dirty="0" err="1" smtClean="0">
                <a:solidFill>
                  <a:schemeClr val="tx2"/>
                </a:solidFill>
              </a:rPr>
              <a:t>PaaS</a:t>
            </a:r>
            <a:endParaRPr kumimoji="1" lang="ja-JP" altLang="en-US" sz="2800" dirty="0">
              <a:solidFill>
                <a:schemeClr val="tx2"/>
              </a:solidFill>
            </a:endParaRPr>
          </a:p>
        </p:txBody>
      </p:sp>
      <p:cxnSp>
        <p:nvCxnSpPr>
          <p:cNvPr id="20" name="直線矢印コネクタ 19"/>
          <p:cNvCxnSpPr/>
          <p:nvPr/>
        </p:nvCxnSpPr>
        <p:spPr>
          <a:xfrm>
            <a:off x="2361524" y="4556829"/>
            <a:ext cx="504056" cy="0"/>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23" name="直線矢印コネクタ 22"/>
          <p:cNvCxnSpPr/>
          <p:nvPr/>
        </p:nvCxnSpPr>
        <p:spPr>
          <a:xfrm>
            <a:off x="2361524" y="3763762"/>
            <a:ext cx="504056" cy="0"/>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24" name="直線矢印コネクタ 23"/>
          <p:cNvCxnSpPr/>
          <p:nvPr/>
        </p:nvCxnSpPr>
        <p:spPr>
          <a:xfrm>
            <a:off x="2361524" y="3036010"/>
            <a:ext cx="504056" cy="0"/>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25" name="直線矢印コネクタ 24"/>
          <p:cNvCxnSpPr/>
          <p:nvPr/>
        </p:nvCxnSpPr>
        <p:spPr>
          <a:xfrm>
            <a:off x="2361524" y="2308259"/>
            <a:ext cx="504056" cy="0"/>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26" name="テキスト ボックス 25"/>
          <p:cNvSpPr txBox="1"/>
          <p:nvPr/>
        </p:nvSpPr>
        <p:spPr>
          <a:xfrm>
            <a:off x="198786" y="4222185"/>
            <a:ext cx="2160240" cy="738664"/>
          </a:xfrm>
          <a:prstGeom prst="rect">
            <a:avLst/>
          </a:prstGeom>
          <a:noFill/>
          <a:ln w="25400">
            <a:solidFill>
              <a:schemeClr val="accent1"/>
            </a:solidFill>
          </a:ln>
        </p:spPr>
        <p:txBody>
          <a:bodyPr wrap="square" rtlCol="0">
            <a:spAutoFit/>
          </a:bodyPr>
          <a:lstStyle/>
          <a:p>
            <a:r>
              <a:rPr lang="en-US" altLang="ja-JP" sz="1400" dirty="0" smtClean="0">
                <a:solidFill>
                  <a:schemeClr val="tx2"/>
                </a:solidFill>
                <a:latin typeface="+mn-ea"/>
                <a:ea typeface="+mn-ea"/>
              </a:rPr>
              <a:t>Cluster as a Service </a:t>
            </a:r>
            <a:r>
              <a:rPr lang="ja-JP" altLang="en-US" sz="1400" dirty="0" smtClean="0">
                <a:solidFill>
                  <a:schemeClr val="tx2"/>
                </a:solidFill>
                <a:latin typeface="+mn-ea"/>
                <a:ea typeface="+mn-ea"/>
              </a:rPr>
              <a:t>の</a:t>
            </a:r>
            <a:endParaRPr lang="en-US" altLang="ja-JP" sz="1400" dirty="0" smtClean="0">
              <a:solidFill>
                <a:schemeClr val="tx2"/>
              </a:solidFill>
              <a:latin typeface="+mn-ea"/>
              <a:ea typeface="+mn-ea"/>
            </a:endParaRPr>
          </a:p>
          <a:p>
            <a:r>
              <a:rPr kumimoji="1" lang="en-US" altLang="ja-JP" sz="1400" dirty="0" smtClean="0">
                <a:solidFill>
                  <a:schemeClr val="tx2"/>
                </a:solidFill>
                <a:latin typeface="+mn-ea"/>
                <a:ea typeface="+mn-ea"/>
              </a:rPr>
              <a:t>Compute </a:t>
            </a:r>
            <a:r>
              <a:rPr kumimoji="1" lang="ja-JP" altLang="en-US" sz="1400" dirty="0" smtClean="0">
                <a:solidFill>
                  <a:schemeClr val="tx2"/>
                </a:solidFill>
                <a:latin typeface="+mn-ea"/>
                <a:ea typeface="+mn-ea"/>
              </a:rPr>
              <a:t>インタフェース</a:t>
            </a:r>
            <a:endParaRPr kumimoji="1" lang="en-US" altLang="ja-JP" sz="1400" dirty="0" smtClean="0">
              <a:solidFill>
                <a:schemeClr val="tx2"/>
              </a:solidFill>
              <a:latin typeface="+mn-ea"/>
              <a:ea typeface="+mn-ea"/>
            </a:endParaRPr>
          </a:p>
          <a:p>
            <a:r>
              <a:rPr lang="ja-JP" altLang="en-US" sz="1400" dirty="0" smtClean="0">
                <a:solidFill>
                  <a:schemeClr val="tx2"/>
                </a:solidFill>
                <a:latin typeface="+mn-ea"/>
                <a:ea typeface="+mn-ea"/>
              </a:rPr>
              <a:t>を使ったクラスタ構築</a:t>
            </a:r>
            <a:endParaRPr kumimoji="1" lang="ja-JP" altLang="en-US" sz="1400" dirty="0">
              <a:solidFill>
                <a:schemeClr val="tx2"/>
              </a:solidFill>
              <a:latin typeface="+mn-ea"/>
              <a:ea typeface="+mn-ea"/>
            </a:endParaRPr>
          </a:p>
        </p:txBody>
      </p:sp>
      <p:sp>
        <p:nvSpPr>
          <p:cNvPr id="27" name="正方形/長方形 26"/>
          <p:cNvSpPr/>
          <p:nvPr/>
        </p:nvSpPr>
        <p:spPr>
          <a:xfrm>
            <a:off x="2920010" y="1150710"/>
            <a:ext cx="5976664" cy="875318"/>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正方形/長方形 27"/>
          <p:cNvSpPr/>
          <p:nvPr/>
        </p:nvSpPr>
        <p:spPr>
          <a:xfrm>
            <a:off x="5008242" y="1689367"/>
            <a:ext cx="3888432" cy="875318"/>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正方形/長方形 28"/>
          <p:cNvSpPr/>
          <p:nvPr/>
        </p:nvSpPr>
        <p:spPr>
          <a:xfrm>
            <a:off x="7024466" y="1831871"/>
            <a:ext cx="1872208" cy="1608132"/>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テキスト ボックス 29"/>
          <p:cNvSpPr txBox="1"/>
          <p:nvPr/>
        </p:nvSpPr>
        <p:spPr>
          <a:xfrm>
            <a:off x="5296274" y="1554703"/>
            <a:ext cx="2613216" cy="646331"/>
          </a:xfrm>
          <a:prstGeom prst="rect">
            <a:avLst/>
          </a:prstGeom>
          <a:noFill/>
        </p:spPr>
        <p:txBody>
          <a:bodyPr wrap="none" rtlCol="0">
            <a:spAutoFit/>
          </a:bodyPr>
          <a:lstStyle/>
          <a:p>
            <a:r>
              <a:rPr lang="en-US" altLang="ja-JP" sz="3600" b="1" dirty="0" smtClean="0">
                <a:solidFill>
                  <a:schemeClr val="bg1"/>
                </a:solidFill>
                <a:latin typeface="+mn-lt"/>
                <a:ea typeface="+mn-ea"/>
              </a:rPr>
              <a:t>Applications</a:t>
            </a:r>
            <a:endParaRPr kumimoji="1" lang="ja-JP" altLang="en-US" sz="3600" b="1" dirty="0">
              <a:solidFill>
                <a:schemeClr val="bg1"/>
              </a:solidFill>
              <a:latin typeface="+mn-lt"/>
              <a:ea typeface="+mn-ea"/>
            </a:endParaRPr>
          </a:p>
        </p:txBody>
      </p:sp>
      <p:sp>
        <p:nvSpPr>
          <p:cNvPr id="31" name="テキスト ボックス 30"/>
          <p:cNvSpPr txBox="1"/>
          <p:nvPr/>
        </p:nvSpPr>
        <p:spPr>
          <a:xfrm>
            <a:off x="198786" y="3427101"/>
            <a:ext cx="2160240" cy="738664"/>
          </a:xfrm>
          <a:prstGeom prst="rect">
            <a:avLst/>
          </a:prstGeom>
          <a:noFill/>
          <a:ln w="25400">
            <a:solidFill>
              <a:schemeClr val="accent1"/>
            </a:solidFill>
          </a:ln>
        </p:spPr>
        <p:txBody>
          <a:bodyPr wrap="square" rtlCol="0">
            <a:spAutoFit/>
          </a:bodyPr>
          <a:lstStyle/>
          <a:p>
            <a:r>
              <a:rPr lang="en-US" altLang="ja-JP" sz="1400" dirty="0" smtClean="0">
                <a:solidFill>
                  <a:schemeClr val="tx2"/>
                </a:solidFill>
                <a:latin typeface="+mn-ea"/>
                <a:ea typeface="+mn-ea"/>
              </a:rPr>
              <a:t>Cluster as a Service </a:t>
            </a:r>
            <a:r>
              <a:rPr lang="ja-JP" altLang="en-US" sz="1400" dirty="0" smtClean="0">
                <a:solidFill>
                  <a:schemeClr val="tx2"/>
                </a:solidFill>
                <a:latin typeface="+mn-ea"/>
                <a:ea typeface="+mn-ea"/>
              </a:rPr>
              <a:t>の</a:t>
            </a:r>
            <a:endParaRPr lang="en-US" altLang="ja-JP" sz="1400" dirty="0" smtClean="0">
              <a:solidFill>
                <a:schemeClr val="tx2"/>
              </a:solidFill>
              <a:latin typeface="+mn-ea"/>
              <a:ea typeface="+mn-ea"/>
            </a:endParaRPr>
          </a:p>
          <a:p>
            <a:r>
              <a:rPr kumimoji="1" lang="en-US" altLang="ja-JP" sz="1400" dirty="0" smtClean="0">
                <a:solidFill>
                  <a:schemeClr val="tx2"/>
                </a:solidFill>
                <a:latin typeface="+mn-ea"/>
                <a:ea typeface="+mn-ea"/>
              </a:rPr>
              <a:t>Deploy </a:t>
            </a:r>
            <a:r>
              <a:rPr kumimoji="1" lang="ja-JP" altLang="en-US" sz="1400" dirty="0" smtClean="0">
                <a:solidFill>
                  <a:schemeClr val="tx2"/>
                </a:solidFill>
                <a:latin typeface="+mn-ea"/>
                <a:ea typeface="+mn-ea"/>
              </a:rPr>
              <a:t>インタフェース</a:t>
            </a:r>
            <a:endParaRPr kumimoji="1" lang="en-US" altLang="ja-JP" sz="1400" dirty="0" smtClean="0">
              <a:solidFill>
                <a:schemeClr val="tx2"/>
              </a:solidFill>
              <a:latin typeface="+mn-ea"/>
              <a:ea typeface="+mn-ea"/>
            </a:endParaRPr>
          </a:p>
          <a:p>
            <a:r>
              <a:rPr lang="ja-JP" altLang="en-US" sz="1400" dirty="0" smtClean="0">
                <a:solidFill>
                  <a:schemeClr val="tx2"/>
                </a:solidFill>
                <a:latin typeface="+mn-ea"/>
                <a:ea typeface="+mn-ea"/>
              </a:rPr>
              <a:t>を使ったクラウド基盤構築</a:t>
            </a:r>
            <a:endParaRPr kumimoji="1" lang="ja-JP" altLang="en-US" sz="1400" dirty="0">
              <a:solidFill>
                <a:schemeClr val="tx2"/>
              </a:solidFill>
              <a:latin typeface="+mn-ea"/>
              <a:ea typeface="+mn-ea"/>
            </a:endParaRPr>
          </a:p>
        </p:txBody>
      </p:sp>
      <p:sp>
        <p:nvSpPr>
          <p:cNvPr id="32" name="テキスト ボックス 31"/>
          <p:cNvSpPr txBox="1"/>
          <p:nvPr/>
        </p:nvSpPr>
        <p:spPr>
          <a:xfrm>
            <a:off x="198786" y="2632017"/>
            <a:ext cx="2160240" cy="738664"/>
          </a:xfrm>
          <a:prstGeom prst="rect">
            <a:avLst/>
          </a:prstGeom>
          <a:noFill/>
          <a:ln w="25400">
            <a:solidFill>
              <a:schemeClr val="accent1"/>
            </a:solidFill>
          </a:ln>
        </p:spPr>
        <p:txBody>
          <a:bodyPr wrap="square" rtlCol="0">
            <a:spAutoFit/>
          </a:bodyPr>
          <a:lstStyle/>
          <a:p>
            <a:r>
              <a:rPr lang="en-US" altLang="ja-JP" sz="1400" dirty="0" err="1" smtClean="0">
                <a:solidFill>
                  <a:schemeClr val="tx2"/>
                </a:solidFill>
                <a:latin typeface="+mn-ea"/>
                <a:ea typeface="+mn-ea"/>
              </a:rPr>
              <a:t>IaaS</a:t>
            </a:r>
            <a:r>
              <a:rPr lang="en-US" altLang="ja-JP" sz="1400" dirty="0" smtClean="0">
                <a:solidFill>
                  <a:schemeClr val="tx2"/>
                </a:solidFill>
                <a:latin typeface="+mn-ea"/>
                <a:ea typeface="+mn-ea"/>
              </a:rPr>
              <a:t> </a:t>
            </a:r>
            <a:r>
              <a:rPr lang="ja-JP" altLang="en-US" sz="1400" dirty="0" smtClean="0">
                <a:solidFill>
                  <a:schemeClr val="tx2"/>
                </a:solidFill>
                <a:latin typeface="+mn-ea"/>
                <a:ea typeface="+mn-ea"/>
              </a:rPr>
              <a:t>の</a:t>
            </a:r>
            <a:endParaRPr lang="en-US" altLang="ja-JP" sz="1400" dirty="0" smtClean="0">
              <a:solidFill>
                <a:schemeClr val="tx2"/>
              </a:solidFill>
              <a:latin typeface="+mn-ea"/>
              <a:ea typeface="+mn-ea"/>
            </a:endParaRPr>
          </a:p>
          <a:p>
            <a:r>
              <a:rPr kumimoji="1" lang="en-US" altLang="ja-JP" sz="1400" dirty="0" smtClean="0">
                <a:solidFill>
                  <a:schemeClr val="tx2"/>
                </a:solidFill>
                <a:latin typeface="+mn-ea"/>
                <a:ea typeface="+mn-ea"/>
              </a:rPr>
              <a:t>Compute </a:t>
            </a:r>
            <a:r>
              <a:rPr kumimoji="1" lang="ja-JP" altLang="en-US" sz="1400" dirty="0" smtClean="0">
                <a:solidFill>
                  <a:schemeClr val="tx2"/>
                </a:solidFill>
                <a:latin typeface="+mn-ea"/>
                <a:ea typeface="+mn-ea"/>
              </a:rPr>
              <a:t>インタフェース</a:t>
            </a:r>
            <a:endParaRPr kumimoji="1" lang="en-US" altLang="ja-JP" sz="1400" dirty="0" smtClean="0">
              <a:solidFill>
                <a:schemeClr val="tx2"/>
              </a:solidFill>
              <a:latin typeface="+mn-ea"/>
              <a:ea typeface="+mn-ea"/>
            </a:endParaRPr>
          </a:p>
          <a:p>
            <a:r>
              <a:rPr lang="ja-JP" altLang="en-US" sz="1400" dirty="0" smtClean="0">
                <a:solidFill>
                  <a:schemeClr val="tx2"/>
                </a:solidFill>
                <a:latin typeface="+mn-ea"/>
                <a:ea typeface="+mn-ea"/>
              </a:rPr>
              <a:t>を使ったクラスタ構築</a:t>
            </a:r>
            <a:endParaRPr kumimoji="1" lang="ja-JP" altLang="en-US" sz="1400" dirty="0">
              <a:solidFill>
                <a:schemeClr val="tx2"/>
              </a:solidFill>
              <a:latin typeface="+mn-ea"/>
              <a:ea typeface="+mn-ea"/>
            </a:endParaRPr>
          </a:p>
        </p:txBody>
      </p:sp>
      <p:sp>
        <p:nvSpPr>
          <p:cNvPr id="33" name="テキスト ボックス 32"/>
          <p:cNvSpPr txBox="1"/>
          <p:nvPr/>
        </p:nvSpPr>
        <p:spPr>
          <a:xfrm>
            <a:off x="198786" y="2021011"/>
            <a:ext cx="2160240" cy="523220"/>
          </a:xfrm>
          <a:prstGeom prst="rect">
            <a:avLst/>
          </a:prstGeom>
          <a:noFill/>
          <a:ln w="25400">
            <a:solidFill>
              <a:schemeClr val="accent1"/>
            </a:solidFill>
          </a:ln>
        </p:spPr>
        <p:txBody>
          <a:bodyPr wrap="square" rtlCol="0">
            <a:spAutoFit/>
          </a:bodyPr>
          <a:lstStyle/>
          <a:p>
            <a:r>
              <a:rPr kumimoji="1" lang="en-US" altLang="ja-JP" sz="1400" dirty="0" smtClean="0">
                <a:solidFill>
                  <a:schemeClr val="tx2"/>
                </a:solidFill>
                <a:latin typeface="+mn-ea"/>
                <a:ea typeface="+mn-ea"/>
              </a:rPr>
              <a:t>Deploy </a:t>
            </a:r>
            <a:r>
              <a:rPr kumimoji="1" lang="ja-JP" altLang="en-US" sz="1400" dirty="0" smtClean="0">
                <a:solidFill>
                  <a:schemeClr val="tx2"/>
                </a:solidFill>
                <a:latin typeface="+mn-ea"/>
                <a:ea typeface="+mn-ea"/>
              </a:rPr>
              <a:t>インタフェース</a:t>
            </a:r>
            <a:endParaRPr kumimoji="1" lang="en-US" altLang="ja-JP" sz="1400" dirty="0" smtClean="0">
              <a:solidFill>
                <a:schemeClr val="tx2"/>
              </a:solidFill>
              <a:latin typeface="+mn-ea"/>
              <a:ea typeface="+mn-ea"/>
            </a:endParaRPr>
          </a:p>
          <a:p>
            <a:r>
              <a:rPr lang="ja-JP" altLang="en-US" sz="1400" dirty="0" smtClean="0">
                <a:solidFill>
                  <a:schemeClr val="tx2"/>
                </a:solidFill>
                <a:latin typeface="+mn-ea"/>
                <a:ea typeface="+mn-ea"/>
              </a:rPr>
              <a:t>を使ったクラウド基盤構築</a:t>
            </a:r>
            <a:endParaRPr kumimoji="1" lang="ja-JP" altLang="en-US" sz="1400" dirty="0">
              <a:solidFill>
                <a:schemeClr val="tx2"/>
              </a:solidFill>
              <a:latin typeface="+mn-ea"/>
              <a:ea typeface="+mn-ea"/>
            </a:endParaRPr>
          </a:p>
        </p:txBody>
      </p:sp>
      <p:sp>
        <p:nvSpPr>
          <p:cNvPr id="2" name="タイトル 1"/>
          <p:cNvSpPr>
            <a:spLocks noGrp="1"/>
          </p:cNvSpPr>
          <p:nvPr>
            <p:ph type="title"/>
          </p:nvPr>
        </p:nvSpPr>
        <p:spPr/>
        <p:txBody>
          <a:bodyPr/>
          <a:lstStyle/>
          <a:p>
            <a:r>
              <a:rPr lang="en-US" altLang="ja-JP" smtClean="0"/>
              <a:t>CaaS</a:t>
            </a:r>
            <a:r>
              <a:rPr lang="ja-JP" altLang="ja-JP" smtClean="0"/>
              <a:t>の原理</a:t>
            </a:r>
            <a:endParaRPr lang="ja-JP" altLang="en-US" dirty="0"/>
          </a:p>
        </p:txBody>
      </p:sp>
      <p:sp>
        <p:nvSpPr>
          <p:cNvPr id="35" name="スライド番号プレースホルダ 3"/>
          <p:cNvSpPr>
            <a:spLocks noGrp="1"/>
          </p:cNvSpPr>
          <p:nvPr>
            <p:ph type="sldNum" sz="quarter" idx="10"/>
          </p:nvPr>
        </p:nvSpPr>
        <p:spPr/>
        <p:txBody>
          <a:bodyPr/>
          <a:lstStyle/>
          <a:p>
            <a:fld id="{65F807F8-E604-4B8C-9F45-9E16D479E221}" type="slidenum">
              <a:rPr lang="ja-JP" altLang="en-US" smtClean="0"/>
              <a:pPr/>
              <a:t>27</a:t>
            </a:fld>
            <a:endParaRPr lang="ja-JP" altLang="en-US" dirty="0"/>
          </a:p>
        </p:txBody>
      </p:sp>
      <p:sp>
        <p:nvSpPr>
          <p:cNvPr id="37" name="右矢印 36"/>
          <p:cNvSpPr/>
          <p:nvPr/>
        </p:nvSpPr>
        <p:spPr>
          <a:xfrm>
            <a:off x="2343946" y="5220010"/>
            <a:ext cx="576064" cy="360040"/>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テキスト ボックス 37"/>
          <p:cNvSpPr txBox="1"/>
          <p:nvPr/>
        </p:nvSpPr>
        <p:spPr>
          <a:xfrm>
            <a:off x="183706" y="5075994"/>
            <a:ext cx="2160240" cy="738664"/>
          </a:xfrm>
          <a:prstGeom prst="rect">
            <a:avLst/>
          </a:prstGeom>
          <a:noFill/>
          <a:ln w="25400">
            <a:solidFill>
              <a:srgbClr val="FF0000"/>
            </a:solidFill>
          </a:ln>
        </p:spPr>
        <p:txBody>
          <a:bodyPr wrap="square" rtlCol="0">
            <a:spAutoFit/>
          </a:bodyPr>
          <a:lstStyle/>
          <a:p>
            <a:r>
              <a:rPr kumimoji="1" lang="ja-JP" altLang="en-US" sz="1400" dirty="0" smtClean="0">
                <a:solidFill>
                  <a:srgbClr val="FF0000"/>
                </a:solidFill>
                <a:latin typeface="+mn-ea"/>
                <a:ea typeface="+mn-ea"/>
              </a:rPr>
              <a:t>既に標準化されたインタフェース（</a:t>
            </a:r>
            <a:r>
              <a:rPr kumimoji="1" lang="en-US" altLang="ja-JP" sz="1400" dirty="0" smtClean="0">
                <a:solidFill>
                  <a:srgbClr val="FF0000"/>
                </a:solidFill>
                <a:latin typeface="+mn-ea"/>
                <a:ea typeface="+mn-ea"/>
              </a:rPr>
              <a:t>IPMI, PXE boot</a:t>
            </a:r>
            <a:r>
              <a:rPr kumimoji="1" lang="ja-JP" altLang="en-US" sz="1400" dirty="0" smtClean="0">
                <a:solidFill>
                  <a:srgbClr val="FF0000"/>
                </a:solidFill>
                <a:latin typeface="+mn-ea"/>
                <a:ea typeface="+mn-ea"/>
              </a:rPr>
              <a:t>など）を活用</a:t>
            </a:r>
            <a:endParaRPr kumimoji="1" lang="ja-JP" altLang="en-US" sz="1400" dirty="0">
              <a:solidFill>
                <a:srgbClr val="FF0000"/>
              </a:solidFill>
              <a:latin typeface="+mn-ea"/>
              <a:ea typeface="+mn-ea"/>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1"/>
          <p:cNvSpPr>
            <a:spLocks noGrp="1"/>
          </p:cNvSpPr>
          <p:nvPr>
            <p:ph type="title"/>
          </p:nvPr>
        </p:nvSpPr>
        <p:spPr/>
        <p:txBody>
          <a:bodyPr/>
          <a:lstStyle/>
          <a:p>
            <a:r>
              <a:rPr lang="en-US" altLang="ja-JP" dirty="0" err="1" smtClean="0"/>
              <a:t>CaaS</a:t>
            </a:r>
            <a:r>
              <a:rPr lang="ja-JP" altLang="en-US" dirty="0" smtClean="0"/>
              <a:t>の実装例 </a:t>
            </a:r>
            <a:r>
              <a:rPr lang="en-US" altLang="ja-JP" dirty="0" smtClean="0"/>
              <a:t>-</a:t>
            </a:r>
            <a:r>
              <a:rPr lang="ja-JP" altLang="en-US" dirty="0" smtClean="0"/>
              <a:t> </a:t>
            </a:r>
            <a:r>
              <a:rPr lang="en-US" altLang="ja-JP" dirty="0" err="1" smtClean="0"/>
              <a:t>dodai</a:t>
            </a:r>
            <a:endParaRPr lang="ja-JP" altLang="en-US" dirty="0"/>
          </a:p>
        </p:txBody>
      </p:sp>
      <p:sp>
        <p:nvSpPr>
          <p:cNvPr id="33" name="スライド番号プレースホルダ 2"/>
          <p:cNvSpPr>
            <a:spLocks noGrp="1"/>
          </p:cNvSpPr>
          <p:nvPr>
            <p:ph type="sldNum" sz="quarter" idx="10"/>
          </p:nvPr>
        </p:nvSpPr>
        <p:spPr/>
        <p:txBody>
          <a:bodyPr/>
          <a:lstStyle/>
          <a:p>
            <a:fld id="{2D49EB63-8A47-42A8-B1AF-7D6D75D2383C}" type="slidenum">
              <a:rPr lang="ja-JP" altLang="en-US" smtClean="0"/>
              <a:pPr/>
              <a:t>28</a:t>
            </a:fld>
            <a:endParaRPr lang="ja-JP" altLang="en-US" dirty="0"/>
          </a:p>
        </p:txBody>
      </p:sp>
      <p:sp>
        <p:nvSpPr>
          <p:cNvPr id="6" name="角丸四角形 5"/>
          <p:cNvSpPr/>
          <p:nvPr/>
        </p:nvSpPr>
        <p:spPr>
          <a:xfrm>
            <a:off x="4433034" y="1340768"/>
            <a:ext cx="1262910" cy="1728192"/>
          </a:xfrm>
          <a:prstGeom prst="roundRect">
            <a:avLst>
              <a:gd name="adj" fmla="val 8681"/>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sz="4000" b="1" dirty="0">
              <a:latin typeface="Arial Unicode MS" pitchFamily="50" charset="-128"/>
              <a:ea typeface="Arial Unicode MS" pitchFamily="50" charset="-128"/>
              <a:cs typeface="Arial Unicode MS" pitchFamily="50" charset="-128"/>
            </a:endParaRPr>
          </a:p>
        </p:txBody>
      </p:sp>
      <p:sp>
        <p:nvSpPr>
          <p:cNvPr id="7" name="角丸四角形 6"/>
          <p:cNvSpPr/>
          <p:nvPr/>
        </p:nvSpPr>
        <p:spPr>
          <a:xfrm>
            <a:off x="4506683" y="4840637"/>
            <a:ext cx="3582143" cy="766602"/>
          </a:xfrm>
          <a:prstGeom prst="roundRect">
            <a:avLst>
              <a:gd name="adj" fmla="val 8681"/>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ja-JP" sz="3600" b="1" dirty="0" err="1" smtClean="0">
                <a:latin typeface="Arial Unicode MS" pitchFamily="50" charset="-128"/>
                <a:ea typeface="Arial Unicode MS" pitchFamily="50" charset="-128"/>
                <a:cs typeface="Arial Unicode MS" pitchFamily="50" charset="-128"/>
              </a:rPr>
              <a:t>dodai</a:t>
            </a:r>
            <a:r>
              <a:rPr lang="en-US" altLang="ja-JP" sz="3600" b="1" dirty="0" smtClean="0">
                <a:latin typeface="Arial Unicode MS" pitchFamily="50" charset="-128"/>
                <a:ea typeface="Arial Unicode MS" pitchFamily="50" charset="-128"/>
                <a:cs typeface="Arial Unicode MS" pitchFamily="50" charset="-128"/>
              </a:rPr>
              <a:t>-compute</a:t>
            </a:r>
            <a:endParaRPr lang="ja-JP" altLang="en-US" sz="3600" b="1" dirty="0" smtClean="0">
              <a:latin typeface="Arial Unicode MS" pitchFamily="50" charset="-128"/>
              <a:ea typeface="Arial Unicode MS" pitchFamily="50" charset="-128"/>
              <a:cs typeface="Arial Unicode MS" pitchFamily="50" charset="-128"/>
            </a:endParaRPr>
          </a:p>
        </p:txBody>
      </p:sp>
      <p:sp>
        <p:nvSpPr>
          <p:cNvPr id="8" name="角丸四角形 7"/>
          <p:cNvSpPr/>
          <p:nvPr/>
        </p:nvSpPr>
        <p:spPr>
          <a:xfrm>
            <a:off x="4506683" y="3500121"/>
            <a:ext cx="3582143" cy="766602"/>
          </a:xfrm>
          <a:prstGeom prst="roundRect">
            <a:avLst>
              <a:gd name="adj" fmla="val 8681"/>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en-US" altLang="ja-JP" sz="3600" b="1" dirty="0" err="1" smtClean="0">
                <a:latin typeface="Arial Unicode MS" pitchFamily="50" charset="-128"/>
                <a:ea typeface="Arial Unicode MS" pitchFamily="50" charset="-128"/>
                <a:cs typeface="Arial Unicode MS" pitchFamily="50" charset="-128"/>
              </a:rPr>
              <a:t>dodai</a:t>
            </a:r>
            <a:r>
              <a:rPr kumimoji="1" lang="en-US" altLang="ja-JP" sz="3600" b="1" dirty="0" smtClean="0">
                <a:latin typeface="Arial Unicode MS" pitchFamily="50" charset="-128"/>
                <a:ea typeface="Arial Unicode MS" pitchFamily="50" charset="-128"/>
                <a:cs typeface="Arial Unicode MS" pitchFamily="50" charset="-128"/>
              </a:rPr>
              <a:t>-deploy</a:t>
            </a:r>
            <a:endParaRPr kumimoji="1" lang="ja-JP" altLang="en-US" sz="3600" b="1" dirty="0">
              <a:latin typeface="Arial Unicode MS" pitchFamily="50" charset="-128"/>
              <a:ea typeface="Arial Unicode MS" pitchFamily="50" charset="-128"/>
              <a:cs typeface="Arial Unicode MS" pitchFamily="50" charset="-128"/>
            </a:endParaRPr>
          </a:p>
        </p:txBody>
      </p:sp>
      <p:cxnSp>
        <p:nvCxnSpPr>
          <p:cNvPr id="9" name="直線コネクタ 8"/>
          <p:cNvCxnSpPr/>
          <p:nvPr/>
        </p:nvCxnSpPr>
        <p:spPr>
          <a:xfrm flipV="1">
            <a:off x="4499503" y="4513892"/>
            <a:ext cx="3589323" cy="1"/>
          </a:xfrm>
          <a:prstGeom prst="line">
            <a:avLst/>
          </a:prstGeom>
          <a:ln w="44450">
            <a:prstDash val="sysDot"/>
          </a:ln>
        </p:spPr>
        <p:style>
          <a:lnRef idx="1">
            <a:schemeClr val="accent1"/>
          </a:lnRef>
          <a:fillRef idx="0">
            <a:schemeClr val="accent1"/>
          </a:fillRef>
          <a:effectRef idx="0">
            <a:schemeClr val="accent1"/>
          </a:effectRef>
          <a:fontRef idx="minor">
            <a:schemeClr val="tx1"/>
          </a:fontRef>
        </p:style>
      </p:cxnSp>
      <p:cxnSp>
        <p:nvCxnSpPr>
          <p:cNvPr id="10" name="直線コネクタ 9"/>
          <p:cNvCxnSpPr/>
          <p:nvPr/>
        </p:nvCxnSpPr>
        <p:spPr>
          <a:xfrm>
            <a:off x="4463465" y="3250322"/>
            <a:ext cx="3963733" cy="0"/>
          </a:xfrm>
          <a:prstGeom prst="line">
            <a:avLst/>
          </a:prstGeom>
          <a:ln w="44450">
            <a:prstDash val="sysDot"/>
          </a:ln>
        </p:spPr>
        <p:style>
          <a:lnRef idx="1">
            <a:schemeClr val="accent1"/>
          </a:lnRef>
          <a:fillRef idx="0">
            <a:schemeClr val="accent1"/>
          </a:fillRef>
          <a:effectRef idx="0">
            <a:schemeClr val="accent1"/>
          </a:effectRef>
          <a:fontRef idx="minor">
            <a:schemeClr val="tx1"/>
          </a:fontRef>
        </p:style>
      </p:cxnSp>
      <p:sp>
        <p:nvSpPr>
          <p:cNvPr id="11" name="右中かっこ 10"/>
          <p:cNvSpPr/>
          <p:nvPr/>
        </p:nvSpPr>
        <p:spPr>
          <a:xfrm>
            <a:off x="8221763" y="3429000"/>
            <a:ext cx="271903" cy="216024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Arial Unicode MS" pitchFamily="50" charset="-128"/>
              <a:ea typeface="Arial Unicode MS" pitchFamily="50" charset="-128"/>
              <a:cs typeface="Arial Unicode MS" pitchFamily="50" charset="-128"/>
            </a:endParaRPr>
          </a:p>
        </p:txBody>
      </p:sp>
      <p:sp>
        <p:nvSpPr>
          <p:cNvPr id="12" name="タイトル 1"/>
          <p:cNvSpPr txBox="1">
            <a:spLocks/>
          </p:cNvSpPr>
          <p:nvPr/>
        </p:nvSpPr>
        <p:spPr bwMode="auto">
          <a:xfrm rot="16200000">
            <a:off x="6842777" y="3628163"/>
            <a:ext cx="3960440" cy="537779"/>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lang="en-US" altLang="ja-JP" sz="2400" dirty="0" smtClean="0">
                <a:latin typeface="Arial Unicode MS" pitchFamily="50" charset="-128"/>
                <a:ea typeface="Arial Unicode MS" pitchFamily="50" charset="-128"/>
                <a:cs typeface="Arial Unicode MS" pitchFamily="50" charset="-128"/>
              </a:rPr>
              <a:t>Cluster as a Service</a:t>
            </a:r>
            <a:endParaRPr kumimoji="1" lang="ja-JP" altLang="en-US" sz="2400" b="0" i="0" u="none" strike="noStrike" kern="1200" cap="none" spc="0" normalizeH="0" baseline="0" noProof="0" dirty="0">
              <a:ln>
                <a:noFill/>
              </a:ln>
              <a:solidFill>
                <a:schemeClr val="tx1"/>
              </a:solidFill>
              <a:effectLst/>
              <a:uLnTx/>
              <a:uFillTx/>
              <a:latin typeface="Arial Unicode MS" pitchFamily="50" charset="-128"/>
              <a:ea typeface="Arial Unicode MS" pitchFamily="50" charset="-128"/>
              <a:cs typeface="Arial Unicode MS" pitchFamily="50" charset="-128"/>
            </a:endParaRPr>
          </a:p>
        </p:txBody>
      </p:sp>
      <p:pic>
        <p:nvPicPr>
          <p:cNvPr id="13" name="Picture 2" descr="https://encrypted-tbn2.google.com/images?q=tbn:ANd9GcQ1OgOw6KmRSI3WnBtX4iiEi68aeKicFZu0A1h8jST1q3Wg-842-A"/>
          <p:cNvPicPr>
            <a:picLocks noChangeAspect="1" noChangeArrowheads="1"/>
          </p:cNvPicPr>
          <p:nvPr/>
        </p:nvPicPr>
        <p:blipFill>
          <a:blip r:embed="rId3" cstate="print"/>
          <a:srcRect/>
          <a:stretch>
            <a:fillRect/>
          </a:stretch>
        </p:blipFill>
        <p:spPr bwMode="auto">
          <a:xfrm>
            <a:off x="4499503" y="1484784"/>
            <a:ext cx="1098735" cy="792088"/>
          </a:xfrm>
          <a:prstGeom prst="rect">
            <a:avLst/>
          </a:prstGeom>
          <a:noFill/>
        </p:spPr>
      </p:pic>
      <p:sp>
        <p:nvSpPr>
          <p:cNvPr id="14" name="角丸四角形 13"/>
          <p:cNvSpPr/>
          <p:nvPr/>
        </p:nvSpPr>
        <p:spPr>
          <a:xfrm>
            <a:off x="5843237" y="1340768"/>
            <a:ext cx="1262910" cy="1728192"/>
          </a:xfrm>
          <a:prstGeom prst="roundRect">
            <a:avLst>
              <a:gd name="adj" fmla="val 8681"/>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sz="4000" b="1" dirty="0">
              <a:latin typeface="Arial Unicode MS" pitchFamily="50" charset="-128"/>
              <a:ea typeface="Arial Unicode MS" pitchFamily="50" charset="-128"/>
              <a:cs typeface="Arial Unicode MS" pitchFamily="50" charset="-128"/>
            </a:endParaRPr>
          </a:p>
        </p:txBody>
      </p:sp>
      <p:sp>
        <p:nvSpPr>
          <p:cNvPr id="15" name="タイトル 1"/>
          <p:cNvSpPr txBox="1">
            <a:spLocks/>
          </p:cNvSpPr>
          <p:nvPr/>
        </p:nvSpPr>
        <p:spPr bwMode="auto">
          <a:xfrm>
            <a:off x="5583390" y="2348880"/>
            <a:ext cx="1780305" cy="582594"/>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lang="en-US" altLang="ja-JP" dirty="0" smtClean="0">
                <a:latin typeface="Arial Unicode MS" pitchFamily="50" charset="-128"/>
                <a:ea typeface="Arial Unicode MS" pitchFamily="50" charset="-128"/>
                <a:cs typeface="Arial Unicode MS" pitchFamily="50" charset="-128"/>
              </a:rPr>
              <a:t>o</a:t>
            </a:r>
            <a:r>
              <a:rPr kumimoji="1" lang="en-US" altLang="ja-JP" b="0" i="0" u="none" strike="noStrike" kern="1200" cap="none" spc="0" normalizeH="0" baseline="0" noProof="0" dirty="0" smtClean="0">
                <a:ln>
                  <a:noFill/>
                </a:ln>
                <a:solidFill>
                  <a:schemeClr val="tx1"/>
                </a:solidFill>
                <a:effectLst/>
                <a:uLnTx/>
                <a:uFillTx/>
                <a:latin typeface="Arial Unicode MS" pitchFamily="50" charset="-128"/>
                <a:ea typeface="Arial Unicode MS" pitchFamily="50" charset="-128"/>
                <a:cs typeface="Arial Unicode MS" pitchFamily="50" charset="-128"/>
              </a:rPr>
              <a:t>n demand</a:t>
            </a:r>
            <a:endParaRPr kumimoji="1" lang="ja-JP" altLang="en-US" b="0" i="0" u="none" strike="noStrike" kern="1200" cap="none" spc="0" normalizeH="0" baseline="0" noProof="0" dirty="0">
              <a:ln>
                <a:noFill/>
              </a:ln>
              <a:solidFill>
                <a:schemeClr val="tx1"/>
              </a:solidFill>
              <a:effectLst/>
              <a:uLnTx/>
              <a:uFillTx/>
              <a:latin typeface="Arial Unicode MS" pitchFamily="50" charset="-128"/>
              <a:ea typeface="Arial Unicode MS" pitchFamily="50" charset="-128"/>
              <a:cs typeface="Arial Unicode MS" pitchFamily="50" charset="-128"/>
            </a:endParaRPr>
          </a:p>
        </p:txBody>
      </p:sp>
      <p:sp>
        <p:nvSpPr>
          <p:cNvPr id="16" name="角丸四角形 15"/>
          <p:cNvSpPr/>
          <p:nvPr/>
        </p:nvSpPr>
        <p:spPr>
          <a:xfrm>
            <a:off x="7239085" y="1340768"/>
            <a:ext cx="1262910" cy="1728192"/>
          </a:xfrm>
          <a:prstGeom prst="roundRect">
            <a:avLst>
              <a:gd name="adj" fmla="val 8681"/>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sz="4000" b="1" dirty="0">
              <a:latin typeface="Arial Unicode MS" pitchFamily="50" charset="-128"/>
              <a:ea typeface="Arial Unicode MS" pitchFamily="50" charset="-128"/>
              <a:cs typeface="Arial Unicode MS" pitchFamily="50" charset="-128"/>
            </a:endParaRPr>
          </a:p>
        </p:txBody>
      </p:sp>
      <p:sp>
        <p:nvSpPr>
          <p:cNvPr id="17" name="タイトル 1"/>
          <p:cNvSpPr txBox="1">
            <a:spLocks/>
          </p:cNvSpPr>
          <p:nvPr/>
        </p:nvSpPr>
        <p:spPr bwMode="auto">
          <a:xfrm>
            <a:off x="6979237" y="2348880"/>
            <a:ext cx="1780305" cy="582594"/>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lang="en-US" altLang="ja-JP" dirty="0" smtClean="0">
                <a:latin typeface="Arial Unicode MS" pitchFamily="50" charset="-128"/>
                <a:ea typeface="Arial Unicode MS" pitchFamily="50" charset="-128"/>
                <a:cs typeface="Arial Unicode MS" pitchFamily="50" charset="-128"/>
              </a:rPr>
              <a:t>o</a:t>
            </a:r>
            <a:r>
              <a:rPr kumimoji="1" lang="en-US" altLang="ja-JP" b="0" i="0" u="none" strike="noStrike" kern="1200" cap="none" spc="0" normalizeH="0" baseline="0" noProof="0" dirty="0" smtClean="0">
                <a:ln>
                  <a:noFill/>
                </a:ln>
                <a:solidFill>
                  <a:schemeClr val="tx1"/>
                </a:solidFill>
                <a:effectLst/>
                <a:uLnTx/>
                <a:uFillTx/>
                <a:latin typeface="Arial Unicode MS" pitchFamily="50" charset="-128"/>
                <a:ea typeface="Arial Unicode MS" pitchFamily="50" charset="-128"/>
                <a:cs typeface="Arial Unicode MS" pitchFamily="50" charset="-128"/>
              </a:rPr>
              <a:t>n demand</a:t>
            </a:r>
            <a:endParaRPr kumimoji="1" lang="ja-JP" altLang="en-US" b="0" i="0" u="none" strike="noStrike" kern="1200" cap="none" spc="0" normalizeH="0" baseline="0" noProof="0" dirty="0">
              <a:ln>
                <a:noFill/>
              </a:ln>
              <a:solidFill>
                <a:schemeClr val="tx1"/>
              </a:solidFill>
              <a:effectLst/>
              <a:uLnTx/>
              <a:uFillTx/>
              <a:latin typeface="Arial Unicode MS" pitchFamily="50" charset="-128"/>
              <a:ea typeface="Arial Unicode MS" pitchFamily="50" charset="-128"/>
              <a:cs typeface="Arial Unicode MS" pitchFamily="50" charset="-128"/>
            </a:endParaRPr>
          </a:p>
        </p:txBody>
      </p:sp>
      <p:pic>
        <p:nvPicPr>
          <p:cNvPr id="18" name="Picture 4" descr="https://encrypted-tbn3.google.com/images?q=tbn:ANd9GcTxmRj0BceVETzxEn9t1UcJlHGa0sOJtJNn47_pQ34LcqQMr0qo"/>
          <p:cNvPicPr>
            <a:picLocks noChangeAspect="1" noChangeArrowheads="1"/>
          </p:cNvPicPr>
          <p:nvPr/>
        </p:nvPicPr>
        <p:blipFill>
          <a:blip r:embed="rId4" cstate="print"/>
          <a:srcRect/>
          <a:stretch>
            <a:fillRect/>
          </a:stretch>
        </p:blipFill>
        <p:spPr bwMode="auto">
          <a:xfrm>
            <a:off x="6167254" y="1556792"/>
            <a:ext cx="664689" cy="540060"/>
          </a:xfrm>
          <a:prstGeom prst="rect">
            <a:avLst/>
          </a:prstGeom>
          <a:noFill/>
        </p:spPr>
      </p:pic>
      <p:pic>
        <p:nvPicPr>
          <p:cNvPr id="19" name="Picture 7"/>
          <p:cNvPicPr>
            <a:picLocks noChangeAspect="1" noChangeArrowheads="1"/>
          </p:cNvPicPr>
          <p:nvPr/>
        </p:nvPicPr>
        <p:blipFill>
          <a:blip r:embed="rId5" cstate="print"/>
          <a:srcRect/>
          <a:stretch>
            <a:fillRect/>
          </a:stretch>
        </p:blipFill>
        <p:spPr bwMode="auto">
          <a:xfrm>
            <a:off x="7563102" y="1412777"/>
            <a:ext cx="597877" cy="847725"/>
          </a:xfrm>
          <a:prstGeom prst="rect">
            <a:avLst/>
          </a:prstGeom>
          <a:noFill/>
          <a:ln w="9525">
            <a:noFill/>
            <a:miter lim="800000"/>
            <a:headEnd/>
            <a:tailEnd/>
          </a:ln>
        </p:spPr>
      </p:pic>
      <p:sp>
        <p:nvSpPr>
          <p:cNvPr id="20" name="タイトル 1"/>
          <p:cNvSpPr txBox="1">
            <a:spLocks/>
          </p:cNvSpPr>
          <p:nvPr/>
        </p:nvSpPr>
        <p:spPr bwMode="auto">
          <a:xfrm>
            <a:off x="4173187" y="2348880"/>
            <a:ext cx="1780305" cy="582594"/>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lang="en-US" altLang="ja-JP" dirty="0" smtClean="0">
                <a:latin typeface="Arial Unicode MS" pitchFamily="50" charset="-128"/>
                <a:ea typeface="Arial Unicode MS" pitchFamily="50" charset="-128"/>
                <a:cs typeface="Arial Unicode MS" pitchFamily="50" charset="-128"/>
              </a:rPr>
              <a:t>o</a:t>
            </a:r>
            <a:r>
              <a:rPr kumimoji="1" lang="en-US" altLang="ja-JP" b="0" i="0" u="none" strike="noStrike" kern="1200" cap="none" spc="0" normalizeH="0" baseline="0" noProof="0" dirty="0" smtClean="0">
                <a:ln>
                  <a:noFill/>
                </a:ln>
                <a:solidFill>
                  <a:schemeClr val="tx1"/>
                </a:solidFill>
                <a:effectLst/>
                <a:uLnTx/>
                <a:uFillTx/>
                <a:latin typeface="Arial Unicode MS" pitchFamily="50" charset="-128"/>
                <a:ea typeface="Arial Unicode MS" pitchFamily="50" charset="-128"/>
                <a:cs typeface="Arial Unicode MS" pitchFamily="50" charset="-128"/>
              </a:rPr>
              <a:t>n demand</a:t>
            </a:r>
            <a:endParaRPr kumimoji="1" lang="ja-JP" altLang="en-US" b="0" i="0" u="none" strike="noStrike" kern="1200" cap="none" spc="0" normalizeH="0" baseline="0" noProof="0" dirty="0">
              <a:ln>
                <a:noFill/>
              </a:ln>
              <a:solidFill>
                <a:schemeClr val="tx1"/>
              </a:solidFill>
              <a:effectLst/>
              <a:uLnTx/>
              <a:uFillTx/>
              <a:latin typeface="Arial Unicode MS" pitchFamily="50" charset="-128"/>
              <a:ea typeface="Arial Unicode MS" pitchFamily="50" charset="-128"/>
              <a:cs typeface="Arial Unicode MS" pitchFamily="50" charset="-128"/>
            </a:endParaRPr>
          </a:p>
        </p:txBody>
      </p:sp>
      <p:pic>
        <p:nvPicPr>
          <p:cNvPr id="22" name="Picture 2" descr="https://encrypted-tbn2.google.com/images?q=tbn:ANd9GcQ1OgOw6KmRSI3WnBtX4iiEi68aeKicFZu0A1h8jST1q3Wg-842-A"/>
          <p:cNvPicPr>
            <a:picLocks noChangeAspect="1" noChangeArrowheads="1"/>
          </p:cNvPicPr>
          <p:nvPr/>
        </p:nvPicPr>
        <p:blipFill>
          <a:blip r:embed="rId3" cstate="print"/>
          <a:srcRect/>
          <a:stretch>
            <a:fillRect/>
          </a:stretch>
        </p:blipFill>
        <p:spPr bwMode="auto">
          <a:xfrm>
            <a:off x="60442" y="3433375"/>
            <a:ext cx="1248554" cy="900094"/>
          </a:xfrm>
          <a:prstGeom prst="rect">
            <a:avLst/>
          </a:prstGeom>
          <a:noFill/>
        </p:spPr>
      </p:pic>
      <p:pic>
        <p:nvPicPr>
          <p:cNvPr id="23" name="Picture 2" descr="https://encrypted-tbn2.google.com/images?q=tbn:ANd9GcQ1OgOw6KmRSI3WnBtX4iiEi68aeKicFZu0A1h8jST1q3Wg-842-A"/>
          <p:cNvPicPr>
            <a:picLocks noChangeAspect="1" noChangeArrowheads="1"/>
          </p:cNvPicPr>
          <p:nvPr/>
        </p:nvPicPr>
        <p:blipFill>
          <a:blip r:embed="rId3" cstate="print"/>
          <a:srcRect/>
          <a:stretch>
            <a:fillRect/>
          </a:stretch>
        </p:blipFill>
        <p:spPr bwMode="auto">
          <a:xfrm>
            <a:off x="60441" y="4773891"/>
            <a:ext cx="1248554" cy="900094"/>
          </a:xfrm>
          <a:prstGeom prst="rect">
            <a:avLst/>
          </a:prstGeom>
          <a:noFill/>
        </p:spPr>
      </p:pic>
      <p:sp>
        <p:nvSpPr>
          <p:cNvPr id="24" name="コンテンツ プレースホルダ 2"/>
          <p:cNvSpPr txBox="1">
            <a:spLocks/>
          </p:cNvSpPr>
          <p:nvPr/>
        </p:nvSpPr>
        <p:spPr bwMode="auto">
          <a:xfrm>
            <a:off x="1043119" y="3631394"/>
            <a:ext cx="2312057" cy="50405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0" fontAlgn="base" latinLnBrk="0" hangingPunct="0">
              <a:lnSpc>
                <a:spcPct val="100000"/>
              </a:lnSpc>
              <a:spcBef>
                <a:spcPct val="20000"/>
              </a:spcBef>
              <a:spcAft>
                <a:spcPct val="0"/>
              </a:spcAft>
              <a:buClrTx/>
              <a:buSzTx/>
              <a:buFont typeface="Arial" charset="0"/>
              <a:buNone/>
              <a:tabLst/>
              <a:defRPr/>
            </a:pPr>
            <a:r>
              <a:rPr kumimoji="1" lang="en-US" altLang="ja-JP" sz="2400" b="0" i="0" u="none" strike="noStrike" kern="1200" cap="none" spc="0" normalizeH="0" noProof="0" dirty="0" smtClean="0">
                <a:ln>
                  <a:noFill/>
                </a:ln>
                <a:solidFill>
                  <a:schemeClr val="tx1"/>
                </a:solidFill>
                <a:effectLst/>
                <a:uLnTx/>
                <a:uFillTx/>
                <a:latin typeface="Arial" pitchFamily="34" charset="0"/>
                <a:ea typeface="+mn-ea"/>
                <a:cs typeface="Arial" pitchFamily="34" charset="0"/>
              </a:rPr>
              <a:t>Deployment Tool</a:t>
            </a:r>
          </a:p>
        </p:txBody>
      </p:sp>
      <p:sp>
        <p:nvSpPr>
          <p:cNvPr id="25" name="コンテンツ プレースホルダ 2"/>
          <p:cNvSpPr txBox="1">
            <a:spLocks/>
          </p:cNvSpPr>
          <p:nvPr/>
        </p:nvSpPr>
        <p:spPr bwMode="auto">
          <a:xfrm>
            <a:off x="1043119" y="4971910"/>
            <a:ext cx="1595254" cy="50405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0" fontAlgn="base" latinLnBrk="0" hangingPunct="0">
              <a:lnSpc>
                <a:spcPct val="100000"/>
              </a:lnSpc>
              <a:spcBef>
                <a:spcPct val="20000"/>
              </a:spcBef>
              <a:spcAft>
                <a:spcPct val="0"/>
              </a:spcAft>
              <a:buClrTx/>
              <a:buSzTx/>
              <a:buFont typeface="Arial" charset="0"/>
              <a:buNone/>
              <a:tabLst/>
              <a:defRPr/>
            </a:pPr>
            <a:r>
              <a:rPr kumimoji="1" lang="en-US" altLang="ja-JP" sz="2400" b="0" i="0" u="none" strike="noStrike" kern="1200" cap="none" spc="0" normalizeH="0" noProof="0" dirty="0" smtClean="0">
                <a:ln>
                  <a:noFill/>
                </a:ln>
                <a:solidFill>
                  <a:schemeClr val="tx1"/>
                </a:solidFill>
                <a:effectLst/>
                <a:uLnTx/>
                <a:uFillTx/>
                <a:latin typeface="Arial" pitchFamily="34" charset="0"/>
                <a:ea typeface="+mn-ea"/>
                <a:cs typeface="Arial" pitchFamily="34" charset="0"/>
              </a:rPr>
              <a:t>Compute</a:t>
            </a:r>
          </a:p>
        </p:txBody>
      </p:sp>
      <p:sp>
        <p:nvSpPr>
          <p:cNvPr id="26" name="右矢印 25"/>
          <p:cNvSpPr/>
          <p:nvPr/>
        </p:nvSpPr>
        <p:spPr>
          <a:xfrm>
            <a:off x="3436001" y="3631394"/>
            <a:ext cx="731158" cy="50405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右矢印 26"/>
          <p:cNvSpPr/>
          <p:nvPr/>
        </p:nvSpPr>
        <p:spPr>
          <a:xfrm>
            <a:off x="3436001" y="4971910"/>
            <a:ext cx="731158" cy="50405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タイトル 1"/>
          <p:cNvSpPr txBox="1">
            <a:spLocks/>
          </p:cNvSpPr>
          <p:nvPr/>
        </p:nvSpPr>
        <p:spPr bwMode="auto">
          <a:xfrm>
            <a:off x="1043119" y="2996952"/>
            <a:ext cx="1944216" cy="582594"/>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1" lang="en-US" altLang="ja-JP" sz="3200" b="0" i="0" u="none" strike="noStrike" kern="1200" cap="none" spc="0" normalizeH="0" baseline="0" noProof="0" dirty="0" smtClean="0">
                <a:ln>
                  <a:noFill/>
                </a:ln>
                <a:solidFill>
                  <a:schemeClr val="tx1"/>
                </a:solidFill>
                <a:effectLst/>
                <a:uLnTx/>
                <a:uFillTx/>
                <a:latin typeface="Arial" pitchFamily="34" charset="0"/>
                <a:ea typeface="+mj-ea"/>
                <a:cs typeface="Arial" pitchFamily="34" charset="0"/>
              </a:rPr>
              <a:t>Based on</a:t>
            </a:r>
            <a:endParaRPr kumimoji="1" lang="ja-JP" altLang="en-US" sz="3200" b="0" i="0" u="none" strike="noStrike" kern="1200" cap="none" spc="0" normalizeH="0" baseline="0" noProof="0" dirty="0">
              <a:ln>
                <a:noFill/>
              </a:ln>
              <a:solidFill>
                <a:schemeClr val="tx1"/>
              </a:solidFill>
              <a:effectLst/>
              <a:uLnTx/>
              <a:uFillTx/>
              <a:latin typeface="Arial" pitchFamily="34" charset="0"/>
              <a:ea typeface="+mj-ea"/>
              <a:cs typeface="Arial" pitchFamily="34" charset="0"/>
            </a:endParaRPr>
          </a:p>
        </p:txBody>
      </p:sp>
      <p:sp>
        <p:nvSpPr>
          <p:cNvPr id="29" name="タイトル 1"/>
          <p:cNvSpPr txBox="1">
            <a:spLocks/>
          </p:cNvSpPr>
          <p:nvPr/>
        </p:nvSpPr>
        <p:spPr bwMode="auto">
          <a:xfrm>
            <a:off x="2771310" y="5497318"/>
            <a:ext cx="2016713" cy="582594"/>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lang="en-US" altLang="ja-JP" sz="2400" dirty="0" smtClean="0">
                <a:latin typeface="Arial" pitchFamily="34" charset="0"/>
                <a:ea typeface="+mj-ea"/>
                <a:cs typeface="Arial" pitchFamily="34" charset="0"/>
              </a:rPr>
              <a:t>b</a:t>
            </a:r>
            <a:r>
              <a:rPr kumimoji="1" lang="en-US" altLang="ja-JP" sz="2400" b="0" i="0" u="none" strike="noStrike" kern="1200" cap="none" spc="0" normalizeH="0" baseline="0" noProof="0" dirty="0" smtClean="0">
                <a:ln>
                  <a:noFill/>
                </a:ln>
                <a:solidFill>
                  <a:schemeClr val="tx1"/>
                </a:solidFill>
                <a:effectLst/>
                <a:uLnTx/>
                <a:uFillTx/>
                <a:latin typeface="Arial" pitchFamily="34" charset="0"/>
                <a:ea typeface="+mj-ea"/>
                <a:cs typeface="Arial" pitchFamily="34" charset="0"/>
              </a:rPr>
              <a:t>are metal</a:t>
            </a:r>
            <a:r>
              <a:rPr kumimoji="1" lang="en-US" altLang="ja-JP" sz="2400" b="0" i="0" u="none" strike="noStrike" kern="1200" cap="none" spc="0" normalizeH="0" noProof="0" dirty="0" smtClean="0">
                <a:ln>
                  <a:noFill/>
                </a:ln>
                <a:solidFill>
                  <a:schemeClr val="tx1"/>
                </a:solidFill>
                <a:effectLst/>
                <a:uLnTx/>
                <a:uFillTx/>
                <a:latin typeface="Arial" pitchFamily="34" charset="0"/>
                <a:ea typeface="+mj-ea"/>
                <a:cs typeface="Arial"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defRPr/>
            </a:pPr>
            <a:r>
              <a:rPr lang="en-US" altLang="ja-JP" sz="2400" dirty="0" smtClean="0">
                <a:latin typeface="Arial" pitchFamily="34" charset="0"/>
                <a:ea typeface="+mj-ea"/>
                <a:cs typeface="Arial" pitchFamily="34" charset="0"/>
              </a:rPr>
              <a:t>supported</a:t>
            </a:r>
            <a:endParaRPr kumimoji="1" lang="ja-JP" altLang="en-US" sz="2400" b="0" i="0" u="none" strike="noStrike" kern="1200" cap="none" spc="0" normalizeH="0" baseline="0" noProof="0" dirty="0">
              <a:ln>
                <a:noFill/>
              </a:ln>
              <a:solidFill>
                <a:schemeClr val="tx1"/>
              </a:solidFill>
              <a:effectLst/>
              <a:uLnTx/>
              <a:uFillTx/>
              <a:latin typeface="Arial" pitchFamily="34" charset="0"/>
              <a:ea typeface="+mj-ea"/>
              <a:cs typeface="Arial" pitchFamily="34" charset="0"/>
            </a:endParaRPr>
          </a:p>
        </p:txBody>
      </p:sp>
      <p:sp>
        <p:nvSpPr>
          <p:cNvPr id="30" name="タイトル 1"/>
          <p:cNvSpPr txBox="1">
            <a:spLocks/>
          </p:cNvSpPr>
          <p:nvPr/>
        </p:nvSpPr>
        <p:spPr bwMode="auto">
          <a:xfrm>
            <a:off x="2704842" y="4005064"/>
            <a:ext cx="1867158" cy="582594"/>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lang="en-US" altLang="ja-JP" sz="2400" dirty="0" smtClean="0">
                <a:latin typeface="Arial" pitchFamily="34" charset="0"/>
                <a:ea typeface="+mj-ea"/>
                <a:cs typeface="Arial" pitchFamily="34" charset="0"/>
              </a:rPr>
              <a:t>generalized</a:t>
            </a:r>
            <a:endParaRPr kumimoji="1" lang="ja-JP" altLang="en-US" sz="2400" b="0" i="0" u="none" strike="noStrike" kern="1200" cap="none" spc="0" normalizeH="0" baseline="0" noProof="0" dirty="0">
              <a:ln>
                <a:noFill/>
              </a:ln>
              <a:solidFill>
                <a:schemeClr val="tx1"/>
              </a:solidFill>
              <a:effectLst/>
              <a:uLnTx/>
              <a:uFillTx/>
              <a:latin typeface="Arial" pitchFamily="34" charset="0"/>
              <a:ea typeface="+mj-ea"/>
              <a:cs typeface="Arial" pitchFamily="34" charset="0"/>
            </a:endParaRPr>
          </a:p>
        </p:txBody>
      </p:sp>
      <p:sp>
        <p:nvSpPr>
          <p:cNvPr id="31" name="タイトル 1"/>
          <p:cNvSpPr txBox="1">
            <a:spLocks/>
          </p:cNvSpPr>
          <p:nvPr/>
        </p:nvSpPr>
        <p:spPr bwMode="auto">
          <a:xfrm>
            <a:off x="185051" y="1838294"/>
            <a:ext cx="4458957" cy="582594"/>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1" lang="en-US" altLang="ja-JP" sz="3200" b="0" i="0" u="none" strike="noStrike" kern="1200" cap="none" spc="0" normalizeH="0" baseline="0" noProof="0" dirty="0" smtClean="0">
                <a:ln>
                  <a:noFill/>
                </a:ln>
                <a:solidFill>
                  <a:schemeClr val="tx1"/>
                </a:solidFill>
                <a:effectLst/>
                <a:uLnTx/>
                <a:uFillTx/>
                <a:latin typeface="Arial" pitchFamily="34" charset="0"/>
                <a:ea typeface="+mj-ea"/>
                <a:cs typeface="Arial" pitchFamily="34" charset="0"/>
              </a:rPr>
              <a:t>“Elastic Private Cloud”</a:t>
            </a:r>
            <a:endParaRPr kumimoji="1" lang="ja-JP" altLang="en-US" sz="3200" b="0" i="0" u="none" strike="noStrike" kern="1200" cap="none" spc="0" normalizeH="0" baseline="0" noProof="0" dirty="0">
              <a:ln>
                <a:noFill/>
              </a:ln>
              <a:solidFill>
                <a:schemeClr val="tx1"/>
              </a:solidFill>
              <a:effectLst/>
              <a:uLnTx/>
              <a:uFillTx/>
              <a:latin typeface="Arial" pitchFamily="34" charset="0"/>
              <a:ea typeface="+mj-ea"/>
              <a:cs typeface="Arial" pitchFamily="34" charset="0"/>
            </a:endParaRPr>
          </a:p>
        </p:txBody>
      </p:sp>
      <p:sp>
        <p:nvSpPr>
          <p:cNvPr id="32" name="正方形/長方形 31"/>
          <p:cNvSpPr/>
          <p:nvPr/>
        </p:nvSpPr>
        <p:spPr>
          <a:xfrm>
            <a:off x="5265613" y="5877273"/>
            <a:ext cx="3557384" cy="369332"/>
          </a:xfrm>
          <a:prstGeom prst="rect">
            <a:avLst/>
          </a:prstGeom>
        </p:spPr>
        <p:txBody>
          <a:bodyPr wrap="none">
            <a:spAutoFit/>
          </a:bodyPr>
          <a:lstStyle/>
          <a:p>
            <a:r>
              <a:rPr lang="en-US" altLang="ja-JP" dirty="0" smtClean="0"/>
              <a:t>https://github.com/nii-cloud/dodai</a:t>
            </a:r>
            <a:endParaRPr lang="ja-JP" altLang="en-US" dirty="0"/>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タイトル 1"/>
          <p:cNvSpPr txBox="1">
            <a:spLocks/>
          </p:cNvSpPr>
          <p:nvPr/>
        </p:nvSpPr>
        <p:spPr>
          <a:xfrm>
            <a:off x="467544" y="-99392"/>
            <a:ext cx="8229600" cy="692696"/>
          </a:xfrm>
          <a:prstGeom prst="rect">
            <a:avLst/>
          </a:prstGeom>
        </p:spPr>
        <p:txBody>
          <a:bodyPr/>
          <a:lstStyle/>
          <a:p>
            <a:pPr lvl="0" algn="ctr" eaLnBrk="0" hangingPunct="0"/>
            <a:endParaRPr kumimoji="1" lang="ja-JP" altLang="en-US" sz="3600" i="0" u="none" strike="noStrike" kern="1200" cap="none" spc="0" normalizeH="0" baseline="0" noProof="0" dirty="0" smtClean="0">
              <a:ln>
                <a:noFill/>
              </a:ln>
              <a:solidFill>
                <a:schemeClr val="tx1"/>
              </a:solidFill>
              <a:effectLst/>
              <a:uLnTx/>
              <a:uFillTx/>
              <a:latin typeface="HGS創英角ｺﾞｼｯｸUB" pitchFamily="50" charset="-128"/>
              <a:ea typeface="HGS創英角ｺﾞｼｯｸUB" pitchFamily="50" charset="-128"/>
              <a:cs typeface="+mj-cs"/>
            </a:endParaRPr>
          </a:p>
        </p:txBody>
      </p:sp>
      <p:sp>
        <p:nvSpPr>
          <p:cNvPr id="79" name="タイトル 1"/>
          <p:cNvSpPr txBox="1">
            <a:spLocks/>
          </p:cNvSpPr>
          <p:nvPr/>
        </p:nvSpPr>
        <p:spPr>
          <a:xfrm>
            <a:off x="611560" y="980728"/>
            <a:ext cx="8229600" cy="504056"/>
          </a:xfrm>
          <a:prstGeom prst="rect">
            <a:avLst/>
          </a:prstGeom>
        </p:spPr>
        <p:txBody>
          <a:bodyPr/>
          <a:lstStyle/>
          <a:p>
            <a:pPr lvl="0" algn="ctr" eaLnBrk="0" hangingPunct="0"/>
            <a:r>
              <a:rPr lang="en-US" altLang="ja-JP" sz="2400" dirty="0" smtClean="0">
                <a:latin typeface="+mn-ea"/>
                <a:ea typeface="+mn-ea"/>
                <a:cs typeface="+mj-cs"/>
              </a:rPr>
              <a:t>- </a:t>
            </a:r>
            <a:r>
              <a:rPr lang="ja-JP" altLang="en-US" sz="2400" dirty="0" smtClean="0">
                <a:latin typeface="+mn-ea"/>
                <a:ea typeface="+mn-ea"/>
                <a:cs typeface="+mj-cs"/>
              </a:rPr>
              <a:t>物理マシンも扱え，既存資産を活用できるクラウド </a:t>
            </a:r>
            <a:r>
              <a:rPr lang="en-US" altLang="ja-JP" sz="2400" dirty="0" smtClean="0">
                <a:latin typeface="+mn-ea"/>
                <a:ea typeface="+mn-ea"/>
                <a:cs typeface="+mj-cs"/>
              </a:rPr>
              <a:t>-</a:t>
            </a:r>
            <a:endParaRPr kumimoji="1" lang="ja-JP" altLang="en-US" sz="2400" i="0" u="none" strike="noStrike" kern="1200" cap="none" spc="0" normalizeH="0" baseline="0" noProof="0" dirty="0" smtClean="0">
              <a:ln>
                <a:noFill/>
              </a:ln>
              <a:solidFill>
                <a:schemeClr val="tx1"/>
              </a:solidFill>
              <a:effectLst/>
              <a:uLnTx/>
              <a:uFillTx/>
              <a:latin typeface="+mn-ea"/>
              <a:ea typeface="+mn-ea"/>
              <a:cs typeface="+mj-cs"/>
            </a:endParaRPr>
          </a:p>
        </p:txBody>
      </p:sp>
      <p:grpSp>
        <p:nvGrpSpPr>
          <p:cNvPr id="2" name="グループ化 73"/>
          <p:cNvGrpSpPr/>
          <p:nvPr/>
        </p:nvGrpSpPr>
        <p:grpSpPr>
          <a:xfrm>
            <a:off x="3235387" y="4157837"/>
            <a:ext cx="1527052" cy="521571"/>
            <a:chOff x="5220072" y="1556792"/>
            <a:chExt cx="1296144" cy="576064"/>
          </a:xfrm>
        </p:grpSpPr>
        <p:pic>
          <p:nvPicPr>
            <p:cNvPr id="6" name="Picture 8" descr="MCj04289690000[1]"/>
            <p:cNvPicPr>
              <a:picLocks noChangeAspect="1" noChangeArrowheads="1"/>
            </p:cNvPicPr>
            <p:nvPr/>
          </p:nvPicPr>
          <p:blipFill>
            <a:blip r:embed="rId3" cstate="print">
              <a:lum bright="-5000" contrast="59000"/>
            </a:blip>
            <a:srcRect/>
            <a:stretch>
              <a:fillRect/>
            </a:stretch>
          </p:blipFill>
          <p:spPr bwMode="auto">
            <a:xfrm>
              <a:off x="5292080" y="1628800"/>
              <a:ext cx="259922" cy="360040"/>
            </a:xfrm>
            <a:prstGeom prst="rect">
              <a:avLst/>
            </a:prstGeom>
            <a:noFill/>
            <a:ln w="9525">
              <a:noFill/>
              <a:miter lim="800000"/>
              <a:headEnd/>
              <a:tailEnd/>
            </a:ln>
          </p:spPr>
        </p:pic>
        <p:sp>
          <p:nvSpPr>
            <p:cNvPr id="7" name="円柱 6"/>
            <p:cNvSpPr/>
            <p:nvPr/>
          </p:nvSpPr>
          <p:spPr>
            <a:xfrm>
              <a:off x="5436096" y="1844824"/>
              <a:ext cx="144016" cy="144016"/>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400">
                <a:latin typeface="+mn-ea"/>
                <a:cs typeface="Times New Roman" pitchFamily="18" charset="0"/>
              </a:endParaRPr>
            </a:p>
          </p:txBody>
        </p:sp>
        <p:pic>
          <p:nvPicPr>
            <p:cNvPr id="8" name="Picture 8" descr="MCj04289690000[1]"/>
            <p:cNvPicPr>
              <a:picLocks noChangeAspect="1" noChangeArrowheads="1"/>
            </p:cNvPicPr>
            <p:nvPr/>
          </p:nvPicPr>
          <p:blipFill>
            <a:blip r:embed="rId3" cstate="print">
              <a:lum bright="-5000" contrast="59000"/>
            </a:blip>
            <a:srcRect/>
            <a:stretch>
              <a:fillRect/>
            </a:stretch>
          </p:blipFill>
          <p:spPr bwMode="auto">
            <a:xfrm>
              <a:off x="5580112" y="1628800"/>
              <a:ext cx="259922" cy="360040"/>
            </a:xfrm>
            <a:prstGeom prst="rect">
              <a:avLst/>
            </a:prstGeom>
            <a:noFill/>
            <a:ln w="9525">
              <a:noFill/>
              <a:miter lim="800000"/>
              <a:headEnd/>
              <a:tailEnd/>
            </a:ln>
          </p:spPr>
        </p:pic>
        <p:sp>
          <p:nvSpPr>
            <p:cNvPr id="9" name="円柱 8"/>
            <p:cNvSpPr/>
            <p:nvPr/>
          </p:nvSpPr>
          <p:spPr>
            <a:xfrm>
              <a:off x="5724128" y="1844824"/>
              <a:ext cx="144016" cy="144016"/>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400">
                <a:latin typeface="+mn-ea"/>
                <a:cs typeface="Times New Roman" pitchFamily="18" charset="0"/>
              </a:endParaRPr>
            </a:p>
          </p:txBody>
        </p:sp>
        <p:pic>
          <p:nvPicPr>
            <p:cNvPr id="10" name="Picture 8" descr="MCj04289690000[1]"/>
            <p:cNvPicPr>
              <a:picLocks noChangeAspect="1" noChangeArrowheads="1"/>
            </p:cNvPicPr>
            <p:nvPr/>
          </p:nvPicPr>
          <p:blipFill>
            <a:blip r:embed="rId3" cstate="print">
              <a:lum bright="-5000" contrast="59000"/>
            </a:blip>
            <a:srcRect/>
            <a:stretch>
              <a:fillRect/>
            </a:stretch>
          </p:blipFill>
          <p:spPr bwMode="auto">
            <a:xfrm>
              <a:off x="5868144" y="1628800"/>
              <a:ext cx="259922" cy="360040"/>
            </a:xfrm>
            <a:prstGeom prst="rect">
              <a:avLst/>
            </a:prstGeom>
            <a:noFill/>
            <a:ln w="9525">
              <a:noFill/>
              <a:miter lim="800000"/>
              <a:headEnd/>
              <a:tailEnd/>
            </a:ln>
          </p:spPr>
        </p:pic>
        <p:sp>
          <p:nvSpPr>
            <p:cNvPr id="11" name="円柱 10"/>
            <p:cNvSpPr/>
            <p:nvPr/>
          </p:nvSpPr>
          <p:spPr>
            <a:xfrm>
              <a:off x="6012160" y="1844824"/>
              <a:ext cx="144016" cy="144016"/>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400">
                <a:latin typeface="+mn-ea"/>
                <a:cs typeface="Times New Roman" pitchFamily="18" charset="0"/>
              </a:endParaRPr>
            </a:p>
          </p:txBody>
        </p:sp>
        <p:pic>
          <p:nvPicPr>
            <p:cNvPr id="12" name="Picture 8" descr="MCj04289690000[1]"/>
            <p:cNvPicPr>
              <a:picLocks noChangeAspect="1" noChangeArrowheads="1"/>
            </p:cNvPicPr>
            <p:nvPr/>
          </p:nvPicPr>
          <p:blipFill>
            <a:blip r:embed="rId3" cstate="print">
              <a:lum bright="-5000" contrast="59000"/>
            </a:blip>
            <a:srcRect/>
            <a:stretch>
              <a:fillRect/>
            </a:stretch>
          </p:blipFill>
          <p:spPr bwMode="auto">
            <a:xfrm>
              <a:off x="6156176" y="1628800"/>
              <a:ext cx="259922" cy="360040"/>
            </a:xfrm>
            <a:prstGeom prst="rect">
              <a:avLst/>
            </a:prstGeom>
            <a:noFill/>
            <a:ln w="9525">
              <a:noFill/>
              <a:miter lim="800000"/>
              <a:headEnd/>
              <a:tailEnd/>
            </a:ln>
          </p:spPr>
        </p:pic>
        <p:sp>
          <p:nvSpPr>
            <p:cNvPr id="13" name="円柱 12"/>
            <p:cNvSpPr/>
            <p:nvPr/>
          </p:nvSpPr>
          <p:spPr>
            <a:xfrm>
              <a:off x="6300192" y="1844824"/>
              <a:ext cx="144016" cy="144016"/>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400">
                <a:latin typeface="+mn-ea"/>
                <a:cs typeface="Times New Roman" pitchFamily="18" charset="0"/>
              </a:endParaRPr>
            </a:p>
          </p:txBody>
        </p:sp>
        <p:sp>
          <p:nvSpPr>
            <p:cNvPr id="14" name="正方形/長方形 13"/>
            <p:cNvSpPr/>
            <p:nvPr/>
          </p:nvSpPr>
          <p:spPr>
            <a:xfrm>
              <a:off x="5220072" y="1556792"/>
              <a:ext cx="1296144" cy="576064"/>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latin typeface="+mn-ea"/>
                <a:cs typeface="Times New Roman" pitchFamily="18" charset="0"/>
              </a:endParaRPr>
            </a:p>
          </p:txBody>
        </p:sp>
      </p:grpSp>
      <p:grpSp>
        <p:nvGrpSpPr>
          <p:cNvPr id="3" name="グループ化 74"/>
          <p:cNvGrpSpPr/>
          <p:nvPr/>
        </p:nvGrpSpPr>
        <p:grpSpPr>
          <a:xfrm>
            <a:off x="3235387" y="2984302"/>
            <a:ext cx="1527052" cy="521571"/>
            <a:chOff x="5220072" y="1556792"/>
            <a:chExt cx="1296144" cy="576064"/>
          </a:xfrm>
        </p:grpSpPr>
        <p:pic>
          <p:nvPicPr>
            <p:cNvPr id="16" name="Picture 8" descr="MCj04289690000[1]"/>
            <p:cNvPicPr>
              <a:picLocks noChangeAspect="1" noChangeArrowheads="1"/>
            </p:cNvPicPr>
            <p:nvPr/>
          </p:nvPicPr>
          <p:blipFill>
            <a:blip r:embed="rId3" cstate="print">
              <a:lum bright="-5000" contrast="59000"/>
            </a:blip>
            <a:srcRect/>
            <a:stretch>
              <a:fillRect/>
            </a:stretch>
          </p:blipFill>
          <p:spPr bwMode="auto">
            <a:xfrm>
              <a:off x="5292080" y="1628800"/>
              <a:ext cx="259922" cy="360040"/>
            </a:xfrm>
            <a:prstGeom prst="rect">
              <a:avLst/>
            </a:prstGeom>
            <a:noFill/>
            <a:ln w="9525">
              <a:noFill/>
              <a:miter lim="800000"/>
              <a:headEnd/>
              <a:tailEnd/>
            </a:ln>
          </p:spPr>
        </p:pic>
        <p:sp>
          <p:nvSpPr>
            <p:cNvPr id="17" name="円柱 16"/>
            <p:cNvSpPr/>
            <p:nvPr/>
          </p:nvSpPr>
          <p:spPr>
            <a:xfrm>
              <a:off x="5436096" y="1844824"/>
              <a:ext cx="144016" cy="144016"/>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400">
                <a:latin typeface="+mn-ea"/>
                <a:cs typeface="Times New Roman" pitchFamily="18" charset="0"/>
              </a:endParaRPr>
            </a:p>
          </p:txBody>
        </p:sp>
        <p:pic>
          <p:nvPicPr>
            <p:cNvPr id="18" name="Picture 8" descr="MCj04289690000[1]"/>
            <p:cNvPicPr>
              <a:picLocks noChangeAspect="1" noChangeArrowheads="1"/>
            </p:cNvPicPr>
            <p:nvPr/>
          </p:nvPicPr>
          <p:blipFill>
            <a:blip r:embed="rId3" cstate="print">
              <a:lum bright="-5000" contrast="59000"/>
            </a:blip>
            <a:srcRect/>
            <a:stretch>
              <a:fillRect/>
            </a:stretch>
          </p:blipFill>
          <p:spPr bwMode="auto">
            <a:xfrm>
              <a:off x="5580112" y="1628800"/>
              <a:ext cx="259922" cy="360040"/>
            </a:xfrm>
            <a:prstGeom prst="rect">
              <a:avLst/>
            </a:prstGeom>
            <a:noFill/>
            <a:ln w="9525">
              <a:noFill/>
              <a:miter lim="800000"/>
              <a:headEnd/>
              <a:tailEnd/>
            </a:ln>
          </p:spPr>
        </p:pic>
        <p:sp>
          <p:nvSpPr>
            <p:cNvPr id="19" name="円柱 18"/>
            <p:cNvSpPr/>
            <p:nvPr/>
          </p:nvSpPr>
          <p:spPr>
            <a:xfrm>
              <a:off x="5724128" y="1844824"/>
              <a:ext cx="144016" cy="144016"/>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400">
                <a:latin typeface="+mn-ea"/>
                <a:cs typeface="Times New Roman" pitchFamily="18" charset="0"/>
              </a:endParaRPr>
            </a:p>
          </p:txBody>
        </p:sp>
        <p:pic>
          <p:nvPicPr>
            <p:cNvPr id="20" name="Picture 8" descr="MCj04289690000[1]"/>
            <p:cNvPicPr>
              <a:picLocks noChangeAspect="1" noChangeArrowheads="1"/>
            </p:cNvPicPr>
            <p:nvPr/>
          </p:nvPicPr>
          <p:blipFill>
            <a:blip r:embed="rId3" cstate="print">
              <a:lum bright="-5000" contrast="59000"/>
            </a:blip>
            <a:srcRect/>
            <a:stretch>
              <a:fillRect/>
            </a:stretch>
          </p:blipFill>
          <p:spPr bwMode="auto">
            <a:xfrm>
              <a:off x="5868144" y="1628800"/>
              <a:ext cx="259922" cy="360040"/>
            </a:xfrm>
            <a:prstGeom prst="rect">
              <a:avLst/>
            </a:prstGeom>
            <a:noFill/>
            <a:ln w="9525">
              <a:noFill/>
              <a:miter lim="800000"/>
              <a:headEnd/>
              <a:tailEnd/>
            </a:ln>
          </p:spPr>
        </p:pic>
        <p:sp>
          <p:nvSpPr>
            <p:cNvPr id="21" name="円柱 20"/>
            <p:cNvSpPr/>
            <p:nvPr/>
          </p:nvSpPr>
          <p:spPr>
            <a:xfrm>
              <a:off x="6012160" y="1844824"/>
              <a:ext cx="144016" cy="144016"/>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400">
                <a:latin typeface="+mn-ea"/>
                <a:cs typeface="Times New Roman" pitchFamily="18" charset="0"/>
              </a:endParaRPr>
            </a:p>
          </p:txBody>
        </p:sp>
        <p:pic>
          <p:nvPicPr>
            <p:cNvPr id="22" name="Picture 8" descr="MCj04289690000[1]"/>
            <p:cNvPicPr>
              <a:picLocks noChangeAspect="1" noChangeArrowheads="1"/>
            </p:cNvPicPr>
            <p:nvPr/>
          </p:nvPicPr>
          <p:blipFill>
            <a:blip r:embed="rId3" cstate="print">
              <a:lum bright="-5000" contrast="59000"/>
            </a:blip>
            <a:srcRect/>
            <a:stretch>
              <a:fillRect/>
            </a:stretch>
          </p:blipFill>
          <p:spPr bwMode="auto">
            <a:xfrm>
              <a:off x="6156176" y="1628800"/>
              <a:ext cx="259922" cy="360040"/>
            </a:xfrm>
            <a:prstGeom prst="rect">
              <a:avLst/>
            </a:prstGeom>
            <a:noFill/>
            <a:ln w="9525">
              <a:noFill/>
              <a:miter lim="800000"/>
              <a:headEnd/>
              <a:tailEnd/>
            </a:ln>
          </p:spPr>
        </p:pic>
        <p:sp>
          <p:nvSpPr>
            <p:cNvPr id="23" name="円柱 22"/>
            <p:cNvSpPr/>
            <p:nvPr/>
          </p:nvSpPr>
          <p:spPr>
            <a:xfrm>
              <a:off x="6300192" y="1844824"/>
              <a:ext cx="144016" cy="144016"/>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400">
                <a:latin typeface="+mn-ea"/>
                <a:cs typeface="Times New Roman" pitchFamily="18" charset="0"/>
              </a:endParaRPr>
            </a:p>
          </p:txBody>
        </p:sp>
        <p:sp>
          <p:nvSpPr>
            <p:cNvPr id="24" name="正方形/長方形 23"/>
            <p:cNvSpPr/>
            <p:nvPr/>
          </p:nvSpPr>
          <p:spPr>
            <a:xfrm>
              <a:off x="5220072" y="1556792"/>
              <a:ext cx="1296144" cy="576064"/>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latin typeface="+mn-ea"/>
                <a:cs typeface="Times New Roman" pitchFamily="18" charset="0"/>
              </a:endParaRPr>
            </a:p>
          </p:txBody>
        </p:sp>
      </p:grpSp>
      <p:sp>
        <p:nvSpPr>
          <p:cNvPr id="25" name="テキスト ボックス 24"/>
          <p:cNvSpPr txBox="1"/>
          <p:nvPr/>
        </p:nvSpPr>
        <p:spPr>
          <a:xfrm>
            <a:off x="4961620" y="2873362"/>
            <a:ext cx="597542" cy="306529"/>
          </a:xfrm>
          <a:prstGeom prst="rect">
            <a:avLst/>
          </a:prstGeom>
          <a:solidFill>
            <a:schemeClr val="bg1"/>
          </a:solidFill>
        </p:spPr>
        <p:txBody>
          <a:bodyPr wrap="square" rtlCol="0">
            <a:spAutoFit/>
          </a:bodyPr>
          <a:lstStyle/>
          <a:p>
            <a:r>
              <a:rPr lang="ja-JP" altLang="en-US" sz="1400" dirty="0" smtClean="0">
                <a:latin typeface="+mn-ea"/>
                <a:ea typeface="+mn-ea"/>
                <a:cs typeface="Times New Roman" pitchFamily="18" charset="0"/>
              </a:rPr>
              <a:t>貸出</a:t>
            </a:r>
            <a:endParaRPr kumimoji="1" lang="ja-JP" altLang="en-US" sz="1400" dirty="0">
              <a:latin typeface="+mn-ea"/>
              <a:ea typeface="+mn-ea"/>
              <a:cs typeface="Times New Roman" pitchFamily="18" charset="0"/>
            </a:endParaRPr>
          </a:p>
        </p:txBody>
      </p:sp>
      <p:sp>
        <p:nvSpPr>
          <p:cNvPr id="26" name="角丸四角形 25"/>
          <p:cNvSpPr/>
          <p:nvPr/>
        </p:nvSpPr>
        <p:spPr>
          <a:xfrm>
            <a:off x="2856352" y="1941159"/>
            <a:ext cx="5624128" cy="3520607"/>
          </a:xfrm>
          <a:prstGeom prst="roundRect">
            <a:avLst>
              <a:gd name="adj" fmla="val 4759"/>
            </a:avLst>
          </a:prstGeom>
          <a:noFill/>
          <a:ln>
            <a:solidFill>
              <a:schemeClr val="accent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n-ea"/>
            </a:endParaRPr>
          </a:p>
        </p:txBody>
      </p:sp>
      <p:sp>
        <p:nvSpPr>
          <p:cNvPr id="27" name="テキスト ボックス 26"/>
          <p:cNvSpPr txBox="1"/>
          <p:nvPr/>
        </p:nvSpPr>
        <p:spPr>
          <a:xfrm>
            <a:off x="4762440" y="1484784"/>
            <a:ext cx="1816523" cy="461665"/>
          </a:xfrm>
          <a:prstGeom prst="rect">
            <a:avLst/>
          </a:prstGeom>
          <a:noFill/>
        </p:spPr>
        <p:txBody>
          <a:bodyPr wrap="none" rtlCol="0">
            <a:spAutoFit/>
          </a:bodyPr>
          <a:lstStyle/>
          <a:p>
            <a:r>
              <a:rPr kumimoji="1" lang="ja-JP" altLang="en-US" sz="2400" dirty="0" smtClean="0">
                <a:solidFill>
                  <a:schemeClr val="tx2">
                    <a:lumMod val="50000"/>
                  </a:schemeClr>
                </a:solidFill>
                <a:latin typeface="+mn-ea"/>
                <a:ea typeface="+mn-ea"/>
              </a:rPr>
              <a:t>研究クラウド</a:t>
            </a:r>
            <a:endParaRPr kumimoji="1" lang="ja-JP" altLang="en-US" sz="2400" dirty="0">
              <a:solidFill>
                <a:schemeClr val="tx2">
                  <a:lumMod val="50000"/>
                </a:schemeClr>
              </a:solidFill>
              <a:latin typeface="+mn-ea"/>
              <a:ea typeface="+mn-ea"/>
            </a:endParaRPr>
          </a:p>
        </p:txBody>
      </p:sp>
      <p:sp>
        <p:nvSpPr>
          <p:cNvPr id="28" name="正方形/長方形 27"/>
          <p:cNvSpPr/>
          <p:nvPr/>
        </p:nvSpPr>
        <p:spPr>
          <a:xfrm>
            <a:off x="5691950" y="2853909"/>
            <a:ext cx="2522956" cy="1890696"/>
          </a:xfrm>
          <a:prstGeom prst="rect">
            <a:avLst/>
          </a:prstGeom>
          <a:solidFill>
            <a:schemeClr val="bg1"/>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latin typeface="+mn-ea"/>
              <a:cs typeface="Times New Roman" pitchFamily="18" charset="0"/>
            </a:endParaRPr>
          </a:p>
        </p:txBody>
      </p:sp>
      <p:pic>
        <p:nvPicPr>
          <p:cNvPr id="29" name="Picture 8" descr="MCj04289690000[1]"/>
          <p:cNvPicPr>
            <a:picLocks noChangeAspect="1" noChangeArrowheads="1"/>
          </p:cNvPicPr>
          <p:nvPr/>
        </p:nvPicPr>
        <p:blipFill>
          <a:blip r:embed="rId3" cstate="print"/>
          <a:srcRect/>
          <a:stretch>
            <a:fillRect/>
          </a:stretch>
        </p:blipFill>
        <p:spPr bwMode="auto">
          <a:xfrm>
            <a:off x="5862275" y="3025575"/>
            <a:ext cx="353093" cy="481564"/>
          </a:xfrm>
          <a:prstGeom prst="rect">
            <a:avLst/>
          </a:prstGeom>
          <a:noFill/>
          <a:ln w="9525">
            <a:noFill/>
            <a:miter lim="800000"/>
            <a:headEnd/>
            <a:tailEnd/>
          </a:ln>
        </p:spPr>
      </p:pic>
      <p:sp>
        <p:nvSpPr>
          <p:cNvPr id="30" name="円柱 29"/>
          <p:cNvSpPr/>
          <p:nvPr/>
        </p:nvSpPr>
        <p:spPr>
          <a:xfrm>
            <a:off x="6061455" y="3351558"/>
            <a:ext cx="132787" cy="162991"/>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400">
              <a:latin typeface="+mn-ea"/>
              <a:cs typeface="Times New Roman" pitchFamily="18" charset="0"/>
            </a:endParaRPr>
          </a:p>
        </p:txBody>
      </p:sp>
      <p:pic>
        <p:nvPicPr>
          <p:cNvPr id="31" name="Picture 8" descr="MCj04289690000[1]"/>
          <p:cNvPicPr>
            <a:picLocks noChangeAspect="1" noChangeArrowheads="1"/>
          </p:cNvPicPr>
          <p:nvPr/>
        </p:nvPicPr>
        <p:blipFill>
          <a:blip r:embed="rId3" cstate="print"/>
          <a:srcRect/>
          <a:stretch>
            <a:fillRect/>
          </a:stretch>
        </p:blipFill>
        <p:spPr bwMode="auto">
          <a:xfrm>
            <a:off x="6106723" y="3188566"/>
            <a:ext cx="353093" cy="481564"/>
          </a:xfrm>
          <a:prstGeom prst="rect">
            <a:avLst/>
          </a:prstGeom>
          <a:noFill/>
          <a:ln w="9525">
            <a:noFill/>
            <a:miter lim="800000"/>
            <a:headEnd/>
            <a:tailEnd/>
          </a:ln>
        </p:spPr>
      </p:pic>
      <p:sp>
        <p:nvSpPr>
          <p:cNvPr id="32" name="円柱 31"/>
          <p:cNvSpPr/>
          <p:nvPr/>
        </p:nvSpPr>
        <p:spPr>
          <a:xfrm>
            <a:off x="6305904" y="3514549"/>
            <a:ext cx="132787" cy="162991"/>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400">
              <a:latin typeface="+mn-ea"/>
              <a:cs typeface="Times New Roman" pitchFamily="18" charset="0"/>
            </a:endParaRPr>
          </a:p>
        </p:txBody>
      </p:sp>
      <p:pic>
        <p:nvPicPr>
          <p:cNvPr id="33" name="Picture 8" descr="MCj04289690000[1]"/>
          <p:cNvPicPr>
            <a:picLocks noChangeAspect="1" noChangeArrowheads="1"/>
          </p:cNvPicPr>
          <p:nvPr/>
        </p:nvPicPr>
        <p:blipFill>
          <a:blip r:embed="rId3" cstate="print"/>
          <a:srcRect/>
          <a:stretch>
            <a:fillRect/>
          </a:stretch>
        </p:blipFill>
        <p:spPr bwMode="auto">
          <a:xfrm>
            <a:off x="6393423" y="3090772"/>
            <a:ext cx="353093" cy="481564"/>
          </a:xfrm>
          <a:prstGeom prst="rect">
            <a:avLst/>
          </a:prstGeom>
          <a:noFill/>
          <a:ln w="9525">
            <a:noFill/>
            <a:miter lim="800000"/>
            <a:headEnd/>
            <a:tailEnd/>
          </a:ln>
        </p:spPr>
      </p:pic>
      <p:sp>
        <p:nvSpPr>
          <p:cNvPr id="34" name="円柱 33"/>
          <p:cNvSpPr/>
          <p:nvPr/>
        </p:nvSpPr>
        <p:spPr>
          <a:xfrm>
            <a:off x="6592604" y="3416754"/>
            <a:ext cx="132787" cy="162991"/>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400">
              <a:latin typeface="+mn-ea"/>
              <a:cs typeface="Times New Roman" pitchFamily="18" charset="0"/>
            </a:endParaRPr>
          </a:p>
        </p:txBody>
      </p:sp>
      <p:pic>
        <p:nvPicPr>
          <p:cNvPr id="35" name="Picture 8" descr="MCj04289690000[1]"/>
          <p:cNvPicPr>
            <a:picLocks noChangeAspect="1" noChangeArrowheads="1"/>
          </p:cNvPicPr>
          <p:nvPr/>
        </p:nvPicPr>
        <p:blipFill>
          <a:blip r:embed="rId3" cstate="print"/>
          <a:srcRect/>
          <a:stretch>
            <a:fillRect/>
          </a:stretch>
        </p:blipFill>
        <p:spPr bwMode="auto">
          <a:xfrm>
            <a:off x="6002792" y="3962248"/>
            <a:ext cx="353093" cy="481564"/>
          </a:xfrm>
          <a:prstGeom prst="rect">
            <a:avLst/>
          </a:prstGeom>
          <a:noFill/>
          <a:ln w="9525">
            <a:noFill/>
            <a:miter lim="800000"/>
            <a:headEnd/>
            <a:tailEnd/>
          </a:ln>
        </p:spPr>
      </p:pic>
      <p:sp>
        <p:nvSpPr>
          <p:cNvPr id="36" name="円柱 35"/>
          <p:cNvSpPr/>
          <p:nvPr/>
        </p:nvSpPr>
        <p:spPr>
          <a:xfrm>
            <a:off x="6201973" y="4288230"/>
            <a:ext cx="132787" cy="162991"/>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400">
              <a:latin typeface="+mn-ea"/>
              <a:cs typeface="Times New Roman" pitchFamily="18" charset="0"/>
            </a:endParaRPr>
          </a:p>
        </p:txBody>
      </p:sp>
      <p:pic>
        <p:nvPicPr>
          <p:cNvPr id="37" name="Picture 8" descr="MCj04289690000[1]"/>
          <p:cNvPicPr>
            <a:picLocks noChangeAspect="1" noChangeArrowheads="1"/>
          </p:cNvPicPr>
          <p:nvPr/>
        </p:nvPicPr>
        <p:blipFill>
          <a:blip r:embed="rId3" cstate="print"/>
          <a:srcRect/>
          <a:stretch>
            <a:fillRect/>
          </a:stretch>
        </p:blipFill>
        <p:spPr bwMode="auto">
          <a:xfrm>
            <a:off x="6247241" y="4125239"/>
            <a:ext cx="353093" cy="481564"/>
          </a:xfrm>
          <a:prstGeom prst="rect">
            <a:avLst/>
          </a:prstGeom>
          <a:noFill/>
          <a:ln w="9525">
            <a:noFill/>
            <a:miter lim="800000"/>
            <a:headEnd/>
            <a:tailEnd/>
          </a:ln>
        </p:spPr>
      </p:pic>
      <p:sp>
        <p:nvSpPr>
          <p:cNvPr id="38" name="円柱 37"/>
          <p:cNvSpPr/>
          <p:nvPr/>
        </p:nvSpPr>
        <p:spPr>
          <a:xfrm>
            <a:off x="6446422" y="4451221"/>
            <a:ext cx="132787" cy="162991"/>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400">
              <a:latin typeface="+mn-ea"/>
              <a:cs typeface="Times New Roman" pitchFamily="18" charset="0"/>
            </a:endParaRPr>
          </a:p>
        </p:txBody>
      </p:sp>
      <p:pic>
        <p:nvPicPr>
          <p:cNvPr id="39" name="Picture 8" descr="MCj04289690000[1]"/>
          <p:cNvPicPr>
            <a:picLocks noChangeAspect="1" noChangeArrowheads="1"/>
          </p:cNvPicPr>
          <p:nvPr/>
        </p:nvPicPr>
        <p:blipFill>
          <a:blip r:embed="rId3" cstate="print"/>
          <a:srcRect/>
          <a:stretch>
            <a:fillRect/>
          </a:stretch>
        </p:blipFill>
        <p:spPr bwMode="auto">
          <a:xfrm>
            <a:off x="6533941" y="4027444"/>
            <a:ext cx="353093" cy="481564"/>
          </a:xfrm>
          <a:prstGeom prst="rect">
            <a:avLst/>
          </a:prstGeom>
          <a:noFill/>
          <a:ln w="9525">
            <a:noFill/>
            <a:miter lim="800000"/>
            <a:headEnd/>
            <a:tailEnd/>
          </a:ln>
        </p:spPr>
      </p:pic>
      <p:sp>
        <p:nvSpPr>
          <p:cNvPr id="40" name="円柱 39"/>
          <p:cNvSpPr/>
          <p:nvPr/>
        </p:nvSpPr>
        <p:spPr>
          <a:xfrm>
            <a:off x="6733121" y="4353426"/>
            <a:ext cx="132787" cy="162991"/>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400">
              <a:latin typeface="+mn-ea"/>
              <a:cs typeface="Times New Roman" pitchFamily="18" charset="0"/>
            </a:endParaRPr>
          </a:p>
        </p:txBody>
      </p:sp>
      <p:pic>
        <p:nvPicPr>
          <p:cNvPr id="41" name="Picture 8" descr="MCj04289690000[1]"/>
          <p:cNvPicPr>
            <a:picLocks noChangeAspect="1" noChangeArrowheads="1"/>
          </p:cNvPicPr>
          <p:nvPr/>
        </p:nvPicPr>
        <p:blipFill>
          <a:blip r:embed="rId3" cstate="print"/>
          <a:srcRect/>
          <a:stretch>
            <a:fillRect/>
          </a:stretch>
        </p:blipFill>
        <p:spPr bwMode="auto">
          <a:xfrm>
            <a:off x="6934102" y="3897052"/>
            <a:ext cx="353093" cy="481564"/>
          </a:xfrm>
          <a:prstGeom prst="rect">
            <a:avLst/>
          </a:prstGeom>
          <a:noFill/>
          <a:ln w="9525">
            <a:noFill/>
            <a:miter lim="800000"/>
            <a:headEnd/>
            <a:tailEnd/>
          </a:ln>
        </p:spPr>
      </p:pic>
      <p:sp>
        <p:nvSpPr>
          <p:cNvPr id="42" name="円柱 41"/>
          <p:cNvSpPr/>
          <p:nvPr/>
        </p:nvSpPr>
        <p:spPr>
          <a:xfrm>
            <a:off x="7133283" y="4223034"/>
            <a:ext cx="132787" cy="162991"/>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400">
              <a:latin typeface="+mn-ea"/>
              <a:cs typeface="Times New Roman" pitchFamily="18" charset="0"/>
            </a:endParaRPr>
          </a:p>
        </p:txBody>
      </p:sp>
      <p:pic>
        <p:nvPicPr>
          <p:cNvPr id="43" name="Picture 8" descr="MCj04289690000[1]"/>
          <p:cNvPicPr>
            <a:picLocks noChangeAspect="1" noChangeArrowheads="1"/>
          </p:cNvPicPr>
          <p:nvPr/>
        </p:nvPicPr>
        <p:blipFill>
          <a:blip r:embed="rId3" cstate="print"/>
          <a:srcRect/>
          <a:stretch>
            <a:fillRect/>
          </a:stretch>
        </p:blipFill>
        <p:spPr bwMode="auto">
          <a:xfrm>
            <a:off x="7178551" y="4060043"/>
            <a:ext cx="353093" cy="481564"/>
          </a:xfrm>
          <a:prstGeom prst="rect">
            <a:avLst/>
          </a:prstGeom>
          <a:noFill/>
          <a:ln w="9525">
            <a:noFill/>
            <a:miter lim="800000"/>
            <a:headEnd/>
            <a:tailEnd/>
          </a:ln>
        </p:spPr>
      </p:pic>
      <p:sp>
        <p:nvSpPr>
          <p:cNvPr id="44" name="円柱 43"/>
          <p:cNvSpPr/>
          <p:nvPr/>
        </p:nvSpPr>
        <p:spPr>
          <a:xfrm>
            <a:off x="7377731" y="4386025"/>
            <a:ext cx="132787" cy="162991"/>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400">
              <a:latin typeface="+mn-ea"/>
              <a:cs typeface="Times New Roman" pitchFamily="18" charset="0"/>
            </a:endParaRPr>
          </a:p>
        </p:txBody>
      </p:sp>
      <p:pic>
        <p:nvPicPr>
          <p:cNvPr id="45" name="Picture 8" descr="MCj04289690000[1]"/>
          <p:cNvPicPr>
            <a:picLocks noChangeAspect="1" noChangeArrowheads="1"/>
          </p:cNvPicPr>
          <p:nvPr/>
        </p:nvPicPr>
        <p:blipFill>
          <a:blip r:embed="rId3" cstate="print"/>
          <a:srcRect/>
          <a:stretch>
            <a:fillRect/>
          </a:stretch>
        </p:blipFill>
        <p:spPr bwMode="auto">
          <a:xfrm>
            <a:off x="7465251" y="3962248"/>
            <a:ext cx="353093" cy="481564"/>
          </a:xfrm>
          <a:prstGeom prst="rect">
            <a:avLst/>
          </a:prstGeom>
          <a:noFill/>
          <a:ln w="9525">
            <a:noFill/>
            <a:miter lim="800000"/>
            <a:headEnd/>
            <a:tailEnd/>
          </a:ln>
        </p:spPr>
      </p:pic>
      <p:sp>
        <p:nvSpPr>
          <p:cNvPr id="46" name="円柱 45"/>
          <p:cNvSpPr/>
          <p:nvPr/>
        </p:nvSpPr>
        <p:spPr>
          <a:xfrm>
            <a:off x="7664431" y="4288230"/>
            <a:ext cx="132787" cy="162991"/>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400">
              <a:latin typeface="+mn-ea"/>
              <a:cs typeface="Times New Roman" pitchFamily="18" charset="0"/>
            </a:endParaRPr>
          </a:p>
        </p:txBody>
      </p:sp>
      <p:pic>
        <p:nvPicPr>
          <p:cNvPr id="47" name="Picture 8" descr="MCj04289690000[1]"/>
          <p:cNvPicPr>
            <a:picLocks noChangeAspect="1" noChangeArrowheads="1"/>
          </p:cNvPicPr>
          <p:nvPr/>
        </p:nvPicPr>
        <p:blipFill>
          <a:blip r:embed="rId3" cstate="print"/>
          <a:srcRect/>
          <a:stretch>
            <a:fillRect/>
          </a:stretch>
        </p:blipFill>
        <p:spPr bwMode="auto">
          <a:xfrm>
            <a:off x="7000496" y="3049498"/>
            <a:ext cx="353093" cy="481564"/>
          </a:xfrm>
          <a:prstGeom prst="rect">
            <a:avLst/>
          </a:prstGeom>
          <a:noFill/>
          <a:ln w="9525">
            <a:noFill/>
            <a:miter lim="800000"/>
            <a:headEnd/>
            <a:tailEnd/>
          </a:ln>
        </p:spPr>
      </p:pic>
      <p:sp>
        <p:nvSpPr>
          <p:cNvPr id="48" name="円柱 47"/>
          <p:cNvSpPr/>
          <p:nvPr/>
        </p:nvSpPr>
        <p:spPr>
          <a:xfrm>
            <a:off x="7199676" y="3375480"/>
            <a:ext cx="132787" cy="162991"/>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400">
              <a:latin typeface="+mn-ea"/>
              <a:cs typeface="Times New Roman" pitchFamily="18" charset="0"/>
            </a:endParaRPr>
          </a:p>
        </p:txBody>
      </p:sp>
      <p:pic>
        <p:nvPicPr>
          <p:cNvPr id="49" name="Picture 8" descr="MCj04289690000[1]"/>
          <p:cNvPicPr>
            <a:picLocks noChangeAspect="1" noChangeArrowheads="1"/>
          </p:cNvPicPr>
          <p:nvPr/>
        </p:nvPicPr>
        <p:blipFill>
          <a:blip r:embed="rId3" cstate="print"/>
          <a:srcRect/>
          <a:stretch>
            <a:fillRect/>
          </a:stretch>
        </p:blipFill>
        <p:spPr bwMode="auto">
          <a:xfrm>
            <a:off x="7244944" y="3212489"/>
            <a:ext cx="353093" cy="481564"/>
          </a:xfrm>
          <a:prstGeom prst="rect">
            <a:avLst/>
          </a:prstGeom>
          <a:noFill/>
          <a:ln w="9525">
            <a:noFill/>
            <a:miter lim="800000"/>
            <a:headEnd/>
            <a:tailEnd/>
          </a:ln>
        </p:spPr>
      </p:pic>
      <p:sp>
        <p:nvSpPr>
          <p:cNvPr id="50" name="円柱 49"/>
          <p:cNvSpPr/>
          <p:nvPr/>
        </p:nvSpPr>
        <p:spPr>
          <a:xfrm>
            <a:off x="7444125" y="3538471"/>
            <a:ext cx="132787" cy="162991"/>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400">
              <a:latin typeface="+mn-ea"/>
              <a:cs typeface="Times New Roman" pitchFamily="18" charset="0"/>
            </a:endParaRPr>
          </a:p>
        </p:txBody>
      </p:sp>
      <p:pic>
        <p:nvPicPr>
          <p:cNvPr id="51" name="Picture 8" descr="MCj04289690000[1]"/>
          <p:cNvPicPr>
            <a:picLocks noChangeAspect="1" noChangeArrowheads="1"/>
          </p:cNvPicPr>
          <p:nvPr/>
        </p:nvPicPr>
        <p:blipFill>
          <a:blip r:embed="rId3" cstate="print"/>
          <a:srcRect/>
          <a:stretch>
            <a:fillRect/>
          </a:stretch>
        </p:blipFill>
        <p:spPr bwMode="auto">
          <a:xfrm>
            <a:off x="7531644" y="3114694"/>
            <a:ext cx="353093" cy="481564"/>
          </a:xfrm>
          <a:prstGeom prst="rect">
            <a:avLst/>
          </a:prstGeom>
          <a:noFill/>
          <a:ln w="9525">
            <a:noFill/>
            <a:miter lim="800000"/>
            <a:headEnd/>
            <a:tailEnd/>
          </a:ln>
        </p:spPr>
      </p:pic>
      <p:sp>
        <p:nvSpPr>
          <p:cNvPr id="52" name="円柱 51"/>
          <p:cNvSpPr/>
          <p:nvPr/>
        </p:nvSpPr>
        <p:spPr>
          <a:xfrm>
            <a:off x="7730825" y="3440677"/>
            <a:ext cx="132787" cy="162991"/>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400">
              <a:latin typeface="+mn-ea"/>
              <a:cs typeface="Times New Roman" pitchFamily="18" charset="0"/>
            </a:endParaRPr>
          </a:p>
        </p:txBody>
      </p:sp>
      <p:pic>
        <p:nvPicPr>
          <p:cNvPr id="53" name="Picture 8" descr="MCj04289690000[1]"/>
          <p:cNvPicPr>
            <a:picLocks noChangeAspect="1" noChangeArrowheads="1"/>
          </p:cNvPicPr>
          <p:nvPr/>
        </p:nvPicPr>
        <p:blipFill>
          <a:blip r:embed="rId3" cstate="print"/>
          <a:srcRect/>
          <a:stretch>
            <a:fillRect/>
          </a:stretch>
        </p:blipFill>
        <p:spPr bwMode="auto">
          <a:xfrm>
            <a:off x="978006" y="2984302"/>
            <a:ext cx="353093" cy="481564"/>
          </a:xfrm>
          <a:prstGeom prst="rect">
            <a:avLst/>
          </a:prstGeom>
          <a:noFill/>
          <a:ln w="9525">
            <a:noFill/>
            <a:miter lim="800000"/>
            <a:headEnd/>
            <a:tailEnd/>
          </a:ln>
        </p:spPr>
      </p:pic>
      <p:sp>
        <p:nvSpPr>
          <p:cNvPr id="54" name="円柱 53"/>
          <p:cNvSpPr/>
          <p:nvPr/>
        </p:nvSpPr>
        <p:spPr>
          <a:xfrm>
            <a:off x="1177186" y="3310284"/>
            <a:ext cx="132787" cy="162991"/>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400">
              <a:latin typeface="+mn-ea"/>
              <a:cs typeface="Times New Roman" pitchFamily="18" charset="0"/>
            </a:endParaRPr>
          </a:p>
        </p:txBody>
      </p:sp>
      <p:pic>
        <p:nvPicPr>
          <p:cNvPr id="55" name="Picture 8" descr="MCj04289690000[1]"/>
          <p:cNvPicPr>
            <a:picLocks noChangeAspect="1" noChangeArrowheads="1"/>
          </p:cNvPicPr>
          <p:nvPr/>
        </p:nvPicPr>
        <p:blipFill>
          <a:blip r:embed="rId3" cstate="print"/>
          <a:srcRect/>
          <a:stretch>
            <a:fillRect/>
          </a:stretch>
        </p:blipFill>
        <p:spPr bwMode="auto">
          <a:xfrm>
            <a:off x="1575548" y="2984302"/>
            <a:ext cx="353093" cy="481564"/>
          </a:xfrm>
          <a:prstGeom prst="rect">
            <a:avLst/>
          </a:prstGeom>
          <a:noFill/>
          <a:ln w="9525">
            <a:noFill/>
            <a:miter lim="800000"/>
            <a:headEnd/>
            <a:tailEnd/>
          </a:ln>
        </p:spPr>
      </p:pic>
      <p:sp>
        <p:nvSpPr>
          <p:cNvPr id="56" name="円柱 55"/>
          <p:cNvSpPr/>
          <p:nvPr/>
        </p:nvSpPr>
        <p:spPr>
          <a:xfrm>
            <a:off x="1774729" y="3310284"/>
            <a:ext cx="132787" cy="162991"/>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400">
              <a:latin typeface="+mn-ea"/>
              <a:cs typeface="Times New Roman" pitchFamily="18" charset="0"/>
            </a:endParaRPr>
          </a:p>
        </p:txBody>
      </p:sp>
      <p:sp>
        <p:nvSpPr>
          <p:cNvPr id="57" name="正方形/長方形 56"/>
          <p:cNvSpPr/>
          <p:nvPr/>
        </p:nvSpPr>
        <p:spPr>
          <a:xfrm>
            <a:off x="778825" y="2853909"/>
            <a:ext cx="1460659" cy="782357"/>
          </a:xfrm>
          <a:prstGeom prst="rect">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latin typeface="+mn-ea"/>
              <a:cs typeface="Times New Roman" pitchFamily="18" charset="0"/>
            </a:endParaRPr>
          </a:p>
        </p:txBody>
      </p:sp>
      <p:cxnSp>
        <p:nvCxnSpPr>
          <p:cNvPr id="58" name="直線矢印コネクタ 57"/>
          <p:cNvCxnSpPr/>
          <p:nvPr/>
        </p:nvCxnSpPr>
        <p:spPr>
          <a:xfrm flipH="1">
            <a:off x="4762440" y="3245087"/>
            <a:ext cx="929510" cy="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59" name="直線矢印コネクタ 58"/>
          <p:cNvCxnSpPr/>
          <p:nvPr/>
        </p:nvCxnSpPr>
        <p:spPr>
          <a:xfrm>
            <a:off x="4762440" y="4353426"/>
            <a:ext cx="929510" cy="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60" name="角丸四角形 59"/>
          <p:cNvSpPr/>
          <p:nvPr/>
        </p:nvSpPr>
        <p:spPr>
          <a:xfrm>
            <a:off x="446857" y="1941159"/>
            <a:ext cx="2190988" cy="3520607"/>
          </a:xfrm>
          <a:prstGeom prst="roundRect">
            <a:avLst>
              <a:gd name="adj" fmla="val 9798"/>
            </a:avLst>
          </a:prstGeom>
          <a:noFill/>
          <a:ln>
            <a:solidFill>
              <a:schemeClr val="accent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n-ea"/>
            </a:endParaRPr>
          </a:p>
        </p:txBody>
      </p:sp>
      <p:pic>
        <p:nvPicPr>
          <p:cNvPr id="61" name="Picture 8" descr="MCj04289690000[1]"/>
          <p:cNvPicPr>
            <a:picLocks noChangeAspect="1" noChangeArrowheads="1"/>
          </p:cNvPicPr>
          <p:nvPr/>
        </p:nvPicPr>
        <p:blipFill>
          <a:blip r:embed="rId3" cstate="print"/>
          <a:srcRect/>
          <a:stretch>
            <a:fillRect/>
          </a:stretch>
        </p:blipFill>
        <p:spPr bwMode="auto">
          <a:xfrm>
            <a:off x="978006" y="4157837"/>
            <a:ext cx="353093" cy="481564"/>
          </a:xfrm>
          <a:prstGeom prst="rect">
            <a:avLst/>
          </a:prstGeom>
          <a:noFill/>
          <a:ln w="9525">
            <a:noFill/>
            <a:miter lim="800000"/>
            <a:headEnd/>
            <a:tailEnd/>
          </a:ln>
        </p:spPr>
      </p:pic>
      <p:sp>
        <p:nvSpPr>
          <p:cNvPr id="62" name="円柱 61"/>
          <p:cNvSpPr/>
          <p:nvPr/>
        </p:nvSpPr>
        <p:spPr>
          <a:xfrm>
            <a:off x="1177186" y="4483819"/>
            <a:ext cx="132787" cy="162991"/>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400">
              <a:latin typeface="+mn-ea"/>
              <a:cs typeface="Times New Roman" pitchFamily="18" charset="0"/>
            </a:endParaRPr>
          </a:p>
        </p:txBody>
      </p:sp>
      <p:pic>
        <p:nvPicPr>
          <p:cNvPr id="63" name="Picture 8" descr="MCj04289690000[1]"/>
          <p:cNvPicPr>
            <a:picLocks noChangeAspect="1" noChangeArrowheads="1"/>
          </p:cNvPicPr>
          <p:nvPr/>
        </p:nvPicPr>
        <p:blipFill>
          <a:blip r:embed="rId3" cstate="print"/>
          <a:srcRect/>
          <a:stretch>
            <a:fillRect/>
          </a:stretch>
        </p:blipFill>
        <p:spPr bwMode="auto">
          <a:xfrm>
            <a:off x="1575548" y="4157837"/>
            <a:ext cx="353093" cy="481564"/>
          </a:xfrm>
          <a:prstGeom prst="rect">
            <a:avLst/>
          </a:prstGeom>
          <a:noFill/>
          <a:ln w="9525">
            <a:noFill/>
            <a:miter lim="800000"/>
            <a:headEnd/>
            <a:tailEnd/>
          </a:ln>
        </p:spPr>
      </p:pic>
      <p:sp>
        <p:nvSpPr>
          <p:cNvPr id="64" name="円柱 63"/>
          <p:cNvSpPr/>
          <p:nvPr/>
        </p:nvSpPr>
        <p:spPr>
          <a:xfrm>
            <a:off x="1774729" y="4483819"/>
            <a:ext cx="132787" cy="162991"/>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400">
              <a:latin typeface="+mn-ea"/>
              <a:cs typeface="Times New Roman" pitchFamily="18" charset="0"/>
            </a:endParaRPr>
          </a:p>
        </p:txBody>
      </p:sp>
      <p:sp>
        <p:nvSpPr>
          <p:cNvPr id="65" name="正方形/長方形 64"/>
          <p:cNvSpPr/>
          <p:nvPr/>
        </p:nvSpPr>
        <p:spPr>
          <a:xfrm>
            <a:off x="778825" y="4027444"/>
            <a:ext cx="1460659" cy="782357"/>
          </a:xfrm>
          <a:prstGeom prst="rect">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latin typeface="+mn-ea"/>
              <a:cs typeface="Times New Roman" pitchFamily="18" charset="0"/>
            </a:endParaRPr>
          </a:p>
        </p:txBody>
      </p:sp>
      <p:sp>
        <p:nvSpPr>
          <p:cNvPr id="66" name="テキスト ボックス 65"/>
          <p:cNvSpPr txBox="1"/>
          <p:nvPr/>
        </p:nvSpPr>
        <p:spPr>
          <a:xfrm>
            <a:off x="4961620" y="3981701"/>
            <a:ext cx="597542" cy="306529"/>
          </a:xfrm>
          <a:prstGeom prst="rect">
            <a:avLst/>
          </a:prstGeom>
          <a:solidFill>
            <a:schemeClr val="bg1"/>
          </a:solidFill>
        </p:spPr>
        <p:txBody>
          <a:bodyPr wrap="square" rtlCol="0">
            <a:spAutoFit/>
          </a:bodyPr>
          <a:lstStyle/>
          <a:p>
            <a:r>
              <a:rPr kumimoji="1" lang="ja-JP" altLang="en-US" sz="1400" dirty="0" smtClean="0">
                <a:latin typeface="+mn-ea"/>
                <a:ea typeface="+mn-ea"/>
                <a:cs typeface="Times New Roman" pitchFamily="18" charset="0"/>
              </a:rPr>
              <a:t>返却</a:t>
            </a:r>
            <a:endParaRPr kumimoji="1" lang="ja-JP" altLang="en-US" sz="1400" dirty="0">
              <a:latin typeface="+mn-ea"/>
              <a:ea typeface="+mn-ea"/>
              <a:cs typeface="Times New Roman" pitchFamily="18" charset="0"/>
            </a:endParaRPr>
          </a:p>
        </p:txBody>
      </p:sp>
      <p:sp>
        <p:nvSpPr>
          <p:cNvPr id="67" name="テキスト ボックス 66"/>
          <p:cNvSpPr txBox="1"/>
          <p:nvPr/>
        </p:nvSpPr>
        <p:spPr>
          <a:xfrm>
            <a:off x="579644" y="1484784"/>
            <a:ext cx="1845377" cy="461665"/>
          </a:xfrm>
          <a:prstGeom prst="rect">
            <a:avLst/>
          </a:prstGeom>
          <a:noFill/>
        </p:spPr>
        <p:txBody>
          <a:bodyPr wrap="none" rtlCol="0">
            <a:spAutoFit/>
          </a:bodyPr>
          <a:lstStyle/>
          <a:p>
            <a:r>
              <a:rPr kumimoji="1" lang="ja-JP" altLang="en-US" sz="2400" dirty="0" smtClean="0">
                <a:solidFill>
                  <a:schemeClr val="tx2">
                    <a:lumMod val="50000"/>
                  </a:schemeClr>
                </a:solidFill>
                <a:latin typeface="+mn-ea"/>
                <a:ea typeface="+mn-ea"/>
              </a:rPr>
              <a:t>既存クラスタ</a:t>
            </a:r>
            <a:endParaRPr kumimoji="1" lang="ja-JP" altLang="en-US" sz="2400" dirty="0">
              <a:solidFill>
                <a:schemeClr val="tx2">
                  <a:lumMod val="50000"/>
                </a:schemeClr>
              </a:solidFill>
              <a:latin typeface="+mn-ea"/>
              <a:ea typeface="+mn-ea"/>
            </a:endParaRPr>
          </a:p>
        </p:txBody>
      </p:sp>
      <p:cxnSp>
        <p:nvCxnSpPr>
          <p:cNvPr id="68" name="直線コネクタ 67"/>
          <p:cNvCxnSpPr>
            <a:stCxn id="57" idx="3"/>
            <a:endCxn id="24" idx="1"/>
          </p:cNvCxnSpPr>
          <p:nvPr/>
        </p:nvCxnSpPr>
        <p:spPr>
          <a:xfrm>
            <a:off x="2239484" y="3245087"/>
            <a:ext cx="995904" cy="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69" name="直線コネクタ 68"/>
          <p:cNvCxnSpPr/>
          <p:nvPr/>
        </p:nvCxnSpPr>
        <p:spPr>
          <a:xfrm>
            <a:off x="2239484" y="4418623"/>
            <a:ext cx="995904"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70" name="テキスト ボックス 69"/>
          <p:cNvSpPr txBox="1"/>
          <p:nvPr/>
        </p:nvSpPr>
        <p:spPr>
          <a:xfrm>
            <a:off x="5692877" y="4744605"/>
            <a:ext cx="2529860" cy="461665"/>
          </a:xfrm>
          <a:prstGeom prst="rect">
            <a:avLst/>
          </a:prstGeom>
          <a:noFill/>
        </p:spPr>
        <p:txBody>
          <a:bodyPr wrap="none" rtlCol="0">
            <a:spAutoFit/>
          </a:bodyPr>
          <a:lstStyle/>
          <a:p>
            <a:r>
              <a:rPr kumimoji="1" lang="ja-JP" altLang="en-US" sz="2400" dirty="0" smtClean="0">
                <a:solidFill>
                  <a:schemeClr val="accent1">
                    <a:lumMod val="75000"/>
                  </a:schemeClr>
                </a:solidFill>
                <a:latin typeface="+mn-ea"/>
                <a:ea typeface="+mn-ea"/>
              </a:rPr>
              <a:t>物理マシンプール</a:t>
            </a:r>
            <a:endParaRPr kumimoji="1" lang="ja-JP" altLang="en-US" sz="2400" dirty="0">
              <a:solidFill>
                <a:schemeClr val="accent1">
                  <a:lumMod val="75000"/>
                </a:schemeClr>
              </a:solidFill>
              <a:latin typeface="+mn-ea"/>
              <a:ea typeface="+mn-ea"/>
            </a:endParaRPr>
          </a:p>
        </p:txBody>
      </p:sp>
      <p:sp>
        <p:nvSpPr>
          <p:cNvPr id="71" name="左右矢印 70"/>
          <p:cNvSpPr/>
          <p:nvPr/>
        </p:nvSpPr>
        <p:spPr>
          <a:xfrm>
            <a:off x="2969813" y="2136748"/>
            <a:ext cx="2058201" cy="782357"/>
          </a:xfrm>
          <a:prstGeom prst="leftRightArrow">
            <a:avLst>
              <a:gd name="adj1" fmla="val 50000"/>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dirty="0" smtClean="0">
                <a:latin typeface="+mn-ea"/>
              </a:rPr>
              <a:t>グニー </a:t>
            </a:r>
            <a:r>
              <a:rPr kumimoji="1" lang="en-US" altLang="ja-JP" sz="1200" dirty="0" smtClean="0">
                <a:latin typeface="+mn-ea"/>
              </a:rPr>
              <a:t>(</a:t>
            </a:r>
            <a:r>
              <a:rPr kumimoji="1" lang="en-US" altLang="ja-JP" sz="1200" dirty="0" err="1" smtClean="0">
                <a:latin typeface="+mn-ea"/>
              </a:rPr>
              <a:t>gunniii</a:t>
            </a:r>
            <a:r>
              <a:rPr kumimoji="1" lang="en-US" altLang="ja-JP" sz="1200" dirty="0" smtClean="0">
                <a:latin typeface="+mn-ea"/>
              </a:rPr>
              <a:t>)</a:t>
            </a:r>
          </a:p>
          <a:p>
            <a:pPr algn="ctr"/>
            <a:r>
              <a:rPr kumimoji="1" lang="ja-JP" altLang="en-US" sz="1200" dirty="0" err="1" smtClean="0">
                <a:latin typeface="+mn-ea"/>
              </a:rPr>
              <a:t>っと</a:t>
            </a:r>
            <a:r>
              <a:rPr kumimoji="1" lang="ja-JP" altLang="en-US" sz="1200" dirty="0" smtClean="0">
                <a:latin typeface="+mn-ea"/>
              </a:rPr>
              <a:t>伸縮</a:t>
            </a:r>
            <a:endParaRPr kumimoji="1" lang="ja-JP" altLang="en-US" sz="1200" dirty="0">
              <a:latin typeface="+mn-ea"/>
            </a:endParaRPr>
          </a:p>
        </p:txBody>
      </p:sp>
      <p:sp>
        <p:nvSpPr>
          <p:cNvPr id="72" name="テキスト ボックス 71"/>
          <p:cNvSpPr txBox="1"/>
          <p:nvPr/>
        </p:nvSpPr>
        <p:spPr>
          <a:xfrm>
            <a:off x="3500962" y="3488522"/>
            <a:ext cx="1195084" cy="473726"/>
          </a:xfrm>
          <a:prstGeom prst="rect">
            <a:avLst/>
          </a:prstGeom>
          <a:noFill/>
        </p:spPr>
        <p:txBody>
          <a:bodyPr wrap="square" rtlCol="0">
            <a:spAutoFit/>
          </a:bodyPr>
          <a:lstStyle/>
          <a:p>
            <a:r>
              <a:rPr lang="ja-JP" altLang="en-US" sz="1200" dirty="0" smtClean="0">
                <a:solidFill>
                  <a:schemeClr val="accent1">
                    <a:lumMod val="75000"/>
                  </a:schemeClr>
                </a:solidFill>
                <a:latin typeface="+mn-ea"/>
                <a:ea typeface="+mn-ea"/>
              </a:rPr>
              <a:t>クラウド内</a:t>
            </a:r>
            <a:endParaRPr lang="en-US" altLang="ja-JP" sz="1200" dirty="0" smtClean="0">
              <a:solidFill>
                <a:schemeClr val="accent1">
                  <a:lumMod val="75000"/>
                </a:schemeClr>
              </a:solidFill>
              <a:latin typeface="+mn-ea"/>
              <a:ea typeface="+mn-ea"/>
            </a:endParaRPr>
          </a:p>
          <a:p>
            <a:r>
              <a:rPr lang="ja-JP" altLang="en-US" sz="1200" dirty="0" smtClean="0">
                <a:solidFill>
                  <a:schemeClr val="accent1">
                    <a:lumMod val="75000"/>
                  </a:schemeClr>
                </a:solidFill>
                <a:latin typeface="+mn-ea"/>
                <a:ea typeface="+mn-ea"/>
              </a:rPr>
              <a:t>クラスタ</a:t>
            </a:r>
            <a:r>
              <a:rPr lang="en-US" altLang="ja-JP" sz="1200" dirty="0" smtClean="0">
                <a:solidFill>
                  <a:schemeClr val="accent1">
                    <a:lumMod val="75000"/>
                  </a:schemeClr>
                </a:solidFill>
                <a:latin typeface="+mn-ea"/>
                <a:ea typeface="+mn-ea"/>
              </a:rPr>
              <a:t>-A</a:t>
            </a:r>
            <a:endParaRPr kumimoji="1" lang="ja-JP" altLang="en-US" sz="1200" dirty="0">
              <a:solidFill>
                <a:schemeClr val="accent1">
                  <a:lumMod val="75000"/>
                </a:schemeClr>
              </a:solidFill>
              <a:latin typeface="+mn-ea"/>
              <a:ea typeface="+mn-ea"/>
            </a:endParaRPr>
          </a:p>
        </p:txBody>
      </p:sp>
      <p:sp>
        <p:nvSpPr>
          <p:cNvPr id="73" name="テキスト ボックス 72"/>
          <p:cNvSpPr txBox="1"/>
          <p:nvPr/>
        </p:nvSpPr>
        <p:spPr>
          <a:xfrm>
            <a:off x="3500962" y="4662057"/>
            <a:ext cx="1195084" cy="473726"/>
          </a:xfrm>
          <a:prstGeom prst="rect">
            <a:avLst/>
          </a:prstGeom>
          <a:noFill/>
        </p:spPr>
        <p:txBody>
          <a:bodyPr wrap="square" rtlCol="0">
            <a:spAutoFit/>
          </a:bodyPr>
          <a:lstStyle/>
          <a:p>
            <a:r>
              <a:rPr lang="ja-JP" altLang="en-US" sz="1200" dirty="0" smtClean="0">
                <a:solidFill>
                  <a:schemeClr val="accent1">
                    <a:lumMod val="75000"/>
                  </a:schemeClr>
                </a:solidFill>
                <a:latin typeface="+mn-ea"/>
                <a:ea typeface="+mn-ea"/>
              </a:rPr>
              <a:t>クラウド内</a:t>
            </a:r>
            <a:endParaRPr lang="en-US" altLang="ja-JP" sz="1200" dirty="0" smtClean="0">
              <a:solidFill>
                <a:schemeClr val="accent1">
                  <a:lumMod val="75000"/>
                </a:schemeClr>
              </a:solidFill>
              <a:latin typeface="+mn-ea"/>
              <a:ea typeface="+mn-ea"/>
            </a:endParaRPr>
          </a:p>
          <a:p>
            <a:r>
              <a:rPr lang="ja-JP" altLang="en-US" sz="1200" dirty="0" smtClean="0">
                <a:solidFill>
                  <a:schemeClr val="accent1">
                    <a:lumMod val="75000"/>
                  </a:schemeClr>
                </a:solidFill>
                <a:latin typeface="+mn-ea"/>
                <a:ea typeface="+mn-ea"/>
              </a:rPr>
              <a:t>クラスタ</a:t>
            </a:r>
            <a:r>
              <a:rPr lang="en-US" altLang="ja-JP" sz="1200" dirty="0" smtClean="0">
                <a:solidFill>
                  <a:schemeClr val="accent1">
                    <a:lumMod val="75000"/>
                  </a:schemeClr>
                </a:solidFill>
                <a:latin typeface="+mn-ea"/>
                <a:ea typeface="+mn-ea"/>
              </a:rPr>
              <a:t>-B</a:t>
            </a:r>
            <a:endParaRPr kumimoji="1" lang="ja-JP" altLang="en-US" sz="1200" dirty="0">
              <a:solidFill>
                <a:schemeClr val="accent1">
                  <a:lumMod val="75000"/>
                </a:schemeClr>
              </a:solidFill>
              <a:latin typeface="+mn-ea"/>
              <a:ea typeface="+mn-ea"/>
            </a:endParaRPr>
          </a:p>
        </p:txBody>
      </p:sp>
      <p:sp>
        <p:nvSpPr>
          <p:cNvPr id="74" name="テキスト ボックス 73"/>
          <p:cNvSpPr txBox="1"/>
          <p:nvPr/>
        </p:nvSpPr>
        <p:spPr>
          <a:xfrm>
            <a:off x="778825" y="3618389"/>
            <a:ext cx="1394265" cy="278663"/>
          </a:xfrm>
          <a:prstGeom prst="rect">
            <a:avLst/>
          </a:prstGeom>
          <a:noFill/>
        </p:spPr>
        <p:txBody>
          <a:bodyPr wrap="square" rtlCol="0">
            <a:spAutoFit/>
          </a:bodyPr>
          <a:lstStyle/>
          <a:p>
            <a:r>
              <a:rPr lang="ja-JP" altLang="en-US" sz="1200" dirty="0" smtClean="0">
                <a:solidFill>
                  <a:schemeClr val="accent1">
                    <a:lumMod val="75000"/>
                  </a:schemeClr>
                </a:solidFill>
                <a:latin typeface="+mn-ea"/>
                <a:ea typeface="+mn-ea"/>
              </a:rPr>
              <a:t>既存クラスタ</a:t>
            </a:r>
            <a:r>
              <a:rPr lang="en-US" altLang="ja-JP" sz="1200" dirty="0" smtClean="0">
                <a:solidFill>
                  <a:schemeClr val="accent1">
                    <a:lumMod val="75000"/>
                  </a:schemeClr>
                </a:solidFill>
                <a:latin typeface="+mn-ea"/>
                <a:ea typeface="+mn-ea"/>
              </a:rPr>
              <a:t>-A</a:t>
            </a:r>
            <a:endParaRPr kumimoji="1" lang="ja-JP" altLang="en-US" sz="1200" dirty="0">
              <a:solidFill>
                <a:schemeClr val="accent1">
                  <a:lumMod val="75000"/>
                </a:schemeClr>
              </a:solidFill>
              <a:latin typeface="+mn-ea"/>
              <a:ea typeface="+mn-ea"/>
            </a:endParaRPr>
          </a:p>
        </p:txBody>
      </p:sp>
      <p:sp>
        <p:nvSpPr>
          <p:cNvPr id="75" name="テキスト ボックス 74"/>
          <p:cNvSpPr txBox="1"/>
          <p:nvPr/>
        </p:nvSpPr>
        <p:spPr>
          <a:xfrm>
            <a:off x="845218" y="4809801"/>
            <a:ext cx="1394265" cy="278663"/>
          </a:xfrm>
          <a:prstGeom prst="rect">
            <a:avLst/>
          </a:prstGeom>
          <a:noFill/>
        </p:spPr>
        <p:txBody>
          <a:bodyPr wrap="square" rtlCol="0">
            <a:spAutoFit/>
          </a:bodyPr>
          <a:lstStyle/>
          <a:p>
            <a:r>
              <a:rPr lang="ja-JP" altLang="en-US" sz="1200" dirty="0" smtClean="0">
                <a:solidFill>
                  <a:schemeClr val="accent1">
                    <a:lumMod val="75000"/>
                  </a:schemeClr>
                </a:solidFill>
                <a:latin typeface="+mn-ea"/>
                <a:ea typeface="+mn-ea"/>
              </a:rPr>
              <a:t>既存クラスタ</a:t>
            </a:r>
            <a:r>
              <a:rPr lang="en-US" altLang="ja-JP" sz="1200" dirty="0" smtClean="0">
                <a:solidFill>
                  <a:schemeClr val="accent1">
                    <a:lumMod val="75000"/>
                  </a:schemeClr>
                </a:solidFill>
                <a:latin typeface="+mn-ea"/>
                <a:ea typeface="+mn-ea"/>
              </a:rPr>
              <a:t>-B</a:t>
            </a:r>
            <a:endParaRPr kumimoji="1" lang="ja-JP" altLang="en-US" sz="1200" dirty="0">
              <a:solidFill>
                <a:schemeClr val="accent1">
                  <a:lumMod val="75000"/>
                </a:schemeClr>
              </a:solidFill>
              <a:latin typeface="+mn-ea"/>
              <a:ea typeface="+mn-ea"/>
            </a:endParaRPr>
          </a:p>
        </p:txBody>
      </p:sp>
      <p:sp>
        <p:nvSpPr>
          <p:cNvPr id="76" name="角丸四角形吹き出し 75"/>
          <p:cNvSpPr/>
          <p:nvPr/>
        </p:nvSpPr>
        <p:spPr>
          <a:xfrm>
            <a:off x="4164896" y="5331373"/>
            <a:ext cx="2945751" cy="764627"/>
          </a:xfrm>
          <a:prstGeom prst="wedgeRoundRectCallout">
            <a:avLst>
              <a:gd name="adj1" fmla="val -27998"/>
              <a:gd name="adj2" fmla="val -12253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600" dirty="0" smtClean="0">
                <a:latin typeface="+mn-ea"/>
              </a:rPr>
              <a:t>あたかも仮想マシンのごとく</a:t>
            </a:r>
            <a:r>
              <a:rPr kumimoji="1" lang="en-US" altLang="ja-JP" sz="1600" dirty="0" smtClean="0">
                <a:latin typeface="+mn-ea"/>
              </a:rPr>
              <a:t>GUI/CLI</a:t>
            </a:r>
            <a:r>
              <a:rPr kumimoji="1" lang="ja-JP" altLang="en-US" sz="1600" dirty="0" smtClean="0">
                <a:latin typeface="+mn-ea"/>
              </a:rPr>
              <a:t>でクラスタ構築</a:t>
            </a:r>
            <a:endParaRPr kumimoji="1" lang="ja-JP" altLang="en-US" sz="1600" dirty="0">
              <a:latin typeface="+mn-ea"/>
            </a:endParaRPr>
          </a:p>
        </p:txBody>
      </p:sp>
      <p:sp>
        <p:nvSpPr>
          <p:cNvPr id="77" name="角丸四角形吹き出し 76"/>
          <p:cNvSpPr/>
          <p:nvPr/>
        </p:nvSpPr>
        <p:spPr>
          <a:xfrm>
            <a:off x="611560" y="5331373"/>
            <a:ext cx="2889401" cy="764627"/>
          </a:xfrm>
          <a:prstGeom prst="wedgeRoundRectCallout">
            <a:avLst>
              <a:gd name="adj1" fmla="val 9421"/>
              <a:gd name="adj2" fmla="val -13483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600" dirty="0" smtClean="0">
                <a:latin typeface="+mn-ea"/>
              </a:rPr>
              <a:t>あたかもプロジェクトセグメントにクラスタが追加されたごとく</a:t>
            </a:r>
            <a:endParaRPr kumimoji="1" lang="ja-JP" altLang="en-US" sz="1600" dirty="0">
              <a:latin typeface="+mn-ea"/>
            </a:endParaRPr>
          </a:p>
        </p:txBody>
      </p:sp>
      <p:sp>
        <p:nvSpPr>
          <p:cNvPr id="81" name="四角形吹き出し 80"/>
          <p:cNvSpPr/>
          <p:nvPr/>
        </p:nvSpPr>
        <p:spPr>
          <a:xfrm>
            <a:off x="778825" y="2071552"/>
            <a:ext cx="2124595" cy="717161"/>
          </a:xfrm>
          <a:prstGeom prst="wedgeRectCallout">
            <a:avLst>
              <a:gd name="adj1" fmla="val 44857"/>
              <a:gd name="adj2" fmla="val 113295"/>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200" dirty="0" smtClean="0">
                <a:solidFill>
                  <a:schemeClr val="bg1"/>
                </a:solidFill>
                <a:latin typeface="+mn-ea"/>
              </a:rPr>
              <a:t>既存クラスタの</a:t>
            </a:r>
            <a:r>
              <a:rPr lang="en-US" altLang="ja-JP" sz="1200" dirty="0" smtClean="0">
                <a:solidFill>
                  <a:schemeClr val="bg1"/>
                </a:solidFill>
                <a:latin typeface="+mn-ea"/>
              </a:rPr>
              <a:t>VLAN_ID</a:t>
            </a:r>
            <a:r>
              <a:rPr lang="ja-JP" altLang="en-US" sz="1200" dirty="0" smtClean="0">
                <a:solidFill>
                  <a:schemeClr val="bg1"/>
                </a:solidFill>
                <a:latin typeface="+mn-ea"/>
              </a:rPr>
              <a:t>とクラウド内クラスタ</a:t>
            </a:r>
            <a:r>
              <a:rPr lang="en-US" altLang="ja-JP" sz="1200" dirty="0" smtClean="0">
                <a:solidFill>
                  <a:schemeClr val="bg1"/>
                </a:solidFill>
                <a:latin typeface="+mn-ea"/>
              </a:rPr>
              <a:t>ID</a:t>
            </a:r>
            <a:r>
              <a:rPr lang="ja-JP" altLang="en-US" sz="1200" dirty="0" smtClean="0">
                <a:solidFill>
                  <a:schemeClr val="bg1"/>
                </a:solidFill>
                <a:latin typeface="+mn-ea"/>
              </a:rPr>
              <a:t>をマッピング</a:t>
            </a:r>
            <a:endParaRPr lang="en-US" altLang="ja-JP" sz="1200" dirty="0" smtClean="0">
              <a:solidFill>
                <a:schemeClr val="bg1"/>
              </a:solidFill>
              <a:latin typeface="+mn-ea"/>
            </a:endParaRPr>
          </a:p>
        </p:txBody>
      </p:sp>
      <p:sp>
        <p:nvSpPr>
          <p:cNvPr id="82" name="円柱 81"/>
          <p:cNvSpPr/>
          <p:nvPr/>
        </p:nvSpPr>
        <p:spPr>
          <a:xfrm>
            <a:off x="5957524" y="2071552"/>
            <a:ext cx="1593446" cy="684562"/>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r>
              <a:rPr lang="ja-JP" altLang="en-US" sz="1050" dirty="0" smtClean="0">
                <a:solidFill>
                  <a:schemeClr val="bg1"/>
                </a:solidFill>
                <a:latin typeface="+mn-ea"/>
              </a:rPr>
              <a:t>クラスタ共有</a:t>
            </a:r>
            <a:endParaRPr lang="en-US" altLang="ja-JP" sz="1050" dirty="0" smtClean="0">
              <a:solidFill>
                <a:schemeClr val="bg1"/>
              </a:solidFill>
              <a:latin typeface="+mn-ea"/>
            </a:endParaRPr>
          </a:p>
          <a:p>
            <a:pPr algn="ctr" fontAlgn="auto">
              <a:spcBef>
                <a:spcPts val="0"/>
              </a:spcBef>
              <a:spcAft>
                <a:spcPts val="0"/>
              </a:spcAft>
              <a:defRPr/>
            </a:pPr>
            <a:r>
              <a:rPr lang="en-US" altLang="ja-JP" sz="1050" dirty="0" smtClean="0">
                <a:solidFill>
                  <a:schemeClr val="bg1"/>
                </a:solidFill>
                <a:latin typeface="+mn-ea"/>
              </a:rPr>
              <a:t>Object Store Service</a:t>
            </a:r>
          </a:p>
          <a:p>
            <a:pPr algn="ctr" fontAlgn="auto">
              <a:spcBef>
                <a:spcPts val="0"/>
              </a:spcBef>
              <a:spcAft>
                <a:spcPts val="0"/>
              </a:spcAft>
              <a:defRPr/>
            </a:pPr>
            <a:r>
              <a:rPr lang="en-US" altLang="ja-JP" sz="1600" dirty="0" err="1" smtClean="0">
                <a:solidFill>
                  <a:schemeClr val="bg1"/>
                </a:solidFill>
                <a:latin typeface="+mn-ea"/>
              </a:rPr>
              <a:t>tinii</a:t>
            </a:r>
            <a:endParaRPr lang="ja-JP" altLang="en-US" sz="1600" dirty="0">
              <a:solidFill>
                <a:schemeClr val="bg1"/>
              </a:solidFill>
              <a:latin typeface="+mn-ea"/>
            </a:endParaRPr>
          </a:p>
        </p:txBody>
      </p:sp>
      <p:sp>
        <p:nvSpPr>
          <p:cNvPr id="4" name="タイトル 3"/>
          <p:cNvSpPr>
            <a:spLocks noGrp="1"/>
          </p:cNvSpPr>
          <p:nvPr>
            <p:ph type="title"/>
          </p:nvPr>
        </p:nvSpPr>
        <p:spPr/>
        <p:txBody>
          <a:bodyPr/>
          <a:lstStyle/>
          <a:p>
            <a:r>
              <a:rPr lang="ja-JP" altLang="ja-JP" dirty="0" smtClean="0"/>
              <a:t>研究クラウド</a:t>
            </a:r>
            <a:r>
              <a:rPr lang="en-US" altLang="ja-JP" dirty="0" smtClean="0"/>
              <a:t> - </a:t>
            </a:r>
            <a:r>
              <a:rPr lang="en-US" altLang="ja-JP" dirty="0" err="1" smtClean="0"/>
              <a:t>gunnii+tinii</a:t>
            </a:r>
            <a:endParaRPr lang="ja-JP" altLang="en-US" dirty="0"/>
          </a:p>
        </p:txBody>
      </p:sp>
      <p:sp>
        <p:nvSpPr>
          <p:cNvPr id="80" name="スライド番号プレースホルダ 2"/>
          <p:cNvSpPr>
            <a:spLocks noGrp="1"/>
          </p:cNvSpPr>
          <p:nvPr>
            <p:ph type="sldNum" sz="quarter" idx="10"/>
          </p:nvPr>
        </p:nvSpPr>
        <p:spPr/>
        <p:txBody>
          <a:bodyPr/>
          <a:lstStyle/>
          <a:p>
            <a:fld id="{2D49EB63-8A47-42A8-B1AF-7D6D75D2383C}" type="slidenum">
              <a:rPr lang="ja-JP" altLang="en-US" smtClean="0"/>
              <a:pPr/>
              <a:t>29</a:t>
            </a:fld>
            <a:endParaRPr lang="ja-JP" altLang="en-US"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mtClean="0"/>
              <a:t>自己紹介</a:t>
            </a:r>
            <a:endParaRPr lang="ja-JP" altLang="en-US" dirty="0"/>
          </a:p>
        </p:txBody>
      </p:sp>
      <p:sp>
        <p:nvSpPr>
          <p:cNvPr id="7" name="コンテンツ プレースホルダー 6"/>
          <p:cNvSpPr>
            <a:spLocks noGrp="1"/>
          </p:cNvSpPr>
          <p:nvPr>
            <p:ph idx="1"/>
          </p:nvPr>
        </p:nvSpPr>
        <p:spPr>
          <a:xfrm>
            <a:off x="482600" y="1481139"/>
            <a:ext cx="8229600" cy="3802062"/>
          </a:xfrm>
        </p:spPr>
        <p:txBody>
          <a:bodyPr/>
          <a:lstStyle/>
          <a:p>
            <a:pPr marL="0" indent="0">
              <a:buNone/>
            </a:pPr>
            <a:r>
              <a:rPr lang="ja-JP" altLang="en-US" dirty="0" smtClean="0">
                <a:latin typeface="HGP創英角ｺﾞｼｯｸUB" pitchFamily="50" charset="-128"/>
                <a:ea typeface="HGP創英角ｺﾞｼｯｸUB" pitchFamily="50" charset="-128"/>
              </a:rPr>
              <a:t>国立情報学研究所（</a:t>
            </a:r>
            <a:r>
              <a:rPr lang="en-US" altLang="ja-JP" dirty="0" smtClean="0">
                <a:latin typeface="HGP創英角ｺﾞｼｯｸUB" pitchFamily="50" charset="-128"/>
                <a:ea typeface="HGP創英角ｺﾞｼｯｸUB" pitchFamily="50" charset="-128"/>
              </a:rPr>
              <a:t>NII</a:t>
            </a:r>
            <a:r>
              <a:rPr lang="ja-JP" altLang="en-US" dirty="0" smtClean="0">
                <a:latin typeface="HGP創英角ｺﾞｼｯｸUB" pitchFamily="50" charset="-128"/>
                <a:ea typeface="HGP創英角ｺﾞｼｯｸUB" pitchFamily="50" charset="-128"/>
              </a:rPr>
              <a:t>）において，</a:t>
            </a:r>
            <a:endParaRPr lang="en-US" altLang="ja-JP" dirty="0" smtClean="0">
              <a:latin typeface="HGP創英角ｺﾞｼｯｸUB" pitchFamily="50" charset="-128"/>
              <a:ea typeface="HGP創英角ｺﾞｼｯｸUB" pitchFamily="50" charset="-128"/>
            </a:endParaRPr>
          </a:p>
          <a:p>
            <a:pPr marL="0" indent="0" algn="ctr">
              <a:buNone/>
            </a:pPr>
            <a:r>
              <a:rPr lang="ja-JP" altLang="en-US" dirty="0" smtClean="0">
                <a:latin typeface="HGP創英角ｺﾞｼｯｸUB" pitchFamily="50" charset="-128"/>
                <a:ea typeface="HGP創英角ｺﾞｼｯｸUB" pitchFamily="50" charset="-128"/>
              </a:rPr>
              <a:t>「教育クラウド」と「研究クラウド」の運用を担当</a:t>
            </a:r>
            <a:endParaRPr lang="en-US" altLang="ja-JP" dirty="0" smtClean="0">
              <a:latin typeface="HGP創英角ｺﾞｼｯｸUB" pitchFamily="50" charset="-128"/>
              <a:ea typeface="HGP創英角ｺﾞｼｯｸUB" pitchFamily="50" charset="-128"/>
            </a:endParaRPr>
          </a:p>
          <a:p>
            <a:pPr marL="0" indent="0" algn="ctr">
              <a:buNone/>
            </a:pPr>
            <a:endParaRPr lang="en-US" altLang="ja-JP" dirty="0" smtClean="0">
              <a:latin typeface="HGP創英角ｺﾞｼｯｸUB" pitchFamily="50" charset="-128"/>
              <a:ea typeface="HGP創英角ｺﾞｼｯｸUB" pitchFamily="50" charset="-128"/>
            </a:endParaRPr>
          </a:p>
          <a:p>
            <a:pPr marL="0" lvl="0" indent="0">
              <a:buNone/>
            </a:pPr>
            <a:r>
              <a:rPr lang="ja-JP" altLang="en-US" dirty="0" smtClean="0">
                <a:latin typeface="HGP創英角ｺﾞｼｯｸUB" pitchFamily="50" charset="-128"/>
                <a:ea typeface="HGP創英角ｺﾞｼｯｸUB" pitchFamily="50" charset="-128"/>
              </a:rPr>
              <a:t>本日の内容</a:t>
            </a:r>
            <a:endParaRPr lang="en-US" altLang="ja-JP" dirty="0" smtClean="0">
              <a:latin typeface="HGP創英角ｺﾞｼｯｸUB" pitchFamily="50" charset="-128"/>
              <a:ea typeface="HGP創英角ｺﾞｼｯｸUB" pitchFamily="50" charset="-128"/>
            </a:endParaRPr>
          </a:p>
          <a:p>
            <a:r>
              <a:rPr lang="ja-JP" altLang="en-US" dirty="0" smtClean="0">
                <a:latin typeface="HGP創英角ｺﾞｼｯｸUB" pitchFamily="50" charset="-128"/>
                <a:ea typeface="HGP創英角ｺﾞｼｯｸUB" pitchFamily="50" charset="-128"/>
              </a:rPr>
              <a:t>オープンクラウドを活用した</a:t>
            </a:r>
            <a:endParaRPr lang="en-US" altLang="ja-JP" dirty="0" smtClean="0">
              <a:latin typeface="HGP創英角ｺﾞｼｯｸUB" pitchFamily="50" charset="-128"/>
              <a:ea typeface="HGP創英角ｺﾞｼｯｸUB" pitchFamily="50" charset="-128"/>
            </a:endParaRPr>
          </a:p>
          <a:p>
            <a:pPr>
              <a:buNone/>
            </a:pPr>
            <a:r>
              <a:rPr lang="ja-JP" altLang="en-US" dirty="0" smtClean="0">
                <a:latin typeface="HGP創英角ｺﾞｼｯｸUB" pitchFamily="50" charset="-128"/>
                <a:ea typeface="HGP創英角ｺﾞｼｯｸUB" pitchFamily="50" charset="-128"/>
              </a:rPr>
              <a:t>　アカデミッククラウド構築事例として，</a:t>
            </a:r>
            <a:endParaRPr lang="en-US" altLang="ja-JP" dirty="0" smtClean="0">
              <a:latin typeface="HGP創英角ｺﾞｼｯｸUB" pitchFamily="50" charset="-128"/>
              <a:ea typeface="HGP創英角ｺﾞｼｯｸUB" pitchFamily="50" charset="-128"/>
            </a:endParaRPr>
          </a:p>
          <a:p>
            <a:pPr>
              <a:buNone/>
            </a:pPr>
            <a:r>
              <a:rPr lang="en-US" altLang="ja-JP" dirty="0" smtClean="0">
                <a:latin typeface="HGP創英角ｺﾞｼｯｸUB" pitchFamily="50" charset="-128"/>
                <a:ea typeface="HGP創英角ｺﾞｼｯｸUB" pitchFamily="50" charset="-128"/>
              </a:rPr>
              <a:t>  NII</a:t>
            </a:r>
            <a:r>
              <a:rPr lang="ja-JP" altLang="en-US" dirty="0" smtClean="0">
                <a:latin typeface="HGP創英角ｺﾞｼｯｸUB" pitchFamily="50" charset="-128"/>
                <a:ea typeface="HGP創英角ｺﾞｼｯｸUB" pitchFamily="50" charset="-128"/>
              </a:rPr>
              <a:t>の事例を紹介</a:t>
            </a:r>
            <a:endParaRPr lang="en-US" altLang="ja-JP" dirty="0" smtClean="0">
              <a:latin typeface="HGP創英角ｺﾞｼｯｸUB" pitchFamily="50" charset="-128"/>
              <a:ea typeface="HGP創英角ｺﾞｼｯｸUB" pitchFamily="50" charset="-128"/>
            </a:endParaRPr>
          </a:p>
        </p:txBody>
      </p:sp>
      <p:sp>
        <p:nvSpPr>
          <p:cNvPr id="4" name="スライド番号プレースホルダ 3"/>
          <p:cNvSpPr>
            <a:spLocks noGrp="1"/>
          </p:cNvSpPr>
          <p:nvPr>
            <p:ph type="sldNum" sz="quarter" idx="10"/>
          </p:nvPr>
        </p:nvSpPr>
        <p:spPr/>
        <p:txBody>
          <a:bodyPr/>
          <a:lstStyle/>
          <a:p>
            <a:fld id="{65F807F8-E604-4B8C-9F45-9E16D479E221}" type="slidenum">
              <a:rPr lang="ja-JP" altLang="en-US" smtClean="0"/>
              <a:pPr/>
              <a:t>3</a:t>
            </a:fld>
            <a:endParaRPr lang="ja-JP" altLang="en-US" dirty="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ACERSERVER\yazawa\document\acloud\Clouds_accloud_20120621.emf"/>
          <p:cNvPicPr>
            <a:picLocks noChangeAspect="1" noChangeArrowheads="1"/>
          </p:cNvPicPr>
          <p:nvPr/>
        </p:nvPicPr>
        <p:blipFill>
          <a:blip r:embed="rId3" cstate="print"/>
          <a:srcRect/>
          <a:stretch>
            <a:fillRect/>
          </a:stretch>
        </p:blipFill>
        <p:spPr bwMode="auto">
          <a:xfrm>
            <a:off x="1547664" y="2132856"/>
            <a:ext cx="6824169" cy="4392488"/>
          </a:xfrm>
          <a:prstGeom prst="rect">
            <a:avLst/>
          </a:prstGeom>
          <a:noFill/>
        </p:spPr>
      </p:pic>
      <p:pic>
        <p:nvPicPr>
          <p:cNvPr id="5" name="Picture 3" descr="C:\Documents and Settings\test\My Documents\ecloud\Clouds_ecloud_20120621.emf"/>
          <p:cNvPicPr>
            <a:picLocks noChangeAspect="1" noChangeArrowheads="1"/>
          </p:cNvPicPr>
          <p:nvPr/>
        </p:nvPicPr>
        <p:blipFill>
          <a:blip r:embed="rId4" cstate="print"/>
          <a:srcRect/>
          <a:stretch>
            <a:fillRect/>
          </a:stretch>
        </p:blipFill>
        <p:spPr bwMode="auto">
          <a:xfrm>
            <a:off x="251520" y="980728"/>
            <a:ext cx="4464496" cy="2821522"/>
          </a:xfrm>
          <a:prstGeom prst="rect">
            <a:avLst/>
          </a:prstGeom>
          <a:noFill/>
        </p:spPr>
      </p:pic>
      <p:sp>
        <p:nvSpPr>
          <p:cNvPr id="6" name="正方形/長方形 5"/>
          <p:cNvSpPr/>
          <p:nvPr/>
        </p:nvSpPr>
        <p:spPr>
          <a:xfrm>
            <a:off x="3707904" y="980728"/>
            <a:ext cx="2376264" cy="576064"/>
          </a:xfrm>
          <a:prstGeom prst="rect">
            <a:avLst/>
          </a:prstGeom>
          <a:solidFill>
            <a:schemeClr val="accent6">
              <a:lumMod val="20000"/>
              <a:lumOff val="80000"/>
            </a:schemeClr>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smtClean="0">
                <a:solidFill>
                  <a:schemeClr val="tx1"/>
                </a:solidFill>
                <a:latin typeface="+mn-ea"/>
              </a:rPr>
              <a:t>(1)</a:t>
            </a:r>
            <a:r>
              <a:rPr kumimoji="1" lang="ja-JP" altLang="en-US" sz="1400" dirty="0" smtClean="0">
                <a:solidFill>
                  <a:schemeClr val="tx1"/>
                </a:solidFill>
                <a:latin typeface="+mn-ea"/>
              </a:rPr>
              <a:t>仮想マシン単位ではなく，物理マシンを占有</a:t>
            </a:r>
            <a:endParaRPr kumimoji="1" lang="en-US" altLang="ja-JP" sz="1400" dirty="0" smtClean="0">
              <a:solidFill>
                <a:schemeClr val="tx1"/>
              </a:solidFill>
              <a:latin typeface="+mn-ea"/>
            </a:endParaRPr>
          </a:p>
        </p:txBody>
      </p:sp>
      <p:cxnSp>
        <p:nvCxnSpPr>
          <p:cNvPr id="7" name="直線矢印コネクタ 6"/>
          <p:cNvCxnSpPr>
            <a:stCxn id="6" idx="2"/>
          </p:cNvCxnSpPr>
          <p:nvPr/>
        </p:nvCxnSpPr>
        <p:spPr>
          <a:xfrm>
            <a:off x="4896036" y="1556792"/>
            <a:ext cx="108012" cy="1368152"/>
          </a:xfrm>
          <a:prstGeom prst="straightConnector1">
            <a:avLst/>
          </a:prstGeom>
          <a:ln w="38100">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sp>
        <p:nvSpPr>
          <p:cNvPr id="8" name="正方形/長方形 7"/>
          <p:cNvSpPr/>
          <p:nvPr/>
        </p:nvSpPr>
        <p:spPr>
          <a:xfrm>
            <a:off x="6372199" y="1124744"/>
            <a:ext cx="2232249" cy="576064"/>
          </a:xfrm>
          <a:prstGeom prst="rect">
            <a:avLst/>
          </a:prstGeom>
          <a:solidFill>
            <a:schemeClr val="accent6">
              <a:lumMod val="20000"/>
              <a:lumOff val="80000"/>
            </a:schemeClr>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smtClean="0">
                <a:solidFill>
                  <a:schemeClr val="tx1"/>
                </a:solidFill>
                <a:latin typeface="+mn-ea"/>
              </a:rPr>
              <a:t>(2)</a:t>
            </a:r>
            <a:r>
              <a:rPr kumimoji="1" lang="ja-JP" altLang="en-US" sz="1400" dirty="0" smtClean="0">
                <a:solidFill>
                  <a:schemeClr val="tx1"/>
                </a:solidFill>
                <a:latin typeface="+mn-ea"/>
              </a:rPr>
              <a:t>研究グループ</a:t>
            </a:r>
            <a:r>
              <a:rPr kumimoji="1" lang="en-US" altLang="ja-JP" sz="1400" dirty="0" smtClean="0">
                <a:solidFill>
                  <a:schemeClr val="tx1"/>
                </a:solidFill>
                <a:latin typeface="+mn-ea"/>
              </a:rPr>
              <a:t>VLAN</a:t>
            </a:r>
            <a:r>
              <a:rPr kumimoji="1" lang="ja-JP" altLang="en-US" sz="1400" dirty="0" smtClean="0">
                <a:solidFill>
                  <a:schemeClr val="tx1"/>
                </a:solidFill>
                <a:latin typeface="+mn-ea"/>
              </a:rPr>
              <a:t>に</a:t>
            </a:r>
            <a:endParaRPr kumimoji="1" lang="en-US" altLang="ja-JP" sz="1400" dirty="0" smtClean="0">
              <a:solidFill>
                <a:schemeClr val="tx1"/>
              </a:solidFill>
              <a:latin typeface="+mn-ea"/>
            </a:endParaRPr>
          </a:p>
          <a:p>
            <a:pPr algn="ctr"/>
            <a:r>
              <a:rPr lang="ja-JP" altLang="en-US" sz="1400" dirty="0">
                <a:solidFill>
                  <a:schemeClr val="tx1"/>
                </a:solidFill>
                <a:latin typeface="+mn-ea"/>
              </a:rPr>
              <a:t>直接接続</a:t>
            </a:r>
            <a:endParaRPr kumimoji="1" lang="en-US" altLang="ja-JP" sz="1400" dirty="0" smtClean="0">
              <a:solidFill>
                <a:schemeClr val="tx1"/>
              </a:solidFill>
              <a:latin typeface="+mn-ea"/>
            </a:endParaRPr>
          </a:p>
        </p:txBody>
      </p:sp>
      <p:cxnSp>
        <p:nvCxnSpPr>
          <p:cNvPr id="9" name="直線矢印コネクタ 8"/>
          <p:cNvCxnSpPr>
            <a:stCxn id="8" idx="2"/>
          </p:cNvCxnSpPr>
          <p:nvPr/>
        </p:nvCxnSpPr>
        <p:spPr>
          <a:xfrm flipH="1">
            <a:off x="6516216" y="1700808"/>
            <a:ext cx="972108" cy="936104"/>
          </a:xfrm>
          <a:prstGeom prst="straightConnector1">
            <a:avLst/>
          </a:prstGeom>
          <a:ln w="38100">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sp>
        <p:nvSpPr>
          <p:cNvPr id="10" name="正方形/長方形 9"/>
          <p:cNvSpPr/>
          <p:nvPr/>
        </p:nvSpPr>
        <p:spPr>
          <a:xfrm>
            <a:off x="6156176" y="3068959"/>
            <a:ext cx="1080120" cy="305611"/>
          </a:xfrm>
          <a:prstGeom prst="rect">
            <a:avLst/>
          </a:prstGeom>
          <a:solidFill>
            <a:srgbClr val="FFFF00"/>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800" dirty="0" smtClean="0">
                <a:solidFill>
                  <a:schemeClr val="tx1"/>
                </a:solidFill>
                <a:latin typeface="+mn-ea"/>
              </a:rPr>
              <a:t>研究グループ</a:t>
            </a:r>
            <a:r>
              <a:rPr kumimoji="1" lang="en-US" altLang="ja-JP" sz="800" dirty="0" smtClean="0">
                <a:solidFill>
                  <a:schemeClr val="tx1"/>
                </a:solidFill>
                <a:latin typeface="+mn-ea"/>
              </a:rPr>
              <a:t>A VLAN</a:t>
            </a:r>
          </a:p>
        </p:txBody>
      </p:sp>
      <p:sp>
        <p:nvSpPr>
          <p:cNvPr id="11" name="正方形/長方形 10"/>
          <p:cNvSpPr/>
          <p:nvPr/>
        </p:nvSpPr>
        <p:spPr>
          <a:xfrm>
            <a:off x="7524328" y="4581128"/>
            <a:ext cx="1152128" cy="288032"/>
          </a:xfrm>
          <a:prstGeom prst="rect">
            <a:avLst/>
          </a:prstGeom>
          <a:solidFill>
            <a:srgbClr val="92D050"/>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800" dirty="0" smtClean="0">
                <a:solidFill>
                  <a:schemeClr val="tx1"/>
                </a:solidFill>
                <a:latin typeface="+mn-ea"/>
              </a:rPr>
              <a:t>研究グループ</a:t>
            </a:r>
            <a:r>
              <a:rPr lang="en-US" altLang="ja-JP" sz="800" dirty="0">
                <a:solidFill>
                  <a:schemeClr val="tx1"/>
                </a:solidFill>
                <a:latin typeface="+mn-ea"/>
              </a:rPr>
              <a:t>B</a:t>
            </a:r>
            <a:r>
              <a:rPr kumimoji="1" lang="en-US" altLang="ja-JP" sz="800" dirty="0" smtClean="0">
                <a:solidFill>
                  <a:schemeClr val="tx1"/>
                </a:solidFill>
                <a:latin typeface="+mn-ea"/>
              </a:rPr>
              <a:t> VLAN</a:t>
            </a:r>
          </a:p>
        </p:txBody>
      </p:sp>
      <p:sp>
        <p:nvSpPr>
          <p:cNvPr id="12" name="正方形/長方形 11"/>
          <p:cNvSpPr/>
          <p:nvPr/>
        </p:nvSpPr>
        <p:spPr>
          <a:xfrm>
            <a:off x="5580112" y="5805264"/>
            <a:ext cx="1224136" cy="216024"/>
          </a:xfrm>
          <a:prstGeom prst="rect">
            <a:avLst/>
          </a:prstGeom>
          <a:solidFill>
            <a:schemeClr val="tx2">
              <a:lumMod val="40000"/>
              <a:lumOff val="60000"/>
            </a:schemeClr>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800" dirty="0" smtClean="0">
                <a:solidFill>
                  <a:schemeClr val="tx1"/>
                </a:solidFill>
                <a:latin typeface="+mn-ea"/>
              </a:rPr>
              <a:t>研究クラウド</a:t>
            </a:r>
            <a:r>
              <a:rPr lang="ja-JP" altLang="en-US" sz="800" dirty="0" smtClean="0">
                <a:solidFill>
                  <a:schemeClr val="tx1"/>
                </a:solidFill>
                <a:latin typeface="+mn-ea"/>
              </a:rPr>
              <a:t>共用</a:t>
            </a:r>
            <a:r>
              <a:rPr kumimoji="1" lang="en-US" altLang="ja-JP" sz="800" dirty="0" smtClean="0">
                <a:solidFill>
                  <a:schemeClr val="tx1"/>
                </a:solidFill>
                <a:latin typeface="+mn-ea"/>
              </a:rPr>
              <a:t> VLAN</a:t>
            </a:r>
          </a:p>
        </p:txBody>
      </p:sp>
      <p:sp>
        <p:nvSpPr>
          <p:cNvPr id="13" name="正方形/長方形 12"/>
          <p:cNvSpPr/>
          <p:nvPr/>
        </p:nvSpPr>
        <p:spPr>
          <a:xfrm>
            <a:off x="6300192" y="6093296"/>
            <a:ext cx="2592288" cy="648072"/>
          </a:xfrm>
          <a:prstGeom prst="rect">
            <a:avLst/>
          </a:prstGeom>
          <a:solidFill>
            <a:schemeClr val="accent5">
              <a:lumMod val="40000"/>
              <a:lumOff val="60000"/>
            </a:schemeClr>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smtClean="0">
                <a:solidFill>
                  <a:schemeClr val="tx1"/>
                </a:solidFill>
                <a:latin typeface="+mn-ea"/>
              </a:rPr>
              <a:t>(4)</a:t>
            </a:r>
            <a:r>
              <a:rPr lang="en-US" altLang="ja-JP" sz="1400" dirty="0" smtClean="0">
                <a:solidFill>
                  <a:schemeClr val="tx1"/>
                </a:solidFill>
                <a:latin typeface="+mn-ea"/>
              </a:rPr>
              <a:t>Cluster Installer(</a:t>
            </a:r>
            <a:r>
              <a:rPr lang="en-US" altLang="ja-JP" sz="1400" dirty="0" err="1" smtClean="0">
                <a:solidFill>
                  <a:schemeClr val="tx1"/>
                </a:solidFill>
                <a:latin typeface="+mn-ea"/>
              </a:rPr>
              <a:t>d</a:t>
            </a:r>
            <a:r>
              <a:rPr kumimoji="1" lang="en-US" altLang="ja-JP" sz="1400" dirty="0" err="1" smtClean="0">
                <a:solidFill>
                  <a:schemeClr val="tx1"/>
                </a:solidFill>
                <a:latin typeface="+mn-ea"/>
              </a:rPr>
              <a:t>odai</a:t>
            </a:r>
            <a:r>
              <a:rPr kumimoji="1" lang="en-US" altLang="ja-JP" sz="1400" dirty="0" smtClean="0">
                <a:solidFill>
                  <a:schemeClr val="tx1"/>
                </a:solidFill>
                <a:latin typeface="+mn-ea"/>
              </a:rPr>
              <a:t>)</a:t>
            </a:r>
            <a:r>
              <a:rPr kumimoji="1" lang="ja-JP" altLang="en-US" sz="1400" dirty="0" smtClean="0">
                <a:solidFill>
                  <a:schemeClr val="tx1"/>
                </a:solidFill>
                <a:latin typeface="+mn-ea"/>
              </a:rPr>
              <a:t>により</a:t>
            </a:r>
            <a:endParaRPr kumimoji="1" lang="en-US" altLang="ja-JP" sz="1400" dirty="0" smtClean="0">
              <a:solidFill>
                <a:schemeClr val="tx1"/>
              </a:solidFill>
              <a:latin typeface="+mn-ea"/>
            </a:endParaRPr>
          </a:p>
          <a:p>
            <a:pPr algn="ctr"/>
            <a:r>
              <a:rPr lang="ja-JP" altLang="en-US" sz="1400" dirty="0" smtClean="0">
                <a:solidFill>
                  <a:schemeClr val="tx1"/>
                </a:solidFill>
                <a:latin typeface="+mn-ea"/>
              </a:rPr>
              <a:t>グループ内</a:t>
            </a:r>
            <a:r>
              <a:rPr lang="en-US" altLang="ja-JP" sz="1400" dirty="0" err="1" smtClean="0">
                <a:solidFill>
                  <a:schemeClr val="tx1"/>
                </a:solidFill>
                <a:latin typeface="+mn-ea"/>
              </a:rPr>
              <a:t>IaaS</a:t>
            </a:r>
            <a:r>
              <a:rPr lang="ja-JP" altLang="en-US" sz="1400" dirty="0" smtClean="0">
                <a:solidFill>
                  <a:schemeClr val="tx1"/>
                </a:solidFill>
                <a:latin typeface="+mn-ea"/>
              </a:rPr>
              <a:t>などの</a:t>
            </a:r>
            <a:endParaRPr lang="en-US" altLang="ja-JP" sz="1400" dirty="0" smtClean="0">
              <a:solidFill>
                <a:schemeClr val="tx1"/>
              </a:solidFill>
              <a:latin typeface="+mn-ea"/>
            </a:endParaRPr>
          </a:p>
          <a:p>
            <a:pPr algn="ctr"/>
            <a:r>
              <a:rPr lang="ja-JP" altLang="en-US" sz="1400" dirty="0" smtClean="0">
                <a:solidFill>
                  <a:schemeClr val="tx1"/>
                </a:solidFill>
                <a:latin typeface="+mn-ea"/>
              </a:rPr>
              <a:t>計算環境が構築が容易</a:t>
            </a:r>
            <a:endParaRPr kumimoji="1" lang="en-US" altLang="ja-JP" sz="1400" dirty="0" smtClean="0">
              <a:solidFill>
                <a:schemeClr val="tx1"/>
              </a:solidFill>
              <a:latin typeface="+mn-ea"/>
            </a:endParaRPr>
          </a:p>
        </p:txBody>
      </p:sp>
      <p:cxnSp>
        <p:nvCxnSpPr>
          <p:cNvPr id="14" name="直線矢印コネクタ 13"/>
          <p:cNvCxnSpPr>
            <a:stCxn id="13" idx="0"/>
          </p:cNvCxnSpPr>
          <p:nvPr/>
        </p:nvCxnSpPr>
        <p:spPr>
          <a:xfrm flipH="1" flipV="1">
            <a:off x="6300192" y="4653136"/>
            <a:ext cx="1296144" cy="1440160"/>
          </a:xfrm>
          <a:prstGeom prst="straightConnector1">
            <a:avLst/>
          </a:prstGeom>
          <a:ln w="38100">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sp>
        <p:nvSpPr>
          <p:cNvPr id="15" name="正方形/長方形 14"/>
          <p:cNvSpPr/>
          <p:nvPr/>
        </p:nvSpPr>
        <p:spPr>
          <a:xfrm>
            <a:off x="395536" y="4797152"/>
            <a:ext cx="3240360" cy="864096"/>
          </a:xfrm>
          <a:prstGeom prst="rect">
            <a:avLst/>
          </a:prstGeom>
          <a:solidFill>
            <a:schemeClr val="accent5">
              <a:lumMod val="40000"/>
              <a:lumOff val="60000"/>
            </a:schemeClr>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400" dirty="0" smtClean="0">
                <a:solidFill>
                  <a:schemeClr val="tx1"/>
                </a:solidFill>
                <a:latin typeface="+mn-ea"/>
              </a:rPr>
              <a:t>(5)</a:t>
            </a:r>
            <a:r>
              <a:rPr kumimoji="1" lang="ja-JP" altLang="en-US" sz="1400" dirty="0" smtClean="0">
                <a:solidFill>
                  <a:schemeClr val="tx1"/>
                </a:solidFill>
                <a:latin typeface="+mn-ea"/>
              </a:rPr>
              <a:t>教育クラウドの拡張が可能</a:t>
            </a:r>
            <a:endParaRPr kumimoji="1" lang="en-US" altLang="ja-JP" sz="1400" dirty="0" smtClean="0">
              <a:solidFill>
                <a:schemeClr val="tx1"/>
              </a:solidFill>
              <a:latin typeface="+mn-ea"/>
            </a:endParaRPr>
          </a:p>
          <a:p>
            <a:r>
              <a:rPr kumimoji="1" lang="en-US" altLang="ja-JP" sz="2000" dirty="0" err="1" smtClean="0">
                <a:solidFill>
                  <a:schemeClr val="accent1">
                    <a:lumMod val="75000"/>
                  </a:schemeClr>
                </a:solidFill>
                <a:latin typeface="+mn-ea"/>
              </a:rPr>
              <a:t>edubase</a:t>
            </a:r>
            <a:r>
              <a:rPr kumimoji="1" lang="en-US" altLang="ja-JP" sz="2000" dirty="0" smtClean="0">
                <a:solidFill>
                  <a:schemeClr val="accent1">
                    <a:lumMod val="75000"/>
                  </a:schemeClr>
                </a:solidFill>
                <a:latin typeface="+mn-ea"/>
              </a:rPr>
              <a:t> Cloud #16., #17, …</a:t>
            </a:r>
          </a:p>
        </p:txBody>
      </p:sp>
      <p:cxnSp>
        <p:nvCxnSpPr>
          <p:cNvPr id="16" name="直線矢印コネクタ 15"/>
          <p:cNvCxnSpPr>
            <a:stCxn id="15" idx="0"/>
          </p:cNvCxnSpPr>
          <p:nvPr/>
        </p:nvCxnSpPr>
        <p:spPr>
          <a:xfrm flipV="1">
            <a:off x="2015716" y="4581128"/>
            <a:ext cx="900100" cy="216024"/>
          </a:xfrm>
          <a:prstGeom prst="straightConnector1">
            <a:avLst/>
          </a:prstGeom>
          <a:ln w="38100">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sp>
        <p:nvSpPr>
          <p:cNvPr id="19" name="角丸四角形 18"/>
          <p:cNvSpPr/>
          <p:nvPr/>
        </p:nvSpPr>
        <p:spPr>
          <a:xfrm>
            <a:off x="251520" y="6021288"/>
            <a:ext cx="216024" cy="216024"/>
          </a:xfrm>
          <a:prstGeom prst="round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n-ea"/>
            </a:endParaRPr>
          </a:p>
        </p:txBody>
      </p:sp>
      <p:sp>
        <p:nvSpPr>
          <p:cNvPr id="20" name="正方形/長方形 19"/>
          <p:cNvSpPr/>
          <p:nvPr/>
        </p:nvSpPr>
        <p:spPr>
          <a:xfrm>
            <a:off x="251520" y="5733256"/>
            <a:ext cx="216024" cy="216024"/>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n-ea"/>
            </a:endParaRPr>
          </a:p>
        </p:txBody>
      </p:sp>
      <p:sp>
        <p:nvSpPr>
          <p:cNvPr id="21" name="テキスト ボックス 20"/>
          <p:cNvSpPr txBox="1"/>
          <p:nvPr/>
        </p:nvSpPr>
        <p:spPr>
          <a:xfrm>
            <a:off x="482490" y="5733256"/>
            <a:ext cx="1899879" cy="276999"/>
          </a:xfrm>
          <a:prstGeom prst="rect">
            <a:avLst/>
          </a:prstGeom>
          <a:noFill/>
        </p:spPr>
        <p:txBody>
          <a:bodyPr wrap="none" rtlCol="0">
            <a:spAutoFit/>
          </a:bodyPr>
          <a:lstStyle/>
          <a:p>
            <a:r>
              <a:rPr lang="en-US" altLang="ja-JP" sz="1200" dirty="0" smtClean="0">
                <a:latin typeface="+mn-ea"/>
                <a:ea typeface="+mn-ea"/>
              </a:rPr>
              <a:t>Machine</a:t>
            </a:r>
            <a:r>
              <a:rPr kumimoji="1" lang="en-US" altLang="ja-JP" sz="1200" dirty="0" smtClean="0">
                <a:latin typeface="+mn-ea"/>
                <a:ea typeface="+mn-ea"/>
              </a:rPr>
              <a:t>(Physical/Virtual)</a:t>
            </a:r>
            <a:endParaRPr kumimoji="1" lang="ja-JP" altLang="en-US" sz="1200" dirty="0">
              <a:latin typeface="+mn-ea"/>
              <a:ea typeface="+mn-ea"/>
            </a:endParaRPr>
          </a:p>
        </p:txBody>
      </p:sp>
      <p:sp>
        <p:nvSpPr>
          <p:cNvPr id="22" name="テキスト ボックス 21"/>
          <p:cNvSpPr txBox="1"/>
          <p:nvPr/>
        </p:nvSpPr>
        <p:spPr>
          <a:xfrm>
            <a:off x="464417" y="6021288"/>
            <a:ext cx="1745991" cy="276999"/>
          </a:xfrm>
          <a:prstGeom prst="rect">
            <a:avLst/>
          </a:prstGeom>
          <a:noFill/>
        </p:spPr>
        <p:txBody>
          <a:bodyPr wrap="none" rtlCol="0">
            <a:spAutoFit/>
          </a:bodyPr>
          <a:lstStyle/>
          <a:p>
            <a:r>
              <a:rPr lang="en-US" altLang="ja-JP" sz="1200" dirty="0" smtClean="0">
                <a:latin typeface="+mn-ea"/>
                <a:ea typeface="+mn-ea"/>
              </a:rPr>
              <a:t>Software</a:t>
            </a:r>
            <a:r>
              <a:rPr kumimoji="1" lang="en-US" altLang="ja-JP" sz="1200" dirty="0" smtClean="0">
                <a:latin typeface="+mn-ea"/>
                <a:ea typeface="+mn-ea"/>
              </a:rPr>
              <a:t>(OS, Apps, …)</a:t>
            </a:r>
            <a:endParaRPr kumimoji="1" lang="ja-JP" altLang="en-US" sz="1200" dirty="0">
              <a:latin typeface="+mn-ea"/>
              <a:ea typeface="+mn-ea"/>
            </a:endParaRPr>
          </a:p>
        </p:txBody>
      </p:sp>
      <p:sp>
        <p:nvSpPr>
          <p:cNvPr id="24" name="タイトル 1"/>
          <p:cNvSpPr txBox="1">
            <a:spLocks/>
          </p:cNvSpPr>
          <p:nvPr/>
        </p:nvSpPr>
        <p:spPr>
          <a:xfrm>
            <a:off x="179512" y="0"/>
            <a:ext cx="8229600" cy="706090"/>
          </a:xfrm>
          <a:prstGeom prst="rect">
            <a:avLst/>
          </a:prstGeom>
        </p:spPr>
        <p:txBody>
          <a:bodyPr/>
          <a:lstStyle/>
          <a:p>
            <a:pPr marL="0" marR="0" lvl="0" indent="0" defTabSz="914400" rtl="0" eaLnBrk="0" fontAlgn="base" latinLnBrk="0" hangingPunct="0">
              <a:lnSpc>
                <a:spcPct val="100000"/>
              </a:lnSpc>
              <a:spcBef>
                <a:spcPct val="0"/>
              </a:spcBef>
              <a:spcAft>
                <a:spcPct val="0"/>
              </a:spcAft>
              <a:buClrTx/>
              <a:buSzTx/>
              <a:buFontTx/>
              <a:buNone/>
              <a:tabLst/>
              <a:defRPr/>
            </a:pPr>
            <a:endParaRPr kumimoji="1" lang="ja-JP" altLang="en-US" sz="4400" b="0" i="0" u="none" strike="noStrike" kern="1200" cap="none" spc="0" normalizeH="0" baseline="0" noProof="0" dirty="0">
              <a:ln>
                <a:noFill/>
              </a:ln>
              <a:solidFill>
                <a:schemeClr val="tx1"/>
              </a:solidFill>
              <a:effectLst/>
              <a:uLnTx/>
              <a:uFillTx/>
              <a:latin typeface="HGP創英角ｺﾞｼｯｸUB" pitchFamily="50" charset="-128"/>
              <a:ea typeface="HGP創英角ｺﾞｼｯｸUB" pitchFamily="50" charset="-128"/>
              <a:cs typeface="+mj-cs"/>
            </a:endParaRPr>
          </a:p>
        </p:txBody>
      </p:sp>
      <p:sp>
        <p:nvSpPr>
          <p:cNvPr id="30" name="正方形/長方形 29"/>
          <p:cNvSpPr/>
          <p:nvPr/>
        </p:nvSpPr>
        <p:spPr>
          <a:xfrm>
            <a:off x="395536" y="3789040"/>
            <a:ext cx="1224136" cy="432048"/>
          </a:xfrm>
          <a:prstGeom prst="rect">
            <a:avLst/>
          </a:prstGeom>
          <a:solidFill>
            <a:schemeClr val="accent5">
              <a:lumMod val="40000"/>
              <a:lumOff val="60000"/>
            </a:schemeClr>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400" dirty="0" smtClean="0">
                <a:solidFill>
                  <a:schemeClr val="tx1"/>
                </a:solidFill>
                <a:latin typeface="+mn-ea"/>
              </a:rPr>
              <a:t>(6)</a:t>
            </a:r>
            <a:r>
              <a:rPr lang="ja-JP" altLang="en-US" sz="1400" dirty="0" smtClean="0">
                <a:solidFill>
                  <a:schemeClr val="tx1"/>
                </a:solidFill>
                <a:latin typeface="+mn-ea"/>
              </a:rPr>
              <a:t>学認連携</a:t>
            </a:r>
            <a:endParaRPr kumimoji="1" lang="en-US" altLang="ja-JP" sz="1400" dirty="0" smtClean="0">
              <a:solidFill>
                <a:schemeClr val="tx1"/>
              </a:solidFill>
              <a:latin typeface="+mn-ea"/>
            </a:endParaRPr>
          </a:p>
        </p:txBody>
      </p:sp>
      <p:sp>
        <p:nvSpPr>
          <p:cNvPr id="45" name="円柱 44"/>
          <p:cNvSpPr/>
          <p:nvPr/>
        </p:nvSpPr>
        <p:spPr>
          <a:xfrm>
            <a:off x="7524328" y="2787199"/>
            <a:ext cx="1368152" cy="779546"/>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r>
              <a:rPr lang="en-US" altLang="ja-JP" sz="1100" dirty="0" smtClean="0">
                <a:solidFill>
                  <a:schemeClr val="bg1"/>
                </a:solidFill>
                <a:latin typeface="+mn-ea"/>
              </a:rPr>
              <a:t>Object Store Service</a:t>
            </a:r>
          </a:p>
          <a:p>
            <a:pPr algn="ctr" fontAlgn="auto">
              <a:spcBef>
                <a:spcPts val="0"/>
              </a:spcBef>
              <a:spcAft>
                <a:spcPts val="0"/>
              </a:spcAft>
              <a:defRPr/>
            </a:pPr>
            <a:r>
              <a:rPr lang="en-US" altLang="ja-JP" dirty="0" err="1" smtClean="0">
                <a:solidFill>
                  <a:schemeClr val="bg1"/>
                </a:solidFill>
                <a:latin typeface="+mn-ea"/>
              </a:rPr>
              <a:t>tinii</a:t>
            </a:r>
            <a:endParaRPr lang="ja-JP" altLang="en-US" dirty="0">
              <a:solidFill>
                <a:schemeClr val="bg1"/>
              </a:solidFill>
              <a:latin typeface="+mn-ea"/>
            </a:endParaRPr>
          </a:p>
        </p:txBody>
      </p:sp>
      <p:sp>
        <p:nvSpPr>
          <p:cNvPr id="47" name="正方形/長方形 46"/>
          <p:cNvSpPr/>
          <p:nvPr/>
        </p:nvSpPr>
        <p:spPr>
          <a:xfrm>
            <a:off x="7596336" y="1916832"/>
            <a:ext cx="1512168" cy="648072"/>
          </a:xfrm>
          <a:prstGeom prst="rect">
            <a:avLst/>
          </a:prstGeom>
          <a:solidFill>
            <a:schemeClr val="accent5">
              <a:lumMod val="40000"/>
              <a:lumOff val="60000"/>
            </a:schemeClr>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b="1" dirty="0" smtClean="0">
                <a:solidFill>
                  <a:schemeClr val="tx1"/>
                </a:solidFill>
              </a:rPr>
              <a:t>(3)</a:t>
            </a:r>
            <a:r>
              <a:rPr kumimoji="1" lang="ja-JP" altLang="en-US" sz="1400" b="1" dirty="0" smtClean="0">
                <a:solidFill>
                  <a:schemeClr val="tx1"/>
                </a:solidFill>
              </a:rPr>
              <a:t>クラスタ共有</a:t>
            </a:r>
            <a:r>
              <a:rPr lang="en-US" altLang="ja-JP" sz="1400" b="1" dirty="0" smtClean="0">
                <a:solidFill>
                  <a:schemeClr val="tx1"/>
                </a:solidFill>
              </a:rPr>
              <a:t> Object Store Service</a:t>
            </a:r>
          </a:p>
        </p:txBody>
      </p:sp>
      <p:cxnSp>
        <p:nvCxnSpPr>
          <p:cNvPr id="48" name="直線矢印コネクタ 47"/>
          <p:cNvCxnSpPr>
            <a:stCxn id="47" idx="2"/>
            <a:endCxn id="45" idx="1"/>
          </p:cNvCxnSpPr>
          <p:nvPr/>
        </p:nvCxnSpPr>
        <p:spPr>
          <a:xfrm flipH="1">
            <a:off x="8208404" y="2564904"/>
            <a:ext cx="144016" cy="222295"/>
          </a:xfrm>
          <a:prstGeom prst="straightConnector1">
            <a:avLst/>
          </a:prstGeom>
          <a:ln w="38100">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pic>
        <p:nvPicPr>
          <p:cNvPr id="26" name="Picture 2"/>
          <p:cNvPicPr>
            <a:picLocks noChangeAspect="1" noChangeArrowheads="1"/>
          </p:cNvPicPr>
          <p:nvPr/>
        </p:nvPicPr>
        <p:blipFill>
          <a:blip r:embed="rId5" cstate="print"/>
          <a:srcRect/>
          <a:stretch>
            <a:fillRect/>
          </a:stretch>
        </p:blipFill>
        <p:spPr bwMode="auto">
          <a:xfrm>
            <a:off x="3203848" y="3140968"/>
            <a:ext cx="1296144" cy="806677"/>
          </a:xfrm>
          <a:prstGeom prst="rect">
            <a:avLst/>
          </a:prstGeom>
          <a:noFill/>
          <a:ln w="9525">
            <a:noFill/>
            <a:miter lim="800000"/>
            <a:headEnd/>
            <a:tailEnd/>
          </a:ln>
        </p:spPr>
      </p:pic>
      <p:pic>
        <p:nvPicPr>
          <p:cNvPr id="20482" name="Picture 2" descr="https://upki-portal.nii.ac.jp/docs/files/image/fed/logo2.png"/>
          <p:cNvPicPr>
            <a:picLocks noChangeAspect="1" noChangeArrowheads="1"/>
          </p:cNvPicPr>
          <p:nvPr/>
        </p:nvPicPr>
        <p:blipFill>
          <a:blip r:embed="rId6" cstate="print"/>
          <a:srcRect/>
          <a:stretch>
            <a:fillRect/>
          </a:stretch>
        </p:blipFill>
        <p:spPr bwMode="auto">
          <a:xfrm>
            <a:off x="3491880" y="2780928"/>
            <a:ext cx="720080" cy="685628"/>
          </a:xfrm>
          <a:prstGeom prst="rect">
            <a:avLst/>
          </a:prstGeom>
          <a:noFill/>
        </p:spPr>
      </p:pic>
      <p:cxnSp>
        <p:nvCxnSpPr>
          <p:cNvPr id="31" name="直線矢印コネクタ 30"/>
          <p:cNvCxnSpPr>
            <a:stCxn id="30" idx="3"/>
            <a:endCxn id="20482" idx="1"/>
          </p:cNvCxnSpPr>
          <p:nvPr/>
        </p:nvCxnSpPr>
        <p:spPr>
          <a:xfrm flipV="1">
            <a:off x="1619672" y="3123742"/>
            <a:ext cx="1872208" cy="881322"/>
          </a:xfrm>
          <a:prstGeom prst="straightConnector1">
            <a:avLst/>
          </a:prstGeom>
          <a:ln w="38100">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sp>
        <p:nvSpPr>
          <p:cNvPr id="2" name="タイトル 1"/>
          <p:cNvSpPr>
            <a:spLocks noGrp="1"/>
          </p:cNvSpPr>
          <p:nvPr>
            <p:ph type="title"/>
          </p:nvPr>
        </p:nvSpPr>
        <p:spPr/>
        <p:txBody>
          <a:bodyPr/>
          <a:lstStyle/>
          <a:p>
            <a:r>
              <a:rPr lang="ja-JP" altLang="ja-JP" smtClean="0"/>
              <a:t>研究クラウドの特徴</a:t>
            </a:r>
            <a:endParaRPr lang="ja-JP" altLang="en-US" dirty="0"/>
          </a:p>
        </p:txBody>
      </p:sp>
      <p:sp>
        <p:nvSpPr>
          <p:cNvPr id="27" name="スライド番号プレースホルダ 2"/>
          <p:cNvSpPr>
            <a:spLocks noGrp="1"/>
          </p:cNvSpPr>
          <p:nvPr>
            <p:ph type="sldNum" sz="quarter" idx="10"/>
          </p:nvPr>
        </p:nvSpPr>
        <p:spPr/>
        <p:txBody>
          <a:bodyPr/>
          <a:lstStyle/>
          <a:p>
            <a:fld id="{2D49EB63-8A47-42A8-B1AF-7D6D75D2383C}" type="slidenum">
              <a:rPr lang="ja-JP" altLang="en-US" smtClean="0"/>
              <a:pPr/>
              <a:t>30</a:t>
            </a:fld>
            <a:endParaRPr lang="ja-JP" altLang="en-US" dirty="0"/>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mtClean="0"/>
              <a:t>研究クラウド利用例</a:t>
            </a:r>
            <a:endParaRPr lang="ja-JP" altLang="en-US" dirty="0"/>
          </a:p>
        </p:txBody>
      </p:sp>
      <p:sp>
        <p:nvSpPr>
          <p:cNvPr id="3" name="コンテンツ プレースホルダ 2"/>
          <p:cNvSpPr>
            <a:spLocks noGrp="1"/>
          </p:cNvSpPr>
          <p:nvPr>
            <p:ph idx="1"/>
          </p:nvPr>
        </p:nvSpPr>
        <p:spPr>
          <a:xfrm>
            <a:off x="500742" y="1072924"/>
            <a:ext cx="8643257" cy="5197247"/>
          </a:xfrm>
        </p:spPr>
        <p:txBody>
          <a:bodyPr/>
          <a:lstStyle/>
          <a:p>
            <a:r>
              <a:rPr lang="ja-JP" altLang="en-US" sz="2000" dirty="0" smtClean="0">
                <a:latin typeface="HGP創英角ｺﾞｼｯｸUB" pitchFamily="50" charset="-128"/>
                <a:ea typeface="HGP創英角ｺﾞｼｯｸUB" pitchFamily="50" charset="-128"/>
              </a:rPr>
              <a:t>ネットワークシミュレーションパラメータサーベイ</a:t>
            </a:r>
            <a:endParaRPr lang="en-US" altLang="ja-JP" sz="2000" dirty="0" smtClean="0">
              <a:latin typeface="HGP創英角ｺﾞｼｯｸUB" pitchFamily="50" charset="-128"/>
              <a:ea typeface="HGP創英角ｺﾞｼｯｸUB" pitchFamily="50" charset="-128"/>
            </a:endParaRPr>
          </a:p>
          <a:p>
            <a:r>
              <a:rPr lang="ja-JP" altLang="en-US" sz="2000" dirty="0" smtClean="0">
                <a:latin typeface="HGP創英角ｺﾞｼｯｸUB" pitchFamily="50" charset="-128"/>
                <a:ea typeface="HGP創英角ｺﾞｼｯｸUB" pitchFamily="50" charset="-128"/>
              </a:rPr>
              <a:t>インターネットトラヒックの解析</a:t>
            </a:r>
            <a:endParaRPr lang="en-US" altLang="ja-JP" sz="2000" dirty="0" smtClean="0">
              <a:latin typeface="HGP創英角ｺﾞｼｯｸUB" pitchFamily="50" charset="-128"/>
              <a:ea typeface="HGP創英角ｺﾞｼｯｸUB" pitchFamily="50" charset="-128"/>
            </a:endParaRPr>
          </a:p>
          <a:p>
            <a:r>
              <a:rPr lang="ja-JP" altLang="en-US" sz="2000" dirty="0" smtClean="0">
                <a:latin typeface="HGP創英角ｺﾞｼｯｸUB" pitchFamily="50" charset="-128"/>
                <a:ea typeface="HGP創英角ｺﾞｼｯｸUB" pitchFamily="50" charset="-128"/>
              </a:rPr>
              <a:t>量子情報シミュレーション</a:t>
            </a:r>
            <a:endParaRPr lang="en-US" altLang="ja-JP" sz="2000" dirty="0" smtClean="0">
              <a:latin typeface="HGP創英角ｺﾞｼｯｸUB" pitchFamily="50" charset="-128"/>
              <a:ea typeface="HGP創英角ｺﾞｼｯｸUB" pitchFamily="50" charset="-128"/>
            </a:endParaRPr>
          </a:p>
          <a:p>
            <a:r>
              <a:rPr lang="ja-JP" altLang="en-US" sz="2000" dirty="0" smtClean="0">
                <a:latin typeface="HGP創英角ｺﾞｼｯｸUB" pitchFamily="50" charset="-128"/>
                <a:ea typeface="HGP創英角ｺﾞｼｯｸUB" pitchFamily="50" charset="-128"/>
              </a:rPr>
              <a:t>物理系（レーザーネットワーク）のシミュレーション</a:t>
            </a:r>
            <a:endParaRPr lang="en-US" altLang="ja-JP" sz="2000" dirty="0" smtClean="0">
              <a:latin typeface="HGP創英角ｺﾞｼｯｸUB" pitchFamily="50" charset="-128"/>
              <a:ea typeface="HGP創英角ｺﾞｼｯｸUB" pitchFamily="50" charset="-128"/>
            </a:endParaRPr>
          </a:p>
          <a:p>
            <a:r>
              <a:rPr lang="ja-JP" altLang="en-US" sz="2000" dirty="0" smtClean="0">
                <a:latin typeface="HGP創英角ｺﾞｼｯｸUB" pitchFamily="50" charset="-128"/>
                <a:ea typeface="HGP創英角ｺﾞｼｯｸUB" pitchFamily="50" charset="-128"/>
              </a:rPr>
              <a:t>分散処理アルゴリズム開発</a:t>
            </a:r>
            <a:endParaRPr lang="en-US" altLang="ja-JP" sz="2000" dirty="0" smtClean="0">
              <a:latin typeface="HGP創英角ｺﾞｼｯｸUB" pitchFamily="50" charset="-128"/>
              <a:ea typeface="HGP創英角ｺﾞｼｯｸUB" pitchFamily="50" charset="-128"/>
            </a:endParaRPr>
          </a:p>
          <a:p>
            <a:r>
              <a:rPr lang="ja-JP" altLang="en-US" sz="2000" dirty="0" smtClean="0">
                <a:latin typeface="HGP創英角ｺﾞｼｯｸUB" pitchFamily="50" charset="-128"/>
                <a:ea typeface="HGP創英角ｺﾞｼｯｸUB" pitchFamily="50" charset="-128"/>
              </a:rPr>
              <a:t>動画像解析</a:t>
            </a:r>
            <a:endParaRPr lang="en-US" altLang="ja-JP" sz="2000" dirty="0" smtClean="0">
              <a:latin typeface="HGP創英角ｺﾞｼｯｸUB" pitchFamily="50" charset="-128"/>
              <a:ea typeface="HGP創英角ｺﾞｼｯｸUB" pitchFamily="50" charset="-128"/>
            </a:endParaRPr>
          </a:p>
          <a:p>
            <a:r>
              <a:rPr lang="ja-JP" altLang="en-US" sz="2000" dirty="0" smtClean="0">
                <a:latin typeface="HGP創英角ｺﾞｼｯｸUB" pitchFamily="50" charset="-128"/>
                <a:ea typeface="HGP創英角ｺﾞｼｯｸUB" pitchFamily="50" charset="-128"/>
              </a:rPr>
              <a:t>クラウド利用技術に関する研究開発</a:t>
            </a:r>
            <a:endParaRPr lang="en-US" altLang="ja-JP" sz="2000" dirty="0" smtClean="0">
              <a:latin typeface="HGP創英角ｺﾞｼｯｸUB" pitchFamily="50" charset="-128"/>
              <a:ea typeface="HGP創英角ｺﾞｼｯｸUB" pitchFamily="50" charset="-128"/>
            </a:endParaRPr>
          </a:p>
          <a:p>
            <a:r>
              <a:rPr lang="zh-CN" altLang="en-US" sz="2000" dirty="0" smtClean="0">
                <a:latin typeface="HGP創英角ｺﾞｼｯｸUB" pitchFamily="50" charset="-128"/>
                <a:ea typeface="HGP創英角ｺﾞｼｯｸUB" pitchFamily="50" charset="-128"/>
              </a:rPr>
              <a:t>実験社会心理学研究</a:t>
            </a:r>
            <a:r>
              <a:rPr lang="ja-JP" altLang="en-US" sz="2000" dirty="0" smtClean="0">
                <a:latin typeface="HGP創英角ｺﾞｼｯｸUB" pitchFamily="50" charset="-128"/>
                <a:ea typeface="HGP創英角ｺﾞｼｯｸUB" pitchFamily="50" charset="-128"/>
              </a:rPr>
              <a:t>用実験サーバ</a:t>
            </a:r>
            <a:endParaRPr lang="en-US" altLang="ja-JP" sz="2000" dirty="0" smtClean="0">
              <a:latin typeface="HGP創英角ｺﾞｼｯｸUB" pitchFamily="50" charset="-128"/>
              <a:ea typeface="HGP創英角ｺﾞｼｯｸUB" pitchFamily="50" charset="-128"/>
            </a:endParaRPr>
          </a:p>
          <a:p>
            <a:r>
              <a:rPr lang="ja-JP" altLang="en-US" sz="2000" dirty="0" smtClean="0">
                <a:latin typeface="HGP創英角ｺﾞｼｯｸUB" pitchFamily="50" charset="-128"/>
                <a:ea typeface="HGP創英角ｺﾞｼｯｸUB" pitchFamily="50" charset="-128"/>
              </a:rPr>
              <a:t>分散処理によるネットワークトラフィック分析</a:t>
            </a:r>
            <a:endParaRPr lang="en-US" altLang="ja-JP" sz="2000" dirty="0" smtClean="0">
              <a:latin typeface="HGP創英角ｺﾞｼｯｸUB" pitchFamily="50" charset="-128"/>
              <a:ea typeface="HGP創英角ｺﾞｼｯｸUB" pitchFamily="50" charset="-128"/>
            </a:endParaRPr>
          </a:p>
          <a:p>
            <a:r>
              <a:rPr lang="ja-JP" altLang="en-US" sz="2000" dirty="0" smtClean="0">
                <a:latin typeface="HGP創英角ｺﾞｼｯｸUB" pitchFamily="50" charset="-128"/>
                <a:ea typeface="HGP創英角ｺﾞｼｯｸUB" pitchFamily="50" charset="-128"/>
              </a:rPr>
              <a:t>分散ストレージ実験の１サイトとして参加</a:t>
            </a:r>
            <a:endParaRPr lang="en-US" altLang="ja-JP" sz="2000" dirty="0" smtClean="0">
              <a:latin typeface="HGP創英角ｺﾞｼｯｸUB" pitchFamily="50" charset="-128"/>
              <a:ea typeface="HGP創英角ｺﾞｼｯｸUB" pitchFamily="50" charset="-128"/>
            </a:endParaRPr>
          </a:p>
          <a:p>
            <a:r>
              <a:rPr lang="ja-JP" altLang="en-US" sz="2000" dirty="0" smtClean="0">
                <a:latin typeface="HGP創英角ｺﾞｼｯｸUB" pitchFamily="50" charset="-128"/>
                <a:ea typeface="HGP創英角ｺﾞｼｯｸUB" pitchFamily="50" charset="-128"/>
              </a:rPr>
              <a:t>分散オブジェクトストア実験</a:t>
            </a:r>
            <a:endParaRPr lang="en-US" altLang="ja-JP" sz="2000" dirty="0" smtClean="0">
              <a:latin typeface="HGP創英角ｺﾞｼｯｸUB" pitchFamily="50" charset="-128"/>
              <a:ea typeface="HGP創英角ｺﾞｼｯｸUB" pitchFamily="50" charset="-128"/>
            </a:endParaRPr>
          </a:p>
          <a:p>
            <a:r>
              <a:rPr lang="ja-JP" altLang="en-US" sz="2000" dirty="0" smtClean="0">
                <a:latin typeface="HGP創英角ｺﾞｼｯｸUB" pitchFamily="50" charset="-128"/>
                <a:ea typeface="HGP創英角ｺﾞｼｯｸUB" pitchFamily="50" charset="-128"/>
              </a:rPr>
              <a:t>自然言語処理</a:t>
            </a:r>
            <a:endParaRPr lang="en-US" altLang="ja-JP" sz="2000" dirty="0" smtClean="0">
              <a:latin typeface="HGP創英角ｺﾞｼｯｸUB" pitchFamily="50" charset="-128"/>
              <a:ea typeface="HGP創英角ｺﾞｼｯｸUB" pitchFamily="50" charset="-128"/>
            </a:endParaRPr>
          </a:p>
          <a:p>
            <a:r>
              <a:rPr lang="ja-JP" altLang="en-US" sz="2000" dirty="0" smtClean="0">
                <a:latin typeface="HGP創英角ｺﾞｼｯｸUB" pitchFamily="50" charset="-128"/>
                <a:ea typeface="HGP創英角ｺﾞｼｯｸUB" pitchFamily="50" charset="-128"/>
              </a:rPr>
              <a:t>クラウド基盤</a:t>
            </a:r>
            <a:r>
              <a:rPr lang="en-US" altLang="ja-JP" sz="2000" dirty="0" err="1" smtClean="0">
                <a:latin typeface="HGP創英角ｺﾞｼｯｸUB" pitchFamily="50" charset="-128"/>
                <a:ea typeface="HGP創英角ｺﾞｼｯｸUB" pitchFamily="50" charset="-128"/>
              </a:rPr>
              <a:t>IaaS</a:t>
            </a:r>
            <a:r>
              <a:rPr lang="ja-JP" altLang="en-US" sz="2000" dirty="0" smtClean="0">
                <a:latin typeface="HGP創英角ｺﾞｼｯｸUB" pitchFamily="50" charset="-128"/>
                <a:ea typeface="HGP創英角ｺﾞｼｯｸUB" pitchFamily="50" charset="-128"/>
              </a:rPr>
              <a:t>構築演習（教育）</a:t>
            </a:r>
            <a:endParaRPr lang="en-US" altLang="ja-JP" sz="2000" dirty="0" smtClean="0">
              <a:latin typeface="HGP創英角ｺﾞｼｯｸUB" pitchFamily="50" charset="-128"/>
              <a:ea typeface="HGP創英角ｺﾞｼｯｸUB" pitchFamily="50" charset="-128"/>
            </a:endParaRPr>
          </a:p>
          <a:p>
            <a:r>
              <a:rPr lang="ja-JP" altLang="en-US" sz="2000" dirty="0" smtClean="0">
                <a:latin typeface="HGP創英角ｺﾞｼｯｸUB" pitchFamily="50" charset="-128"/>
                <a:ea typeface="HGP創英角ｺﾞｼｯｸUB" pitchFamily="50" charset="-128"/>
              </a:rPr>
              <a:t>クラウド基盤提供 </a:t>
            </a:r>
            <a:r>
              <a:rPr lang="en-US" altLang="ja-JP" sz="2000" dirty="0" err="1" smtClean="0">
                <a:latin typeface="HGP創英角ｺﾞｼｯｸUB" pitchFamily="50" charset="-128"/>
                <a:ea typeface="HGP創英角ｺﾞｼｯｸUB" pitchFamily="50" charset="-128"/>
              </a:rPr>
              <a:t>edubase</a:t>
            </a:r>
            <a:r>
              <a:rPr lang="en-US" altLang="ja-JP" sz="2000" dirty="0" smtClean="0">
                <a:latin typeface="HGP創英角ｺﾞｼｯｸUB" pitchFamily="50" charset="-128"/>
                <a:ea typeface="HGP創英角ｺﾞｼｯｸUB" pitchFamily="50" charset="-128"/>
              </a:rPr>
              <a:t> Cloud #16, #17 </a:t>
            </a:r>
            <a:r>
              <a:rPr lang="ja-JP" altLang="en-US" sz="2000" dirty="0" smtClean="0">
                <a:latin typeface="HGP創英角ｺﾞｼｯｸUB" pitchFamily="50" charset="-128"/>
                <a:ea typeface="HGP創英角ｺﾞｼｯｸUB" pitchFamily="50" charset="-128"/>
              </a:rPr>
              <a:t>（教育）</a:t>
            </a:r>
            <a:endParaRPr lang="en-US" altLang="ja-JP" sz="2000" dirty="0" smtClean="0">
              <a:latin typeface="HGP創英角ｺﾞｼｯｸUB" pitchFamily="50" charset="-128"/>
              <a:ea typeface="HGP創英角ｺﾞｼｯｸUB" pitchFamily="50" charset="-128"/>
            </a:endParaRPr>
          </a:p>
          <a:p>
            <a:endParaRPr lang="ja-JP" altLang="en-US" sz="2000" dirty="0">
              <a:latin typeface="HGP創英角ｺﾞｼｯｸUB" pitchFamily="50" charset="-128"/>
              <a:ea typeface="HGP創英角ｺﾞｼｯｸUB" pitchFamily="50" charset="-128"/>
            </a:endParaRPr>
          </a:p>
        </p:txBody>
      </p:sp>
      <p:sp>
        <p:nvSpPr>
          <p:cNvPr id="4" name="スライド番号プレースホルダ 3"/>
          <p:cNvSpPr>
            <a:spLocks noGrp="1"/>
          </p:cNvSpPr>
          <p:nvPr>
            <p:ph type="sldNum" sz="quarter" idx="10"/>
          </p:nvPr>
        </p:nvSpPr>
        <p:spPr/>
        <p:txBody>
          <a:bodyPr/>
          <a:lstStyle/>
          <a:p>
            <a:fld id="{65F807F8-E604-4B8C-9F45-9E16D479E221}" type="slidenum">
              <a:rPr lang="ja-JP" altLang="en-US" smtClean="0"/>
              <a:pPr/>
              <a:t>31</a:t>
            </a:fld>
            <a:endParaRPr lang="ja-JP" altLang="en-US" dirty="0"/>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mtClean="0"/>
              <a:t>研究クラウドのアーキテクチャ</a:t>
            </a:r>
            <a:endParaRPr lang="ja-JP" altLang="en-US" dirty="0"/>
          </a:p>
        </p:txBody>
      </p:sp>
      <p:sp>
        <p:nvSpPr>
          <p:cNvPr id="74" name="スライド番号プレースホルダ 2"/>
          <p:cNvSpPr>
            <a:spLocks noGrp="1"/>
          </p:cNvSpPr>
          <p:nvPr>
            <p:ph type="sldNum" sz="quarter" idx="10"/>
          </p:nvPr>
        </p:nvSpPr>
        <p:spPr/>
        <p:txBody>
          <a:bodyPr/>
          <a:lstStyle/>
          <a:p>
            <a:fld id="{2D49EB63-8A47-42A8-B1AF-7D6D75D2383C}" type="slidenum">
              <a:rPr lang="ja-JP" altLang="en-US" smtClean="0"/>
              <a:pPr/>
              <a:t>32</a:t>
            </a:fld>
            <a:endParaRPr lang="ja-JP" altLang="en-US" dirty="0"/>
          </a:p>
        </p:txBody>
      </p:sp>
      <p:sp>
        <p:nvSpPr>
          <p:cNvPr id="21" name="正方形/長方形 20"/>
          <p:cNvSpPr/>
          <p:nvPr/>
        </p:nvSpPr>
        <p:spPr bwMode="auto">
          <a:xfrm>
            <a:off x="3671900" y="1412776"/>
            <a:ext cx="360040" cy="504056"/>
          </a:xfrm>
          <a:prstGeom prst="rect">
            <a:avLst/>
          </a:prstGeom>
          <a:solidFill>
            <a:schemeClr val="bg1"/>
          </a:solidFill>
          <a:ln w="9525">
            <a:solidFill>
              <a:schemeClr val="accent1">
                <a:lumMod val="25000"/>
              </a:schemeClr>
            </a:solidFill>
            <a:miter lim="800000"/>
            <a:headEnd/>
            <a:tailEnd/>
          </a:ln>
        </p:spPr>
        <p:txBody>
          <a:bodyPr wrap="none" rtlCol="0" anchor="ctr"/>
          <a:lstStyle/>
          <a:p>
            <a:pPr algn="l">
              <a:spcBef>
                <a:spcPct val="0"/>
              </a:spcBef>
            </a:pPr>
            <a:endParaRPr kumimoji="1" lang="ja-JP" altLang="en-US" sz="1800" b="0">
              <a:solidFill>
                <a:srgbClr val="333333"/>
              </a:solidFill>
              <a:latin typeface="+mn-ea"/>
              <a:ea typeface="+mn-ea"/>
            </a:endParaRPr>
          </a:p>
        </p:txBody>
      </p:sp>
      <p:cxnSp>
        <p:nvCxnSpPr>
          <p:cNvPr id="25" name="直線コネクタ 24"/>
          <p:cNvCxnSpPr/>
          <p:nvPr/>
        </p:nvCxnSpPr>
        <p:spPr bwMode="auto">
          <a:xfrm>
            <a:off x="611560" y="2456892"/>
            <a:ext cx="7632848" cy="0"/>
          </a:xfrm>
          <a:prstGeom prst="line">
            <a:avLst/>
          </a:prstGeom>
          <a:solidFill>
            <a:schemeClr val="accent1"/>
          </a:solidFill>
          <a:ln w="9525" cap="flat" cmpd="sng" algn="ctr">
            <a:solidFill>
              <a:schemeClr val="tx1"/>
            </a:solidFill>
            <a:prstDash val="sysDash"/>
            <a:miter lim="800000"/>
            <a:headEnd type="none" w="med" len="med"/>
            <a:tailEnd type="none" w="med" len="med"/>
          </a:ln>
          <a:effectLst/>
        </p:spPr>
      </p:cxnSp>
      <p:sp>
        <p:nvSpPr>
          <p:cNvPr id="26" name="正方形/長方形 25"/>
          <p:cNvSpPr/>
          <p:nvPr/>
        </p:nvSpPr>
        <p:spPr bwMode="auto">
          <a:xfrm>
            <a:off x="4103948" y="1412776"/>
            <a:ext cx="360040" cy="504056"/>
          </a:xfrm>
          <a:prstGeom prst="rect">
            <a:avLst/>
          </a:prstGeom>
          <a:solidFill>
            <a:schemeClr val="bg1"/>
          </a:solidFill>
          <a:ln w="9525">
            <a:solidFill>
              <a:schemeClr val="accent1">
                <a:lumMod val="25000"/>
              </a:schemeClr>
            </a:solidFill>
            <a:miter lim="800000"/>
            <a:headEnd/>
            <a:tailEnd/>
          </a:ln>
        </p:spPr>
        <p:txBody>
          <a:bodyPr wrap="none" rtlCol="0" anchor="ctr"/>
          <a:lstStyle/>
          <a:p>
            <a:pPr algn="l">
              <a:spcBef>
                <a:spcPct val="0"/>
              </a:spcBef>
            </a:pPr>
            <a:endParaRPr kumimoji="1" lang="ja-JP" altLang="en-US" sz="1800" b="0">
              <a:solidFill>
                <a:srgbClr val="333333"/>
              </a:solidFill>
              <a:latin typeface="+mn-ea"/>
              <a:ea typeface="+mn-ea"/>
            </a:endParaRPr>
          </a:p>
        </p:txBody>
      </p:sp>
      <p:sp>
        <p:nvSpPr>
          <p:cNvPr id="27" name="正方形/長方形 26"/>
          <p:cNvSpPr/>
          <p:nvPr/>
        </p:nvSpPr>
        <p:spPr bwMode="auto">
          <a:xfrm>
            <a:off x="5004048" y="1412776"/>
            <a:ext cx="360040" cy="504056"/>
          </a:xfrm>
          <a:prstGeom prst="rect">
            <a:avLst/>
          </a:prstGeom>
          <a:solidFill>
            <a:schemeClr val="bg1"/>
          </a:solidFill>
          <a:ln w="9525">
            <a:solidFill>
              <a:schemeClr val="accent1">
                <a:lumMod val="25000"/>
              </a:schemeClr>
            </a:solidFill>
            <a:miter lim="800000"/>
            <a:headEnd/>
            <a:tailEnd/>
          </a:ln>
        </p:spPr>
        <p:txBody>
          <a:bodyPr wrap="none" rtlCol="0" anchor="ctr"/>
          <a:lstStyle/>
          <a:p>
            <a:pPr algn="l">
              <a:spcBef>
                <a:spcPct val="0"/>
              </a:spcBef>
            </a:pPr>
            <a:endParaRPr kumimoji="1" lang="ja-JP" altLang="en-US" sz="1800" b="0">
              <a:solidFill>
                <a:srgbClr val="333333"/>
              </a:solidFill>
              <a:latin typeface="+mn-ea"/>
              <a:ea typeface="+mn-ea"/>
            </a:endParaRPr>
          </a:p>
        </p:txBody>
      </p:sp>
      <p:sp>
        <p:nvSpPr>
          <p:cNvPr id="30" name="フローチャート : 磁気ディスク 29"/>
          <p:cNvSpPr/>
          <p:nvPr/>
        </p:nvSpPr>
        <p:spPr bwMode="auto">
          <a:xfrm>
            <a:off x="6120172" y="1376772"/>
            <a:ext cx="576064" cy="540060"/>
          </a:xfrm>
          <a:prstGeom prst="flowChartMagneticDisk">
            <a:avLst/>
          </a:prstGeom>
          <a:solidFill>
            <a:schemeClr val="bg1"/>
          </a:solidFill>
          <a:ln w="9525">
            <a:solidFill>
              <a:schemeClr val="accent1">
                <a:lumMod val="25000"/>
              </a:schemeClr>
            </a:solidFill>
            <a:miter lim="800000"/>
            <a:headEnd/>
            <a:tailEnd/>
          </a:ln>
        </p:spPr>
        <p:txBody>
          <a:bodyPr wrap="none" rtlCol="0" anchor="ctr"/>
          <a:lstStyle/>
          <a:p>
            <a:pPr algn="l">
              <a:spcBef>
                <a:spcPct val="0"/>
              </a:spcBef>
            </a:pPr>
            <a:endParaRPr kumimoji="1" lang="ja-JP" altLang="en-US" sz="1800" b="0">
              <a:solidFill>
                <a:srgbClr val="333333"/>
              </a:solidFill>
              <a:latin typeface="+mn-ea"/>
              <a:ea typeface="+mn-ea"/>
            </a:endParaRPr>
          </a:p>
        </p:txBody>
      </p:sp>
      <p:sp>
        <p:nvSpPr>
          <p:cNvPr id="31" name="タイトル 1"/>
          <p:cNvSpPr txBox="1">
            <a:spLocks/>
          </p:cNvSpPr>
          <p:nvPr/>
        </p:nvSpPr>
        <p:spPr bwMode="auto">
          <a:xfrm>
            <a:off x="467544" y="1484784"/>
            <a:ext cx="2376264" cy="582594"/>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defTabSz="914400" rtl="0" eaLnBrk="0" fontAlgn="base" latinLnBrk="0" hangingPunct="0">
              <a:lnSpc>
                <a:spcPct val="100000"/>
              </a:lnSpc>
              <a:spcBef>
                <a:spcPct val="0"/>
              </a:spcBef>
              <a:spcAft>
                <a:spcPct val="0"/>
              </a:spcAft>
              <a:buClrTx/>
              <a:buSzTx/>
              <a:buFontTx/>
              <a:buNone/>
              <a:tabLst/>
              <a:defRPr/>
            </a:pPr>
            <a:r>
              <a:rPr lang="ja-JP" altLang="en-US" sz="2800" kern="0" dirty="0" smtClean="0">
                <a:latin typeface="+mn-ea"/>
                <a:ea typeface="+mn-ea"/>
                <a:cs typeface="+mj-cs"/>
              </a:rPr>
              <a:t>教育クラウド</a:t>
            </a:r>
            <a:endParaRPr lang="en-US" altLang="ja-JP" sz="2800" kern="0" dirty="0" smtClean="0">
              <a:latin typeface="+mn-ea"/>
              <a:ea typeface="+mn-ea"/>
              <a:cs typeface="+mj-cs"/>
            </a:endParaRPr>
          </a:p>
          <a:p>
            <a:pPr marL="0" marR="0" lvl="0" indent="0" defTabSz="914400" rtl="0" eaLnBrk="0" fontAlgn="base" latinLnBrk="0" hangingPunct="0">
              <a:lnSpc>
                <a:spcPct val="100000"/>
              </a:lnSpc>
              <a:spcBef>
                <a:spcPct val="0"/>
              </a:spcBef>
              <a:spcAft>
                <a:spcPct val="0"/>
              </a:spcAft>
              <a:buClrTx/>
              <a:buSzTx/>
              <a:buFontTx/>
              <a:buNone/>
              <a:tabLst/>
              <a:defRPr/>
            </a:pPr>
            <a:r>
              <a:rPr lang="en-US" altLang="ja-JP" sz="1600" kern="0" dirty="0" smtClean="0">
                <a:latin typeface="+mn-ea"/>
                <a:ea typeface="+mn-ea"/>
                <a:cs typeface="+mj-cs"/>
              </a:rPr>
              <a:t>(e</a:t>
            </a:r>
            <a:r>
              <a:rPr kumimoji="1" lang="en-US" altLang="ja-JP" sz="1600" b="0" i="0" u="none" strike="noStrike" kern="0" cap="none" spc="0" normalizeH="0" baseline="0" noProof="0" dirty="0" err="1" smtClean="0">
                <a:ln>
                  <a:noFill/>
                </a:ln>
                <a:solidFill>
                  <a:schemeClr val="tx1"/>
                </a:solidFill>
                <a:effectLst/>
                <a:uLnTx/>
                <a:uFillTx/>
                <a:latin typeface="+mn-ea"/>
                <a:ea typeface="+mn-ea"/>
                <a:cs typeface="+mj-cs"/>
              </a:rPr>
              <a:t>dubase</a:t>
            </a:r>
            <a:r>
              <a:rPr kumimoji="1" lang="en-US" altLang="ja-JP" sz="1600" b="0" i="0" u="none" strike="noStrike" kern="0" cap="none" spc="0" normalizeH="0" baseline="0" noProof="0" dirty="0" smtClean="0">
                <a:ln>
                  <a:noFill/>
                </a:ln>
                <a:solidFill>
                  <a:schemeClr val="tx1"/>
                </a:solidFill>
                <a:effectLst/>
                <a:uLnTx/>
                <a:uFillTx/>
                <a:latin typeface="+mn-ea"/>
                <a:ea typeface="+mn-ea"/>
                <a:cs typeface="+mj-cs"/>
              </a:rPr>
              <a:t> Cloud</a:t>
            </a:r>
            <a:r>
              <a:rPr lang="en-US" altLang="ja-JP" sz="1600" kern="0" dirty="0" smtClean="0">
                <a:latin typeface="+mn-ea"/>
                <a:ea typeface="+mn-ea"/>
                <a:cs typeface="+mj-cs"/>
              </a:rPr>
              <a:t>)</a:t>
            </a:r>
            <a:endParaRPr kumimoji="1" lang="ja-JP" altLang="en-US" sz="1600" b="0" i="0" u="none" strike="noStrike" kern="0" cap="none" spc="0" normalizeH="0" baseline="0" noProof="0" dirty="0">
              <a:ln>
                <a:noFill/>
              </a:ln>
              <a:solidFill>
                <a:schemeClr val="tx1"/>
              </a:solidFill>
              <a:effectLst/>
              <a:uLnTx/>
              <a:uFillTx/>
              <a:latin typeface="+mn-ea"/>
              <a:ea typeface="+mn-ea"/>
              <a:cs typeface="+mj-cs"/>
            </a:endParaRPr>
          </a:p>
        </p:txBody>
      </p:sp>
      <p:sp>
        <p:nvSpPr>
          <p:cNvPr id="32" name="タイトル 1"/>
          <p:cNvSpPr txBox="1">
            <a:spLocks/>
          </p:cNvSpPr>
          <p:nvPr/>
        </p:nvSpPr>
        <p:spPr bwMode="auto">
          <a:xfrm>
            <a:off x="467544" y="2954418"/>
            <a:ext cx="2088232" cy="582594"/>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defTabSz="914400" rtl="0" eaLnBrk="0" fontAlgn="base" latinLnBrk="0" hangingPunct="0">
              <a:lnSpc>
                <a:spcPct val="100000"/>
              </a:lnSpc>
              <a:spcBef>
                <a:spcPct val="0"/>
              </a:spcBef>
              <a:spcAft>
                <a:spcPct val="0"/>
              </a:spcAft>
              <a:buClrTx/>
              <a:buSzTx/>
              <a:buFontTx/>
              <a:buNone/>
              <a:tabLst/>
              <a:defRPr/>
            </a:pPr>
            <a:r>
              <a:rPr lang="ja-JP" altLang="en-US" sz="2800" kern="0" dirty="0" smtClean="0">
                <a:latin typeface="+mn-ea"/>
                <a:ea typeface="+mn-ea"/>
                <a:cs typeface="+mj-cs"/>
              </a:rPr>
              <a:t>研究クラウド</a:t>
            </a:r>
            <a:endParaRPr lang="en-US" altLang="ja-JP" sz="2800" kern="0" dirty="0" smtClean="0">
              <a:latin typeface="+mn-ea"/>
              <a:ea typeface="+mn-ea"/>
              <a:cs typeface="+mj-cs"/>
            </a:endParaRPr>
          </a:p>
          <a:p>
            <a:pPr marL="0" marR="0" lvl="0" indent="0" defTabSz="914400" rtl="0" eaLnBrk="0" fontAlgn="base" latinLnBrk="0" hangingPunct="0">
              <a:lnSpc>
                <a:spcPct val="100000"/>
              </a:lnSpc>
              <a:spcBef>
                <a:spcPct val="0"/>
              </a:spcBef>
              <a:spcAft>
                <a:spcPct val="0"/>
              </a:spcAft>
              <a:buClrTx/>
              <a:buSzTx/>
              <a:buFontTx/>
              <a:buNone/>
              <a:tabLst/>
              <a:defRPr/>
            </a:pPr>
            <a:r>
              <a:rPr lang="en-US" altLang="ja-JP" sz="1600" kern="0" dirty="0" smtClean="0">
                <a:latin typeface="+mn-ea"/>
                <a:ea typeface="+mn-ea"/>
                <a:cs typeface="+mj-cs"/>
              </a:rPr>
              <a:t>(</a:t>
            </a:r>
            <a:r>
              <a:rPr lang="en-US" altLang="ja-JP" sz="1600" kern="0" dirty="0" err="1" smtClean="0">
                <a:latin typeface="+mn-ea"/>
                <a:ea typeface="+mn-ea"/>
                <a:cs typeface="+mj-cs"/>
              </a:rPr>
              <a:t>gunnii</a:t>
            </a:r>
            <a:r>
              <a:rPr lang="ja-JP" altLang="en-US" sz="1600" kern="0" dirty="0" smtClean="0">
                <a:latin typeface="+mn-ea"/>
                <a:ea typeface="+mn-ea"/>
                <a:cs typeface="+mj-cs"/>
              </a:rPr>
              <a:t>　</a:t>
            </a:r>
            <a:r>
              <a:rPr lang="en-US" altLang="ja-JP" sz="1600" kern="0" dirty="0" smtClean="0">
                <a:latin typeface="+mn-ea"/>
                <a:ea typeface="+mn-ea"/>
                <a:cs typeface="+mj-cs"/>
              </a:rPr>
              <a:t>+ </a:t>
            </a:r>
            <a:r>
              <a:rPr lang="en-US" altLang="ja-JP" sz="1600" kern="0" dirty="0" err="1" smtClean="0">
                <a:latin typeface="+mn-ea"/>
                <a:ea typeface="+mn-ea"/>
                <a:cs typeface="+mj-cs"/>
              </a:rPr>
              <a:t>tinii</a:t>
            </a:r>
            <a:r>
              <a:rPr lang="en-US" altLang="ja-JP" sz="1600" kern="0" dirty="0" smtClean="0">
                <a:latin typeface="+mn-ea"/>
                <a:ea typeface="+mn-ea"/>
                <a:cs typeface="+mj-cs"/>
              </a:rPr>
              <a:t>)</a:t>
            </a:r>
            <a:endParaRPr kumimoji="1" lang="ja-JP" altLang="en-US" sz="1600" b="0" i="0" u="none" strike="noStrike" kern="0" cap="none" spc="0" normalizeH="0" baseline="0" noProof="0" dirty="0">
              <a:ln>
                <a:noFill/>
              </a:ln>
              <a:solidFill>
                <a:schemeClr val="tx1"/>
              </a:solidFill>
              <a:effectLst/>
              <a:uLnTx/>
              <a:uFillTx/>
              <a:latin typeface="+mn-ea"/>
              <a:ea typeface="+mn-ea"/>
              <a:cs typeface="+mj-cs"/>
            </a:endParaRPr>
          </a:p>
        </p:txBody>
      </p:sp>
      <p:sp>
        <p:nvSpPr>
          <p:cNvPr id="33" name="タイトル 1"/>
          <p:cNvSpPr txBox="1">
            <a:spLocks/>
          </p:cNvSpPr>
          <p:nvPr/>
        </p:nvSpPr>
        <p:spPr bwMode="auto">
          <a:xfrm>
            <a:off x="5940152" y="1952836"/>
            <a:ext cx="1152128" cy="324036"/>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defTabSz="914400" rtl="0" eaLnBrk="0" fontAlgn="base" latinLnBrk="0" hangingPunct="0">
              <a:lnSpc>
                <a:spcPct val="100000"/>
              </a:lnSpc>
              <a:spcBef>
                <a:spcPct val="0"/>
              </a:spcBef>
              <a:spcAft>
                <a:spcPct val="0"/>
              </a:spcAft>
              <a:buClrTx/>
              <a:buSzTx/>
              <a:buFontTx/>
              <a:buNone/>
              <a:tabLst/>
              <a:defRPr/>
            </a:pPr>
            <a:r>
              <a:rPr lang="ja-JP" altLang="en-US" sz="1100" kern="0" noProof="0" dirty="0" smtClean="0">
                <a:latin typeface="+mn-ea"/>
                <a:ea typeface="+mn-ea"/>
                <a:cs typeface="+mj-cs"/>
              </a:rPr>
              <a:t>ミニクラウド共有</a:t>
            </a:r>
            <a:endParaRPr lang="en-US" altLang="ja-JP" sz="1100" kern="0" noProof="0" dirty="0" smtClean="0">
              <a:latin typeface="+mn-ea"/>
              <a:ea typeface="+mn-ea"/>
              <a:cs typeface="+mj-cs"/>
            </a:endParaRPr>
          </a:p>
          <a:p>
            <a:pPr marL="0" marR="0" lvl="0" indent="0" defTabSz="914400" rtl="0" eaLnBrk="0" fontAlgn="base" latinLnBrk="0" hangingPunct="0">
              <a:lnSpc>
                <a:spcPct val="100000"/>
              </a:lnSpc>
              <a:spcBef>
                <a:spcPct val="0"/>
              </a:spcBef>
              <a:spcAft>
                <a:spcPct val="0"/>
              </a:spcAft>
              <a:buClrTx/>
              <a:buSzTx/>
              <a:buFontTx/>
              <a:buNone/>
              <a:tabLst/>
              <a:defRPr/>
            </a:pPr>
            <a:r>
              <a:rPr lang="ja-JP" altLang="en-US" sz="1100" kern="0" noProof="0" dirty="0" smtClean="0">
                <a:latin typeface="+mn-ea"/>
                <a:ea typeface="+mn-ea"/>
                <a:cs typeface="+mj-cs"/>
              </a:rPr>
              <a:t>アーカイブ</a:t>
            </a:r>
            <a:endParaRPr kumimoji="1" lang="ja-JP" altLang="en-US" sz="800" b="0" i="0" u="none" strike="noStrike" kern="0" cap="none" spc="0" normalizeH="0" baseline="0" noProof="0" dirty="0">
              <a:ln>
                <a:noFill/>
              </a:ln>
              <a:solidFill>
                <a:schemeClr val="tx1"/>
              </a:solidFill>
              <a:effectLst/>
              <a:uLnTx/>
              <a:uFillTx/>
              <a:latin typeface="+mn-ea"/>
              <a:ea typeface="+mn-ea"/>
              <a:cs typeface="+mj-cs"/>
            </a:endParaRPr>
          </a:p>
        </p:txBody>
      </p:sp>
      <p:sp>
        <p:nvSpPr>
          <p:cNvPr id="34" name="タイトル 1"/>
          <p:cNvSpPr txBox="1">
            <a:spLocks/>
          </p:cNvSpPr>
          <p:nvPr/>
        </p:nvSpPr>
        <p:spPr bwMode="auto">
          <a:xfrm>
            <a:off x="3779912" y="1520788"/>
            <a:ext cx="1584176" cy="324036"/>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defTabSz="914400" rtl="0" eaLnBrk="0" fontAlgn="base" latinLnBrk="0" hangingPunct="0">
              <a:lnSpc>
                <a:spcPct val="100000"/>
              </a:lnSpc>
              <a:spcBef>
                <a:spcPct val="0"/>
              </a:spcBef>
              <a:spcAft>
                <a:spcPct val="0"/>
              </a:spcAft>
              <a:buClrTx/>
              <a:buSzTx/>
              <a:buFontTx/>
              <a:buNone/>
              <a:tabLst/>
              <a:defRPr/>
            </a:pPr>
            <a:r>
              <a:rPr lang="ja-JP" altLang="en-US" sz="1050" kern="0" noProof="0" dirty="0" smtClean="0">
                <a:latin typeface="+mn-ea"/>
                <a:ea typeface="+mn-ea"/>
                <a:cs typeface="+mj-cs"/>
              </a:rPr>
              <a:t>ミニクラウド　</a:t>
            </a:r>
            <a:r>
              <a:rPr lang="en-US" altLang="ja-JP" sz="1050" kern="0" noProof="0" dirty="0" smtClean="0">
                <a:latin typeface="+mn-ea"/>
                <a:ea typeface="+mn-ea"/>
                <a:cs typeface="+mj-cs"/>
              </a:rPr>
              <a:t>#1-#15</a:t>
            </a:r>
            <a:endParaRPr kumimoji="1" lang="ja-JP" altLang="en-US" sz="1050" b="0" i="0" u="none" strike="noStrike" kern="0" cap="none" spc="0" normalizeH="0" baseline="0" noProof="0" dirty="0">
              <a:ln>
                <a:noFill/>
              </a:ln>
              <a:solidFill>
                <a:schemeClr val="tx1"/>
              </a:solidFill>
              <a:effectLst/>
              <a:uLnTx/>
              <a:uFillTx/>
              <a:latin typeface="+mn-ea"/>
              <a:ea typeface="+mn-ea"/>
              <a:cs typeface="+mj-cs"/>
            </a:endParaRPr>
          </a:p>
        </p:txBody>
      </p:sp>
      <p:sp>
        <p:nvSpPr>
          <p:cNvPr id="35" name="左右矢印 34"/>
          <p:cNvSpPr/>
          <p:nvPr/>
        </p:nvSpPr>
        <p:spPr bwMode="auto">
          <a:xfrm>
            <a:off x="5508104" y="1520788"/>
            <a:ext cx="396044" cy="252028"/>
          </a:xfrm>
          <a:prstGeom prst="leftRightArrow">
            <a:avLst/>
          </a:prstGeom>
          <a:solidFill>
            <a:schemeClr val="bg1"/>
          </a:solidFill>
          <a:ln w="9525">
            <a:solidFill>
              <a:schemeClr val="accent1">
                <a:lumMod val="25000"/>
              </a:schemeClr>
            </a:solidFill>
            <a:miter lim="800000"/>
            <a:headEnd/>
            <a:tailEnd/>
          </a:ln>
        </p:spPr>
        <p:txBody>
          <a:bodyPr wrap="none" rtlCol="0" anchor="ctr"/>
          <a:lstStyle/>
          <a:p>
            <a:pPr algn="l">
              <a:spcBef>
                <a:spcPct val="0"/>
              </a:spcBef>
            </a:pPr>
            <a:endParaRPr kumimoji="1" lang="ja-JP" altLang="en-US" sz="1800" b="0">
              <a:solidFill>
                <a:srgbClr val="333333"/>
              </a:solidFill>
              <a:latin typeface="+mn-ea"/>
              <a:ea typeface="+mn-ea"/>
            </a:endParaRPr>
          </a:p>
        </p:txBody>
      </p:sp>
      <p:sp>
        <p:nvSpPr>
          <p:cNvPr id="37" name="正方形/長方形 36"/>
          <p:cNvSpPr/>
          <p:nvPr/>
        </p:nvSpPr>
        <p:spPr bwMode="auto">
          <a:xfrm>
            <a:off x="3671900" y="1052736"/>
            <a:ext cx="144016" cy="216024"/>
          </a:xfrm>
          <a:prstGeom prst="rect">
            <a:avLst/>
          </a:prstGeom>
          <a:solidFill>
            <a:schemeClr val="bg1"/>
          </a:solidFill>
          <a:ln w="9525">
            <a:solidFill>
              <a:schemeClr val="accent1">
                <a:lumMod val="25000"/>
              </a:schemeClr>
            </a:solidFill>
            <a:miter lim="800000"/>
            <a:headEnd/>
            <a:tailEnd/>
          </a:ln>
        </p:spPr>
        <p:txBody>
          <a:bodyPr wrap="none" rtlCol="0" anchor="ctr"/>
          <a:lstStyle/>
          <a:p>
            <a:pPr algn="l">
              <a:spcBef>
                <a:spcPct val="0"/>
              </a:spcBef>
            </a:pPr>
            <a:endParaRPr kumimoji="1" lang="ja-JP" altLang="en-US" sz="1800" b="0">
              <a:solidFill>
                <a:srgbClr val="333333"/>
              </a:solidFill>
              <a:latin typeface="+mn-ea"/>
              <a:ea typeface="+mn-ea"/>
            </a:endParaRPr>
          </a:p>
        </p:txBody>
      </p:sp>
      <p:sp>
        <p:nvSpPr>
          <p:cNvPr id="38" name="正方形/長方形 37"/>
          <p:cNvSpPr/>
          <p:nvPr/>
        </p:nvSpPr>
        <p:spPr bwMode="auto">
          <a:xfrm>
            <a:off x="3779912" y="1124744"/>
            <a:ext cx="144016" cy="216024"/>
          </a:xfrm>
          <a:prstGeom prst="rect">
            <a:avLst/>
          </a:prstGeom>
          <a:solidFill>
            <a:schemeClr val="bg1"/>
          </a:solidFill>
          <a:ln w="9525">
            <a:solidFill>
              <a:schemeClr val="accent1">
                <a:lumMod val="25000"/>
              </a:schemeClr>
            </a:solidFill>
            <a:miter lim="800000"/>
            <a:headEnd/>
            <a:tailEnd/>
          </a:ln>
        </p:spPr>
        <p:txBody>
          <a:bodyPr wrap="none" rtlCol="0" anchor="ctr"/>
          <a:lstStyle/>
          <a:p>
            <a:pPr algn="l">
              <a:spcBef>
                <a:spcPct val="0"/>
              </a:spcBef>
            </a:pPr>
            <a:endParaRPr kumimoji="1" lang="ja-JP" altLang="en-US" sz="1800" b="0">
              <a:solidFill>
                <a:srgbClr val="333333"/>
              </a:solidFill>
              <a:latin typeface="+mn-ea"/>
              <a:ea typeface="+mn-ea"/>
            </a:endParaRPr>
          </a:p>
        </p:txBody>
      </p:sp>
      <p:sp>
        <p:nvSpPr>
          <p:cNvPr id="39" name="正方形/長方形 38"/>
          <p:cNvSpPr/>
          <p:nvPr/>
        </p:nvSpPr>
        <p:spPr bwMode="auto">
          <a:xfrm>
            <a:off x="3887924" y="1160748"/>
            <a:ext cx="144016" cy="216024"/>
          </a:xfrm>
          <a:prstGeom prst="rect">
            <a:avLst/>
          </a:prstGeom>
          <a:solidFill>
            <a:schemeClr val="bg1"/>
          </a:solidFill>
          <a:ln w="9525">
            <a:solidFill>
              <a:schemeClr val="accent1">
                <a:lumMod val="25000"/>
              </a:schemeClr>
            </a:solidFill>
            <a:miter lim="800000"/>
            <a:headEnd/>
            <a:tailEnd/>
          </a:ln>
        </p:spPr>
        <p:txBody>
          <a:bodyPr wrap="none" rtlCol="0" anchor="ctr"/>
          <a:lstStyle/>
          <a:p>
            <a:pPr algn="l">
              <a:spcBef>
                <a:spcPct val="0"/>
              </a:spcBef>
            </a:pPr>
            <a:endParaRPr kumimoji="1" lang="ja-JP" altLang="en-US" sz="1800" b="0">
              <a:solidFill>
                <a:srgbClr val="333333"/>
              </a:solidFill>
              <a:latin typeface="+mn-ea"/>
              <a:ea typeface="+mn-ea"/>
            </a:endParaRPr>
          </a:p>
        </p:txBody>
      </p:sp>
      <p:sp>
        <p:nvSpPr>
          <p:cNvPr id="40" name="正方形/長方形 39"/>
          <p:cNvSpPr/>
          <p:nvPr/>
        </p:nvSpPr>
        <p:spPr bwMode="auto">
          <a:xfrm>
            <a:off x="4067944" y="1052736"/>
            <a:ext cx="144016" cy="216024"/>
          </a:xfrm>
          <a:prstGeom prst="rect">
            <a:avLst/>
          </a:prstGeom>
          <a:solidFill>
            <a:schemeClr val="bg1"/>
          </a:solidFill>
          <a:ln w="9525">
            <a:solidFill>
              <a:schemeClr val="accent1">
                <a:lumMod val="25000"/>
              </a:schemeClr>
            </a:solidFill>
            <a:miter lim="800000"/>
            <a:headEnd/>
            <a:tailEnd/>
          </a:ln>
        </p:spPr>
        <p:txBody>
          <a:bodyPr wrap="none" rtlCol="0" anchor="ctr"/>
          <a:lstStyle/>
          <a:p>
            <a:pPr algn="l">
              <a:spcBef>
                <a:spcPct val="0"/>
              </a:spcBef>
            </a:pPr>
            <a:endParaRPr kumimoji="1" lang="ja-JP" altLang="en-US" sz="1800" b="0">
              <a:solidFill>
                <a:srgbClr val="333333"/>
              </a:solidFill>
              <a:latin typeface="+mn-ea"/>
              <a:ea typeface="+mn-ea"/>
            </a:endParaRPr>
          </a:p>
        </p:txBody>
      </p:sp>
      <p:sp>
        <p:nvSpPr>
          <p:cNvPr id="41" name="正方形/長方形 40"/>
          <p:cNvSpPr/>
          <p:nvPr/>
        </p:nvSpPr>
        <p:spPr bwMode="auto">
          <a:xfrm>
            <a:off x="4175956" y="1124744"/>
            <a:ext cx="144016" cy="216024"/>
          </a:xfrm>
          <a:prstGeom prst="rect">
            <a:avLst/>
          </a:prstGeom>
          <a:solidFill>
            <a:schemeClr val="bg1"/>
          </a:solidFill>
          <a:ln w="9525">
            <a:solidFill>
              <a:schemeClr val="accent1">
                <a:lumMod val="25000"/>
              </a:schemeClr>
            </a:solidFill>
            <a:miter lim="800000"/>
            <a:headEnd/>
            <a:tailEnd/>
          </a:ln>
        </p:spPr>
        <p:txBody>
          <a:bodyPr wrap="none" rtlCol="0" anchor="ctr"/>
          <a:lstStyle/>
          <a:p>
            <a:pPr algn="l">
              <a:spcBef>
                <a:spcPct val="0"/>
              </a:spcBef>
            </a:pPr>
            <a:endParaRPr kumimoji="1" lang="ja-JP" altLang="en-US" sz="1800" b="0">
              <a:solidFill>
                <a:srgbClr val="333333"/>
              </a:solidFill>
              <a:latin typeface="+mn-ea"/>
              <a:ea typeface="+mn-ea"/>
            </a:endParaRPr>
          </a:p>
        </p:txBody>
      </p:sp>
      <p:sp>
        <p:nvSpPr>
          <p:cNvPr id="42" name="正方形/長方形 41"/>
          <p:cNvSpPr/>
          <p:nvPr/>
        </p:nvSpPr>
        <p:spPr bwMode="auto">
          <a:xfrm>
            <a:off x="4283968" y="1160748"/>
            <a:ext cx="144016" cy="216024"/>
          </a:xfrm>
          <a:prstGeom prst="rect">
            <a:avLst/>
          </a:prstGeom>
          <a:solidFill>
            <a:schemeClr val="bg1"/>
          </a:solidFill>
          <a:ln w="9525">
            <a:solidFill>
              <a:schemeClr val="accent1">
                <a:lumMod val="25000"/>
              </a:schemeClr>
            </a:solidFill>
            <a:miter lim="800000"/>
            <a:headEnd/>
            <a:tailEnd/>
          </a:ln>
        </p:spPr>
        <p:txBody>
          <a:bodyPr wrap="none" rtlCol="0" anchor="ctr"/>
          <a:lstStyle/>
          <a:p>
            <a:pPr algn="l">
              <a:spcBef>
                <a:spcPct val="0"/>
              </a:spcBef>
            </a:pPr>
            <a:endParaRPr kumimoji="1" lang="ja-JP" altLang="en-US" sz="1800" b="0">
              <a:solidFill>
                <a:srgbClr val="333333"/>
              </a:solidFill>
              <a:latin typeface="+mn-ea"/>
              <a:ea typeface="+mn-ea"/>
            </a:endParaRPr>
          </a:p>
        </p:txBody>
      </p:sp>
      <p:sp>
        <p:nvSpPr>
          <p:cNvPr id="43" name="正方形/長方形 42"/>
          <p:cNvSpPr/>
          <p:nvPr/>
        </p:nvSpPr>
        <p:spPr bwMode="auto">
          <a:xfrm>
            <a:off x="5004048" y="1016732"/>
            <a:ext cx="144016" cy="216024"/>
          </a:xfrm>
          <a:prstGeom prst="rect">
            <a:avLst/>
          </a:prstGeom>
          <a:solidFill>
            <a:schemeClr val="bg1"/>
          </a:solidFill>
          <a:ln w="9525">
            <a:solidFill>
              <a:schemeClr val="accent1">
                <a:lumMod val="25000"/>
              </a:schemeClr>
            </a:solidFill>
            <a:miter lim="800000"/>
            <a:headEnd/>
            <a:tailEnd/>
          </a:ln>
        </p:spPr>
        <p:txBody>
          <a:bodyPr wrap="none" rtlCol="0" anchor="ctr"/>
          <a:lstStyle/>
          <a:p>
            <a:pPr algn="l">
              <a:spcBef>
                <a:spcPct val="0"/>
              </a:spcBef>
            </a:pPr>
            <a:endParaRPr kumimoji="1" lang="ja-JP" altLang="en-US" sz="1800" b="0">
              <a:solidFill>
                <a:srgbClr val="333333"/>
              </a:solidFill>
              <a:latin typeface="+mn-ea"/>
              <a:ea typeface="+mn-ea"/>
            </a:endParaRPr>
          </a:p>
        </p:txBody>
      </p:sp>
      <p:sp>
        <p:nvSpPr>
          <p:cNvPr id="44" name="正方形/長方形 43"/>
          <p:cNvSpPr/>
          <p:nvPr/>
        </p:nvSpPr>
        <p:spPr bwMode="auto">
          <a:xfrm>
            <a:off x="5112060" y="1088740"/>
            <a:ext cx="144016" cy="216024"/>
          </a:xfrm>
          <a:prstGeom prst="rect">
            <a:avLst/>
          </a:prstGeom>
          <a:solidFill>
            <a:schemeClr val="bg1"/>
          </a:solidFill>
          <a:ln w="9525">
            <a:solidFill>
              <a:schemeClr val="accent1">
                <a:lumMod val="25000"/>
              </a:schemeClr>
            </a:solidFill>
            <a:miter lim="800000"/>
            <a:headEnd/>
            <a:tailEnd/>
          </a:ln>
        </p:spPr>
        <p:txBody>
          <a:bodyPr wrap="none" rtlCol="0" anchor="ctr"/>
          <a:lstStyle/>
          <a:p>
            <a:pPr algn="l">
              <a:spcBef>
                <a:spcPct val="0"/>
              </a:spcBef>
            </a:pPr>
            <a:endParaRPr kumimoji="1" lang="ja-JP" altLang="en-US" sz="1800" b="0">
              <a:solidFill>
                <a:srgbClr val="333333"/>
              </a:solidFill>
              <a:latin typeface="+mn-ea"/>
              <a:ea typeface="+mn-ea"/>
            </a:endParaRPr>
          </a:p>
        </p:txBody>
      </p:sp>
      <p:sp>
        <p:nvSpPr>
          <p:cNvPr id="45" name="正方形/長方形 44"/>
          <p:cNvSpPr/>
          <p:nvPr/>
        </p:nvSpPr>
        <p:spPr bwMode="auto">
          <a:xfrm>
            <a:off x="5220072" y="1124744"/>
            <a:ext cx="144016" cy="216024"/>
          </a:xfrm>
          <a:prstGeom prst="rect">
            <a:avLst/>
          </a:prstGeom>
          <a:solidFill>
            <a:schemeClr val="bg1"/>
          </a:solidFill>
          <a:ln w="9525">
            <a:solidFill>
              <a:schemeClr val="accent1">
                <a:lumMod val="25000"/>
              </a:schemeClr>
            </a:solidFill>
            <a:miter lim="800000"/>
            <a:headEnd/>
            <a:tailEnd/>
          </a:ln>
        </p:spPr>
        <p:txBody>
          <a:bodyPr wrap="none" rtlCol="0" anchor="ctr"/>
          <a:lstStyle/>
          <a:p>
            <a:pPr algn="l">
              <a:spcBef>
                <a:spcPct val="0"/>
              </a:spcBef>
            </a:pPr>
            <a:endParaRPr kumimoji="1" lang="ja-JP" altLang="en-US" sz="1800" b="0">
              <a:solidFill>
                <a:srgbClr val="333333"/>
              </a:solidFill>
              <a:latin typeface="+mn-ea"/>
              <a:ea typeface="+mn-ea"/>
            </a:endParaRPr>
          </a:p>
        </p:txBody>
      </p:sp>
      <p:sp>
        <p:nvSpPr>
          <p:cNvPr id="46" name="タイトル 1"/>
          <p:cNvSpPr txBox="1">
            <a:spLocks/>
          </p:cNvSpPr>
          <p:nvPr/>
        </p:nvSpPr>
        <p:spPr bwMode="auto">
          <a:xfrm>
            <a:off x="4211960" y="980728"/>
            <a:ext cx="972108" cy="324036"/>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defTabSz="914400" rtl="0" eaLnBrk="0" fontAlgn="base" latinLnBrk="0" hangingPunct="0">
              <a:lnSpc>
                <a:spcPct val="100000"/>
              </a:lnSpc>
              <a:spcBef>
                <a:spcPct val="0"/>
              </a:spcBef>
              <a:spcAft>
                <a:spcPct val="0"/>
              </a:spcAft>
              <a:buClrTx/>
              <a:buSzTx/>
              <a:buFontTx/>
              <a:buNone/>
              <a:tabLst/>
              <a:defRPr/>
            </a:pPr>
            <a:r>
              <a:rPr lang="ja-JP" altLang="en-US" sz="1050" kern="0" dirty="0" smtClean="0">
                <a:latin typeface="+mn-ea"/>
                <a:ea typeface="+mn-ea"/>
                <a:cs typeface="+mj-cs"/>
              </a:rPr>
              <a:t>仮想マシン</a:t>
            </a:r>
            <a:endParaRPr kumimoji="1" lang="ja-JP" altLang="en-US" sz="1050" b="0" i="0" u="none" strike="noStrike" kern="0" cap="none" spc="0" normalizeH="0" baseline="0" noProof="0" dirty="0">
              <a:ln>
                <a:noFill/>
              </a:ln>
              <a:solidFill>
                <a:schemeClr val="tx1"/>
              </a:solidFill>
              <a:effectLst/>
              <a:uLnTx/>
              <a:uFillTx/>
              <a:latin typeface="+mn-ea"/>
              <a:ea typeface="+mn-ea"/>
              <a:cs typeface="+mj-cs"/>
            </a:endParaRPr>
          </a:p>
        </p:txBody>
      </p:sp>
      <p:sp>
        <p:nvSpPr>
          <p:cNvPr id="47" name="正方形/長方形 46"/>
          <p:cNvSpPr/>
          <p:nvPr/>
        </p:nvSpPr>
        <p:spPr bwMode="auto">
          <a:xfrm>
            <a:off x="3671900" y="1988840"/>
            <a:ext cx="1692188" cy="288032"/>
          </a:xfrm>
          <a:prstGeom prst="rect">
            <a:avLst/>
          </a:prstGeom>
          <a:solidFill>
            <a:schemeClr val="bg1"/>
          </a:solidFill>
          <a:ln w="9525">
            <a:solidFill>
              <a:schemeClr val="accent1">
                <a:lumMod val="25000"/>
              </a:schemeClr>
            </a:solidFill>
            <a:miter lim="800000"/>
            <a:headEnd/>
            <a:tailEnd/>
          </a:ln>
        </p:spPr>
        <p:txBody>
          <a:bodyPr wrap="none" rtlCol="0" anchor="ctr"/>
          <a:lstStyle/>
          <a:p>
            <a:pPr algn="l">
              <a:spcBef>
                <a:spcPct val="0"/>
              </a:spcBef>
            </a:pPr>
            <a:r>
              <a:rPr lang="ja-JP" altLang="en-US" sz="1800" dirty="0" smtClean="0">
                <a:solidFill>
                  <a:srgbClr val="333333"/>
                </a:solidFill>
                <a:latin typeface="+mn-ea"/>
                <a:ea typeface="+mn-ea"/>
              </a:rPr>
              <a:t>物理マシン</a:t>
            </a:r>
            <a:r>
              <a:rPr lang="en-US" altLang="ja-JP" sz="1800" dirty="0" smtClean="0">
                <a:solidFill>
                  <a:srgbClr val="333333"/>
                </a:solidFill>
                <a:latin typeface="+mn-ea"/>
                <a:ea typeface="+mn-ea"/>
              </a:rPr>
              <a:t>/NW</a:t>
            </a:r>
            <a:endParaRPr kumimoji="1" lang="ja-JP" altLang="en-US" sz="1800" b="0" dirty="0">
              <a:solidFill>
                <a:srgbClr val="333333"/>
              </a:solidFill>
              <a:latin typeface="+mn-ea"/>
              <a:ea typeface="+mn-ea"/>
            </a:endParaRPr>
          </a:p>
        </p:txBody>
      </p:sp>
      <p:sp>
        <p:nvSpPr>
          <p:cNvPr id="48" name="正方形/長方形 47"/>
          <p:cNvSpPr/>
          <p:nvPr/>
        </p:nvSpPr>
        <p:spPr bwMode="auto">
          <a:xfrm>
            <a:off x="3671900" y="2960948"/>
            <a:ext cx="720080" cy="504056"/>
          </a:xfrm>
          <a:prstGeom prst="rect">
            <a:avLst/>
          </a:prstGeom>
          <a:solidFill>
            <a:schemeClr val="bg1"/>
          </a:solidFill>
          <a:ln w="9525">
            <a:solidFill>
              <a:schemeClr val="accent1">
                <a:lumMod val="25000"/>
              </a:schemeClr>
            </a:solidFill>
            <a:miter lim="800000"/>
            <a:headEnd/>
            <a:tailEnd/>
          </a:ln>
        </p:spPr>
        <p:txBody>
          <a:bodyPr wrap="none" rtlCol="0" anchor="ctr"/>
          <a:lstStyle/>
          <a:p>
            <a:pPr algn="l">
              <a:spcBef>
                <a:spcPct val="0"/>
              </a:spcBef>
            </a:pPr>
            <a:endParaRPr kumimoji="1" lang="ja-JP" altLang="en-US" sz="1800" b="0">
              <a:solidFill>
                <a:srgbClr val="333333"/>
              </a:solidFill>
              <a:latin typeface="+mn-ea"/>
              <a:ea typeface="+mn-ea"/>
            </a:endParaRPr>
          </a:p>
        </p:txBody>
      </p:sp>
      <p:sp>
        <p:nvSpPr>
          <p:cNvPr id="49" name="正方形/長方形 48"/>
          <p:cNvSpPr/>
          <p:nvPr/>
        </p:nvSpPr>
        <p:spPr bwMode="auto">
          <a:xfrm>
            <a:off x="4427984" y="2960948"/>
            <a:ext cx="288032" cy="504056"/>
          </a:xfrm>
          <a:prstGeom prst="rect">
            <a:avLst/>
          </a:prstGeom>
          <a:solidFill>
            <a:schemeClr val="bg1"/>
          </a:solidFill>
          <a:ln w="9525">
            <a:solidFill>
              <a:schemeClr val="accent1">
                <a:lumMod val="25000"/>
              </a:schemeClr>
            </a:solidFill>
            <a:miter lim="800000"/>
            <a:headEnd/>
            <a:tailEnd/>
          </a:ln>
        </p:spPr>
        <p:txBody>
          <a:bodyPr wrap="none" rtlCol="0" anchor="ctr"/>
          <a:lstStyle/>
          <a:p>
            <a:pPr algn="l">
              <a:spcBef>
                <a:spcPct val="0"/>
              </a:spcBef>
            </a:pPr>
            <a:endParaRPr kumimoji="1" lang="ja-JP" altLang="en-US" sz="1800" b="0">
              <a:solidFill>
                <a:srgbClr val="333333"/>
              </a:solidFill>
              <a:latin typeface="+mn-ea"/>
              <a:ea typeface="+mn-ea"/>
            </a:endParaRPr>
          </a:p>
        </p:txBody>
      </p:sp>
      <p:sp>
        <p:nvSpPr>
          <p:cNvPr id="50" name="正方形/長方形 49"/>
          <p:cNvSpPr/>
          <p:nvPr/>
        </p:nvSpPr>
        <p:spPr bwMode="auto">
          <a:xfrm>
            <a:off x="4752020" y="2960948"/>
            <a:ext cx="612068" cy="504056"/>
          </a:xfrm>
          <a:prstGeom prst="rect">
            <a:avLst/>
          </a:prstGeom>
          <a:solidFill>
            <a:schemeClr val="bg1"/>
          </a:solidFill>
          <a:ln w="9525">
            <a:solidFill>
              <a:schemeClr val="accent1">
                <a:lumMod val="25000"/>
              </a:schemeClr>
            </a:solidFill>
            <a:miter lim="800000"/>
            <a:headEnd/>
            <a:tailEnd/>
          </a:ln>
        </p:spPr>
        <p:txBody>
          <a:bodyPr wrap="none" rtlCol="0" anchor="ctr"/>
          <a:lstStyle/>
          <a:p>
            <a:pPr algn="l">
              <a:spcBef>
                <a:spcPct val="0"/>
              </a:spcBef>
            </a:pPr>
            <a:endParaRPr kumimoji="1" lang="ja-JP" altLang="en-US" sz="1800" b="0">
              <a:solidFill>
                <a:srgbClr val="333333"/>
              </a:solidFill>
              <a:latin typeface="+mn-ea"/>
              <a:ea typeface="+mn-ea"/>
            </a:endParaRPr>
          </a:p>
        </p:txBody>
      </p:sp>
      <p:sp>
        <p:nvSpPr>
          <p:cNvPr id="52" name="正方形/長方形 51"/>
          <p:cNvSpPr/>
          <p:nvPr/>
        </p:nvSpPr>
        <p:spPr bwMode="auto">
          <a:xfrm>
            <a:off x="3635896" y="3933056"/>
            <a:ext cx="1692188" cy="288032"/>
          </a:xfrm>
          <a:prstGeom prst="rect">
            <a:avLst/>
          </a:prstGeom>
          <a:solidFill>
            <a:schemeClr val="bg1"/>
          </a:solidFill>
          <a:ln w="9525">
            <a:solidFill>
              <a:schemeClr val="accent1">
                <a:lumMod val="25000"/>
              </a:schemeClr>
            </a:solidFill>
            <a:miter lim="800000"/>
            <a:headEnd/>
            <a:tailEnd/>
          </a:ln>
        </p:spPr>
        <p:txBody>
          <a:bodyPr wrap="none" rtlCol="0" anchor="ctr"/>
          <a:lstStyle/>
          <a:p>
            <a:pPr algn="ctr">
              <a:spcBef>
                <a:spcPct val="0"/>
              </a:spcBef>
            </a:pPr>
            <a:r>
              <a:rPr lang="ja-JP" altLang="en-US" sz="1600" dirty="0" smtClean="0">
                <a:solidFill>
                  <a:srgbClr val="333333"/>
                </a:solidFill>
                <a:latin typeface="+mn-ea"/>
                <a:ea typeface="+mn-ea"/>
              </a:rPr>
              <a:t>物理マシン</a:t>
            </a:r>
            <a:r>
              <a:rPr lang="en-US" altLang="ja-JP" sz="1600" dirty="0" smtClean="0">
                <a:solidFill>
                  <a:srgbClr val="333333"/>
                </a:solidFill>
                <a:latin typeface="+mn-ea"/>
                <a:ea typeface="+mn-ea"/>
              </a:rPr>
              <a:t>/NW</a:t>
            </a:r>
            <a:endParaRPr kumimoji="1" lang="ja-JP" altLang="en-US" sz="1600" b="0" dirty="0">
              <a:solidFill>
                <a:srgbClr val="333333"/>
              </a:solidFill>
              <a:latin typeface="+mn-ea"/>
              <a:ea typeface="+mn-ea"/>
            </a:endParaRPr>
          </a:p>
        </p:txBody>
      </p:sp>
      <p:sp>
        <p:nvSpPr>
          <p:cNvPr id="53" name="角丸四角形 52"/>
          <p:cNvSpPr/>
          <p:nvPr/>
        </p:nvSpPr>
        <p:spPr>
          <a:xfrm>
            <a:off x="3635896" y="3537012"/>
            <a:ext cx="1728192" cy="324036"/>
          </a:xfrm>
          <a:prstGeom prst="roundRect">
            <a:avLst/>
          </a:prstGeom>
          <a:solidFill>
            <a:srgbClr val="0070C0"/>
          </a:solidFill>
          <a:ln>
            <a:solidFill>
              <a:schemeClr val="accent1"/>
            </a:solidFill>
          </a:ln>
        </p:spPr>
        <p:style>
          <a:lnRef idx="1">
            <a:schemeClr val="accent2"/>
          </a:lnRef>
          <a:fillRef idx="3">
            <a:schemeClr val="accent2"/>
          </a:fillRef>
          <a:effectRef idx="2">
            <a:schemeClr val="accent2"/>
          </a:effectRef>
          <a:fontRef idx="minor">
            <a:schemeClr val="lt1"/>
          </a:fontRef>
        </p:style>
        <p:txBody>
          <a:bodyPr anchor="ctr"/>
          <a:lstStyle/>
          <a:p>
            <a:pPr algn="ctr" fontAlgn="auto">
              <a:spcBef>
                <a:spcPts val="0"/>
              </a:spcBef>
              <a:spcAft>
                <a:spcPts val="0"/>
              </a:spcAft>
              <a:defRPr/>
            </a:pPr>
            <a:r>
              <a:rPr lang="en-US" altLang="ja-JP" sz="1800" dirty="0" err="1" smtClean="0">
                <a:latin typeface="+mn-ea"/>
                <a:cs typeface="Arial Unicode MS" pitchFamily="50" charset="-128"/>
              </a:rPr>
              <a:t>dodai</a:t>
            </a:r>
            <a:endParaRPr lang="ja-JP" altLang="en-US" sz="1800" dirty="0">
              <a:latin typeface="+mn-ea"/>
              <a:cs typeface="Arial Unicode MS" pitchFamily="50" charset="-128"/>
            </a:endParaRPr>
          </a:p>
        </p:txBody>
      </p:sp>
      <p:sp>
        <p:nvSpPr>
          <p:cNvPr id="54" name="フローチャート : 磁気ディスク 53"/>
          <p:cNvSpPr/>
          <p:nvPr/>
        </p:nvSpPr>
        <p:spPr bwMode="auto">
          <a:xfrm>
            <a:off x="6084168" y="2996952"/>
            <a:ext cx="576064" cy="540060"/>
          </a:xfrm>
          <a:prstGeom prst="flowChartMagneticDisk">
            <a:avLst/>
          </a:prstGeom>
          <a:solidFill>
            <a:schemeClr val="bg1"/>
          </a:solidFill>
          <a:ln w="9525">
            <a:solidFill>
              <a:schemeClr val="accent1">
                <a:lumMod val="25000"/>
              </a:schemeClr>
            </a:solidFill>
            <a:miter lim="800000"/>
            <a:headEnd/>
            <a:tailEnd/>
          </a:ln>
        </p:spPr>
        <p:txBody>
          <a:bodyPr wrap="none" rtlCol="0" anchor="ctr"/>
          <a:lstStyle/>
          <a:p>
            <a:pPr algn="l">
              <a:spcBef>
                <a:spcPct val="0"/>
              </a:spcBef>
            </a:pPr>
            <a:endParaRPr kumimoji="1" lang="ja-JP" altLang="en-US" sz="1800" b="0">
              <a:solidFill>
                <a:srgbClr val="333333"/>
              </a:solidFill>
              <a:latin typeface="+mn-ea"/>
              <a:ea typeface="+mn-ea"/>
            </a:endParaRPr>
          </a:p>
        </p:txBody>
      </p:sp>
      <p:sp>
        <p:nvSpPr>
          <p:cNvPr id="55" name="タイトル 1"/>
          <p:cNvSpPr txBox="1">
            <a:spLocks/>
          </p:cNvSpPr>
          <p:nvPr/>
        </p:nvSpPr>
        <p:spPr bwMode="auto">
          <a:xfrm>
            <a:off x="5508103" y="3501008"/>
            <a:ext cx="2079239" cy="576064"/>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lang="ja-JP" altLang="en-US" sz="1050" kern="0" dirty="0" smtClean="0">
                <a:latin typeface="+mn-ea"/>
                <a:ea typeface="+mn-ea"/>
                <a:cs typeface="+mj-cs"/>
              </a:rPr>
              <a:t>クラスタ共有　オブジェクトストア</a:t>
            </a:r>
            <a:r>
              <a:rPr kumimoji="1" lang="ja-JP" altLang="en-US" sz="1050" b="0" i="0" u="none" strike="noStrike" kern="0" cap="none" spc="0" normalizeH="0" baseline="0" noProof="0" dirty="0" smtClean="0">
                <a:ln>
                  <a:noFill/>
                </a:ln>
                <a:solidFill>
                  <a:schemeClr val="tx1"/>
                </a:solidFill>
                <a:effectLst/>
                <a:uLnTx/>
                <a:uFillTx/>
                <a:latin typeface="+mn-ea"/>
                <a:ea typeface="+mn-ea"/>
                <a:cs typeface="+mj-cs"/>
              </a:rPr>
              <a:t>　</a:t>
            </a:r>
            <a:r>
              <a:rPr kumimoji="1" lang="en-US" altLang="ja-JP" sz="1050" b="0" i="0" u="none" strike="noStrike" kern="0" cap="none" spc="0" normalizeH="0" baseline="0" noProof="0" dirty="0" err="1" smtClean="0">
                <a:ln>
                  <a:noFill/>
                </a:ln>
                <a:solidFill>
                  <a:schemeClr val="tx1"/>
                </a:solidFill>
                <a:effectLst/>
                <a:uLnTx/>
                <a:uFillTx/>
                <a:latin typeface="+mn-ea"/>
                <a:ea typeface="+mn-ea"/>
                <a:cs typeface="+mj-cs"/>
              </a:rPr>
              <a:t>tinii</a:t>
            </a:r>
            <a:endParaRPr kumimoji="1" lang="ja-JP" altLang="en-US" sz="1050" b="0" i="0" u="none" strike="noStrike" kern="0" cap="none" spc="0" normalizeH="0" baseline="0" noProof="0" dirty="0">
              <a:ln>
                <a:noFill/>
              </a:ln>
              <a:solidFill>
                <a:schemeClr val="tx1"/>
              </a:solidFill>
              <a:effectLst/>
              <a:uLnTx/>
              <a:uFillTx/>
              <a:latin typeface="+mn-ea"/>
              <a:ea typeface="+mn-ea"/>
              <a:cs typeface="+mj-cs"/>
            </a:endParaRPr>
          </a:p>
        </p:txBody>
      </p:sp>
      <p:sp>
        <p:nvSpPr>
          <p:cNvPr id="56" name="左右矢印 55"/>
          <p:cNvSpPr/>
          <p:nvPr/>
        </p:nvSpPr>
        <p:spPr bwMode="auto">
          <a:xfrm>
            <a:off x="5472100" y="3140968"/>
            <a:ext cx="396044" cy="252028"/>
          </a:xfrm>
          <a:prstGeom prst="leftRightArrow">
            <a:avLst/>
          </a:prstGeom>
          <a:solidFill>
            <a:schemeClr val="bg1"/>
          </a:solidFill>
          <a:ln w="9525">
            <a:solidFill>
              <a:schemeClr val="accent1">
                <a:lumMod val="25000"/>
              </a:schemeClr>
            </a:solidFill>
            <a:miter lim="800000"/>
            <a:headEnd/>
            <a:tailEnd/>
          </a:ln>
        </p:spPr>
        <p:txBody>
          <a:bodyPr wrap="none" rtlCol="0" anchor="ctr"/>
          <a:lstStyle/>
          <a:p>
            <a:pPr algn="l">
              <a:spcBef>
                <a:spcPct val="0"/>
              </a:spcBef>
            </a:pPr>
            <a:endParaRPr kumimoji="1" lang="ja-JP" altLang="en-US" sz="1800" b="0">
              <a:solidFill>
                <a:srgbClr val="333333"/>
              </a:solidFill>
              <a:latin typeface="+mn-ea"/>
              <a:ea typeface="+mn-ea"/>
            </a:endParaRPr>
          </a:p>
        </p:txBody>
      </p:sp>
      <p:sp>
        <p:nvSpPr>
          <p:cNvPr id="57" name="タイトル 1"/>
          <p:cNvSpPr txBox="1">
            <a:spLocks/>
          </p:cNvSpPr>
          <p:nvPr/>
        </p:nvSpPr>
        <p:spPr bwMode="auto">
          <a:xfrm>
            <a:off x="539552" y="4581128"/>
            <a:ext cx="1440160" cy="1122654"/>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defTabSz="914400" rtl="0" eaLnBrk="0" fontAlgn="base" latinLnBrk="0" hangingPunct="0">
              <a:lnSpc>
                <a:spcPct val="100000"/>
              </a:lnSpc>
              <a:spcBef>
                <a:spcPct val="0"/>
              </a:spcBef>
              <a:spcAft>
                <a:spcPct val="0"/>
              </a:spcAft>
              <a:buClrTx/>
              <a:buSzTx/>
              <a:buFontTx/>
              <a:buNone/>
              <a:tabLst/>
              <a:defRPr/>
            </a:pPr>
            <a:r>
              <a:rPr lang="ja-JP" altLang="en-US" sz="2800" kern="0" dirty="0" smtClean="0">
                <a:latin typeface="+mn-ea"/>
                <a:ea typeface="+mn-ea"/>
                <a:cs typeface="+mj-cs"/>
              </a:rPr>
              <a:t>インター</a:t>
            </a:r>
            <a:endParaRPr lang="en-US" altLang="ja-JP" sz="2800" kern="0" dirty="0" smtClean="0">
              <a:latin typeface="+mn-ea"/>
              <a:ea typeface="+mn-ea"/>
              <a:cs typeface="+mj-cs"/>
            </a:endParaRPr>
          </a:p>
          <a:p>
            <a:pPr marL="0" marR="0" lvl="0" indent="0" defTabSz="914400" rtl="0" eaLnBrk="0" fontAlgn="base" latinLnBrk="0" hangingPunct="0">
              <a:lnSpc>
                <a:spcPct val="100000"/>
              </a:lnSpc>
              <a:spcBef>
                <a:spcPct val="0"/>
              </a:spcBef>
              <a:spcAft>
                <a:spcPct val="0"/>
              </a:spcAft>
              <a:buClrTx/>
              <a:buSzTx/>
              <a:buFontTx/>
              <a:buNone/>
              <a:tabLst/>
              <a:defRPr/>
            </a:pPr>
            <a:r>
              <a:rPr lang="ja-JP" altLang="en-US" sz="2800" kern="0" dirty="0" smtClean="0">
                <a:latin typeface="+mn-ea"/>
                <a:ea typeface="+mn-ea"/>
                <a:cs typeface="+mj-cs"/>
              </a:rPr>
              <a:t>クラウド</a:t>
            </a:r>
            <a:endParaRPr lang="en-US" altLang="ja-JP" sz="2800" kern="0" dirty="0" smtClean="0">
              <a:latin typeface="+mn-ea"/>
              <a:ea typeface="+mn-ea"/>
              <a:cs typeface="+mj-cs"/>
            </a:endParaRPr>
          </a:p>
          <a:p>
            <a:pPr marL="0" marR="0" lvl="0" indent="0" defTabSz="914400" rtl="0" eaLnBrk="0" fontAlgn="base" latinLnBrk="0" hangingPunct="0">
              <a:lnSpc>
                <a:spcPct val="100000"/>
              </a:lnSpc>
              <a:spcBef>
                <a:spcPct val="0"/>
              </a:spcBef>
              <a:spcAft>
                <a:spcPct val="0"/>
              </a:spcAft>
              <a:buClrTx/>
              <a:buSzTx/>
              <a:buFontTx/>
              <a:buNone/>
              <a:tabLst/>
              <a:defRPr/>
            </a:pPr>
            <a:r>
              <a:rPr lang="ja-JP" altLang="en-US" sz="2800" kern="0" dirty="0" smtClean="0">
                <a:latin typeface="+mn-ea"/>
                <a:ea typeface="+mn-ea"/>
                <a:cs typeface="+mj-cs"/>
              </a:rPr>
              <a:t>基盤</a:t>
            </a:r>
            <a:endParaRPr lang="en-US" altLang="ja-JP" sz="2800" kern="0" dirty="0" smtClean="0">
              <a:latin typeface="+mn-ea"/>
              <a:ea typeface="+mn-ea"/>
              <a:cs typeface="+mj-cs"/>
            </a:endParaRPr>
          </a:p>
        </p:txBody>
      </p:sp>
      <p:cxnSp>
        <p:nvCxnSpPr>
          <p:cNvPr id="58" name="直線コネクタ 57"/>
          <p:cNvCxnSpPr/>
          <p:nvPr/>
        </p:nvCxnSpPr>
        <p:spPr bwMode="auto">
          <a:xfrm>
            <a:off x="647564" y="4293096"/>
            <a:ext cx="7596844" cy="0"/>
          </a:xfrm>
          <a:prstGeom prst="line">
            <a:avLst/>
          </a:prstGeom>
          <a:solidFill>
            <a:schemeClr val="accent1"/>
          </a:solidFill>
          <a:ln w="9525" cap="flat" cmpd="sng" algn="ctr">
            <a:solidFill>
              <a:schemeClr val="tx1"/>
            </a:solidFill>
            <a:prstDash val="sysDash"/>
            <a:miter lim="800000"/>
            <a:headEnd type="none" w="med" len="med"/>
            <a:tailEnd type="none" w="med" len="med"/>
          </a:ln>
          <a:effectLst/>
        </p:spPr>
      </p:cxnSp>
      <p:sp>
        <p:nvSpPr>
          <p:cNvPr id="59" name="タイトル 1"/>
          <p:cNvSpPr txBox="1">
            <a:spLocks/>
          </p:cNvSpPr>
          <p:nvPr/>
        </p:nvSpPr>
        <p:spPr bwMode="auto">
          <a:xfrm>
            <a:off x="3599892" y="3086962"/>
            <a:ext cx="936104" cy="324036"/>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defTabSz="914400" rtl="0" eaLnBrk="0" fontAlgn="base" latinLnBrk="0" hangingPunct="0">
              <a:lnSpc>
                <a:spcPct val="100000"/>
              </a:lnSpc>
              <a:spcBef>
                <a:spcPct val="0"/>
              </a:spcBef>
              <a:spcAft>
                <a:spcPct val="0"/>
              </a:spcAft>
              <a:buClrTx/>
              <a:buSzTx/>
              <a:buFontTx/>
              <a:buNone/>
              <a:tabLst/>
              <a:defRPr/>
            </a:pPr>
            <a:r>
              <a:rPr lang="en-US" altLang="ja-JP" sz="1050" kern="0" noProof="0" dirty="0" err="1" smtClean="0">
                <a:latin typeface="+mn-ea"/>
                <a:ea typeface="+mn-ea"/>
                <a:cs typeface="+mj-cs"/>
              </a:rPr>
              <a:t>OpenStack</a:t>
            </a:r>
            <a:endParaRPr kumimoji="1" lang="ja-JP" altLang="en-US" sz="1050" b="0" i="0" u="none" strike="noStrike" kern="0" cap="none" spc="0" normalizeH="0" baseline="0" noProof="0" dirty="0">
              <a:ln>
                <a:noFill/>
              </a:ln>
              <a:solidFill>
                <a:schemeClr val="tx1"/>
              </a:solidFill>
              <a:effectLst/>
              <a:uLnTx/>
              <a:uFillTx/>
              <a:latin typeface="+mn-ea"/>
              <a:ea typeface="+mn-ea"/>
              <a:cs typeface="+mj-cs"/>
            </a:endParaRPr>
          </a:p>
        </p:txBody>
      </p:sp>
      <p:sp>
        <p:nvSpPr>
          <p:cNvPr id="60" name="タイトル 1"/>
          <p:cNvSpPr txBox="1">
            <a:spLocks/>
          </p:cNvSpPr>
          <p:nvPr/>
        </p:nvSpPr>
        <p:spPr bwMode="auto">
          <a:xfrm>
            <a:off x="4352630" y="3086962"/>
            <a:ext cx="468052" cy="324036"/>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defTabSz="914400" rtl="0" eaLnBrk="0" fontAlgn="base" latinLnBrk="0" hangingPunct="0">
              <a:lnSpc>
                <a:spcPct val="100000"/>
              </a:lnSpc>
              <a:spcBef>
                <a:spcPct val="0"/>
              </a:spcBef>
              <a:spcAft>
                <a:spcPct val="0"/>
              </a:spcAft>
              <a:buClrTx/>
              <a:buSzTx/>
              <a:buFontTx/>
              <a:buNone/>
              <a:tabLst/>
              <a:defRPr/>
            </a:pPr>
            <a:r>
              <a:rPr lang="en-US" altLang="ja-JP" sz="1050" kern="0" noProof="0" dirty="0" smtClean="0">
                <a:latin typeface="+mn-ea"/>
                <a:ea typeface="+mn-ea"/>
                <a:cs typeface="+mj-cs"/>
              </a:rPr>
              <a:t>#16</a:t>
            </a:r>
            <a:endParaRPr kumimoji="1" lang="ja-JP" altLang="en-US" sz="1050" b="0" i="0" u="none" strike="noStrike" kern="0" cap="none" spc="0" normalizeH="0" baseline="0" noProof="0" dirty="0">
              <a:ln>
                <a:noFill/>
              </a:ln>
              <a:solidFill>
                <a:schemeClr val="tx1"/>
              </a:solidFill>
              <a:effectLst/>
              <a:uLnTx/>
              <a:uFillTx/>
              <a:latin typeface="+mn-ea"/>
              <a:ea typeface="+mn-ea"/>
              <a:cs typeface="+mj-cs"/>
            </a:endParaRPr>
          </a:p>
        </p:txBody>
      </p:sp>
      <p:sp>
        <p:nvSpPr>
          <p:cNvPr id="61" name="タイトル 1"/>
          <p:cNvSpPr txBox="1">
            <a:spLocks/>
          </p:cNvSpPr>
          <p:nvPr/>
        </p:nvSpPr>
        <p:spPr bwMode="auto">
          <a:xfrm>
            <a:off x="4716016" y="3086962"/>
            <a:ext cx="720080" cy="324036"/>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defTabSz="914400" rtl="0" eaLnBrk="0" fontAlgn="base" latinLnBrk="0" hangingPunct="0">
              <a:lnSpc>
                <a:spcPct val="100000"/>
              </a:lnSpc>
              <a:spcBef>
                <a:spcPct val="0"/>
              </a:spcBef>
              <a:spcAft>
                <a:spcPct val="0"/>
              </a:spcAft>
              <a:buClrTx/>
              <a:buSzTx/>
              <a:buFontTx/>
              <a:buNone/>
              <a:tabLst/>
              <a:defRPr/>
            </a:pPr>
            <a:r>
              <a:rPr kumimoji="1" lang="en-US" altLang="ja-JP" sz="1050" b="0" i="0" u="none" strike="noStrike" kern="0" cap="none" spc="0" normalizeH="0" baseline="0" noProof="0" dirty="0" err="1" smtClean="0">
                <a:ln>
                  <a:noFill/>
                </a:ln>
                <a:solidFill>
                  <a:schemeClr val="tx1"/>
                </a:solidFill>
                <a:effectLst/>
                <a:uLnTx/>
                <a:uFillTx/>
                <a:latin typeface="+mn-ea"/>
                <a:ea typeface="+mn-ea"/>
                <a:cs typeface="+mj-cs"/>
              </a:rPr>
              <a:t>Hadoop</a:t>
            </a:r>
            <a:endParaRPr kumimoji="1" lang="ja-JP" altLang="en-US" sz="1050" b="0" i="0" u="none" strike="noStrike" kern="0" cap="none" spc="0" normalizeH="0" baseline="0" noProof="0" dirty="0">
              <a:ln>
                <a:noFill/>
              </a:ln>
              <a:solidFill>
                <a:schemeClr val="tx1"/>
              </a:solidFill>
              <a:effectLst/>
              <a:uLnTx/>
              <a:uFillTx/>
              <a:latin typeface="+mn-ea"/>
              <a:ea typeface="+mn-ea"/>
              <a:cs typeface="+mj-cs"/>
            </a:endParaRPr>
          </a:p>
        </p:txBody>
      </p:sp>
      <p:sp>
        <p:nvSpPr>
          <p:cNvPr id="62" name="正方形/長方形 61"/>
          <p:cNvSpPr/>
          <p:nvPr/>
        </p:nvSpPr>
        <p:spPr bwMode="auto">
          <a:xfrm>
            <a:off x="3599892" y="2564904"/>
            <a:ext cx="144016" cy="216024"/>
          </a:xfrm>
          <a:prstGeom prst="rect">
            <a:avLst/>
          </a:prstGeom>
          <a:solidFill>
            <a:schemeClr val="bg1"/>
          </a:solidFill>
          <a:ln w="9525">
            <a:solidFill>
              <a:schemeClr val="accent1">
                <a:lumMod val="25000"/>
              </a:schemeClr>
            </a:solidFill>
            <a:miter lim="800000"/>
            <a:headEnd/>
            <a:tailEnd/>
          </a:ln>
        </p:spPr>
        <p:txBody>
          <a:bodyPr wrap="none" rtlCol="0" anchor="ctr"/>
          <a:lstStyle/>
          <a:p>
            <a:pPr algn="l">
              <a:spcBef>
                <a:spcPct val="0"/>
              </a:spcBef>
            </a:pPr>
            <a:endParaRPr kumimoji="1" lang="ja-JP" altLang="en-US" sz="1800" b="0">
              <a:solidFill>
                <a:srgbClr val="333333"/>
              </a:solidFill>
              <a:latin typeface="+mn-ea"/>
              <a:ea typeface="+mn-ea"/>
            </a:endParaRPr>
          </a:p>
        </p:txBody>
      </p:sp>
      <p:sp>
        <p:nvSpPr>
          <p:cNvPr id="63" name="正方形/長方形 62"/>
          <p:cNvSpPr/>
          <p:nvPr/>
        </p:nvSpPr>
        <p:spPr bwMode="auto">
          <a:xfrm>
            <a:off x="3707904" y="2636912"/>
            <a:ext cx="144016" cy="216024"/>
          </a:xfrm>
          <a:prstGeom prst="rect">
            <a:avLst/>
          </a:prstGeom>
          <a:solidFill>
            <a:schemeClr val="bg1"/>
          </a:solidFill>
          <a:ln w="9525">
            <a:solidFill>
              <a:schemeClr val="accent1">
                <a:lumMod val="25000"/>
              </a:schemeClr>
            </a:solidFill>
            <a:miter lim="800000"/>
            <a:headEnd/>
            <a:tailEnd/>
          </a:ln>
        </p:spPr>
        <p:txBody>
          <a:bodyPr wrap="none" rtlCol="0" anchor="ctr"/>
          <a:lstStyle/>
          <a:p>
            <a:pPr algn="l">
              <a:spcBef>
                <a:spcPct val="0"/>
              </a:spcBef>
            </a:pPr>
            <a:endParaRPr kumimoji="1" lang="ja-JP" altLang="en-US" sz="1800" b="0">
              <a:solidFill>
                <a:srgbClr val="333333"/>
              </a:solidFill>
              <a:latin typeface="+mn-ea"/>
              <a:ea typeface="+mn-ea"/>
            </a:endParaRPr>
          </a:p>
        </p:txBody>
      </p:sp>
      <p:sp>
        <p:nvSpPr>
          <p:cNvPr id="64" name="正方形/長方形 63"/>
          <p:cNvSpPr/>
          <p:nvPr/>
        </p:nvSpPr>
        <p:spPr bwMode="auto">
          <a:xfrm>
            <a:off x="3815916" y="2672916"/>
            <a:ext cx="144016" cy="216024"/>
          </a:xfrm>
          <a:prstGeom prst="rect">
            <a:avLst/>
          </a:prstGeom>
          <a:solidFill>
            <a:schemeClr val="bg1"/>
          </a:solidFill>
          <a:ln w="9525">
            <a:solidFill>
              <a:schemeClr val="accent1">
                <a:lumMod val="25000"/>
              </a:schemeClr>
            </a:solidFill>
            <a:miter lim="800000"/>
            <a:headEnd/>
            <a:tailEnd/>
          </a:ln>
        </p:spPr>
        <p:txBody>
          <a:bodyPr wrap="none" rtlCol="0" anchor="ctr"/>
          <a:lstStyle/>
          <a:p>
            <a:pPr algn="l">
              <a:spcBef>
                <a:spcPct val="0"/>
              </a:spcBef>
            </a:pPr>
            <a:endParaRPr kumimoji="1" lang="ja-JP" altLang="en-US" sz="1800" b="0">
              <a:solidFill>
                <a:srgbClr val="333333"/>
              </a:solidFill>
              <a:latin typeface="+mn-ea"/>
              <a:ea typeface="+mn-ea"/>
            </a:endParaRPr>
          </a:p>
        </p:txBody>
      </p:sp>
      <p:sp>
        <p:nvSpPr>
          <p:cNvPr id="65" name="正方形/長方形 64"/>
          <p:cNvSpPr/>
          <p:nvPr/>
        </p:nvSpPr>
        <p:spPr bwMode="auto">
          <a:xfrm>
            <a:off x="3995936" y="2564904"/>
            <a:ext cx="144016" cy="216024"/>
          </a:xfrm>
          <a:prstGeom prst="rect">
            <a:avLst/>
          </a:prstGeom>
          <a:solidFill>
            <a:schemeClr val="bg1"/>
          </a:solidFill>
          <a:ln w="9525">
            <a:solidFill>
              <a:schemeClr val="accent1">
                <a:lumMod val="25000"/>
              </a:schemeClr>
            </a:solidFill>
            <a:miter lim="800000"/>
            <a:headEnd/>
            <a:tailEnd/>
          </a:ln>
        </p:spPr>
        <p:txBody>
          <a:bodyPr wrap="none" rtlCol="0" anchor="ctr"/>
          <a:lstStyle/>
          <a:p>
            <a:pPr algn="l">
              <a:spcBef>
                <a:spcPct val="0"/>
              </a:spcBef>
            </a:pPr>
            <a:endParaRPr kumimoji="1" lang="ja-JP" altLang="en-US" sz="1800" b="0">
              <a:solidFill>
                <a:srgbClr val="333333"/>
              </a:solidFill>
              <a:latin typeface="+mn-ea"/>
              <a:ea typeface="+mn-ea"/>
            </a:endParaRPr>
          </a:p>
        </p:txBody>
      </p:sp>
      <p:sp>
        <p:nvSpPr>
          <p:cNvPr id="66" name="正方形/長方形 65"/>
          <p:cNvSpPr/>
          <p:nvPr/>
        </p:nvSpPr>
        <p:spPr bwMode="auto">
          <a:xfrm>
            <a:off x="4103948" y="2636912"/>
            <a:ext cx="144016" cy="216024"/>
          </a:xfrm>
          <a:prstGeom prst="rect">
            <a:avLst/>
          </a:prstGeom>
          <a:solidFill>
            <a:schemeClr val="bg1"/>
          </a:solidFill>
          <a:ln w="9525">
            <a:solidFill>
              <a:schemeClr val="accent1">
                <a:lumMod val="25000"/>
              </a:schemeClr>
            </a:solidFill>
            <a:miter lim="800000"/>
            <a:headEnd/>
            <a:tailEnd/>
          </a:ln>
        </p:spPr>
        <p:txBody>
          <a:bodyPr wrap="none" rtlCol="0" anchor="ctr"/>
          <a:lstStyle/>
          <a:p>
            <a:pPr algn="l">
              <a:spcBef>
                <a:spcPct val="0"/>
              </a:spcBef>
            </a:pPr>
            <a:endParaRPr kumimoji="1" lang="ja-JP" altLang="en-US" sz="1800" b="0">
              <a:solidFill>
                <a:srgbClr val="333333"/>
              </a:solidFill>
              <a:latin typeface="+mn-ea"/>
              <a:ea typeface="+mn-ea"/>
            </a:endParaRPr>
          </a:p>
        </p:txBody>
      </p:sp>
      <p:sp>
        <p:nvSpPr>
          <p:cNvPr id="67" name="正方形/長方形 66"/>
          <p:cNvSpPr/>
          <p:nvPr/>
        </p:nvSpPr>
        <p:spPr bwMode="auto">
          <a:xfrm>
            <a:off x="4211960" y="2672916"/>
            <a:ext cx="144016" cy="216024"/>
          </a:xfrm>
          <a:prstGeom prst="rect">
            <a:avLst/>
          </a:prstGeom>
          <a:solidFill>
            <a:schemeClr val="bg1"/>
          </a:solidFill>
          <a:ln w="9525">
            <a:solidFill>
              <a:schemeClr val="accent1">
                <a:lumMod val="25000"/>
              </a:schemeClr>
            </a:solidFill>
            <a:miter lim="800000"/>
            <a:headEnd/>
            <a:tailEnd/>
          </a:ln>
        </p:spPr>
        <p:txBody>
          <a:bodyPr wrap="none" rtlCol="0" anchor="ctr"/>
          <a:lstStyle/>
          <a:p>
            <a:pPr algn="l">
              <a:spcBef>
                <a:spcPct val="0"/>
              </a:spcBef>
            </a:pPr>
            <a:endParaRPr kumimoji="1" lang="ja-JP" altLang="en-US" sz="1800" b="0">
              <a:solidFill>
                <a:srgbClr val="333333"/>
              </a:solidFill>
              <a:latin typeface="+mn-ea"/>
              <a:ea typeface="+mn-ea"/>
            </a:endParaRPr>
          </a:p>
        </p:txBody>
      </p:sp>
      <p:sp>
        <p:nvSpPr>
          <p:cNvPr id="68" name="正方形/長方形 67"/>
          <p:cNvSpPr/>
          <p:nvPr/>
        </p:nvSpPr>
        <p:spPr bwMode="auto">
          <a:xfrm>
            <a:off x="4427984" y="2636912"/>
            <a:ext cx="144016" cy="216024"/>
          </a:xfrm>
          <a:prstGeom prst="rect">
            <a:avLst/>
          </a:prstGeom>
          <a:solidFill>
            <a:schemeClr val="bg1"/>
          </a:solidFill>
          <a:ln w="9525">
            <a:solidFill>
              <a:schemeClr val="accent1">
                <a:lumMod val="25000"/>
              </a:schemeClr>
            </a:solidFill>
            <a:miter lim="800000"/>
            <a:headEnd/>
            <a:tailEnd/>
          </a:ln>
        </p:spPr>
        <p:txBody>
          <a:bodyPr wrap="none" rtlCol="0" anchor="ctr"/>
          <a:lstStyle/>
          <a:p>
            <a:pPr algn="l">
              <a:spcBef>
                <a:spcPct val="0"/>
              </a:spcBef>
            </a:pPr>
            <a:endParaRPr kumimoji="1" lang="ja-JP" altLang="en-US" sz="1800" b="0">
              <a:solidFill>
                <a:srgbClr val="333333"/>
              </a:solidFill>
              <a:latin typeface="+mn-ea"/>
              <a:ea typeface="+mn-ea"/>
            </a:endParaRPr>
          </a:p>
        </p:txBody>
      </p:sp>
      <p:sp>
        <p:nvSpPr>
          <p:cNvPr id="69" name="正方形/長方形 68"/>
          <p:cNvSpPr/>
          <p:nvPr/>
        </p:nvSpPr>
        <p:spPr bwMode="auto">
          <a:xfrm>
            <a:off x="4535996" y="2672916"/>
            <a:ext cx="144016" cy="216024"/>
          </a:xfrm>
          <a:prstGeom prst="rect">
            <a:avLst/>
          </a:prstGeom>
          <a:solidFill>
            <a:schemeClr val="bg1"/>
          </a:solidFill>
          <a:ln w="9525">
            <a:solidFill>
              <a:schemeClr val="accent1">
                <a:lumMod val="25000"/>
              </a:schemeClr>
            </a:solidFill>
            <a:miter lim="800000"/>
            <a:headEnd/>
            <a:tailEnd/>
          </a:ln>
        </p:spPr>
        <p:txBody>
          <a:bodyPr wrap="none" rtlCol="0" anchor="ctr"/>
          <a:lstStyle/>
          <a:p>
            <a:pPr algn="l">
              <a:spcBef>
                <a:spcPct val="0"/>
              </a:spcBef>
            </a:pPr>
            <a:endParaRPr kumimoji="1" lang="ja-JP" altLang="en-US" sz="1800" b="0">
              <a:solidFill>
                <a:srgbClr val="333333"/>
              </a:solidFill>
              <a:latin typeface="+mn-ea"/>
              <a:ea typeface="+mn-ea"/>
            </a:endParaRPr>
          </a:p>
        </p:txBody>
      </p:sp>
      <p:sp>
        <p:nvSpPr>
          <p:cNvPr id="70" name="タイトル 1"/>
          <p:cNvSpPr txBox="1">
            <a:spLocks/>
          </p:cNvSpPr>
          <p:nvPr/>
        </p:nvSpPr>
        <p:spPr bwMode="auto">
          <a:xfrm>
            <a:off x="4708476" y="2575013"/>
            <a:ext cx="972108" cy="324036"/>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defTabSz="914400" rtl="0" eaLnBrk="0" fontAlgn="base" latinLnBrk="0" hangingPunct="0">
              <a:lnSpc>
                <a:spcPct val="100000"/>
              </a:lnSpc>
              <a:spcBef>
                <a:spcPct val="0"/>
              </a:spcBef>
              <a:spcAft>
                <a:spcPct val="0"/>
              </a:spcAft>
              <a:buClrTx/>
              <a:buSzTx/>
              <a:buFontTx/>
              <a:buNone/>
              <a:tabLst/>
              <a:defRPr/>
            </a:pPr>
            <a:r>
              <a:rPr lang="ja-JP" altLang="en-US" sz="1050" kern="0" dirty="0" smtClean="0">
                <a:latin typeface="+mn-ea"/>
                <a:ea typeface="+mn-ea"/>
                <a:cs typeface="+mj-cs"/>
              </a:rPr>
              <a:t>仮想マシン</a:t>
            </a:r>
            <a:endParaRPr kumimoji="1" lang="ja-JP" altLang="en-US" sz="1050" b="0" i="0" u="none" strike="noStrike" kern="0" cap="none" spc="0" normalizeH="0" baseline="0" noProof="0" dirty="0">
              <a:ln>
                <a:noFill/>
              </a:ln>
              <a:solidFill>
                <a:schemeClr val="tx1"/>
              </a:solidFill>
              <a:effectLst/>
              <a:uLnTx/>
              <a:uFillTx/>
              <a:latin typeface="+mn-ea"/>
              <a:ea typeface="+mn-ea"/>
              <a:cs typeface="+mj-cs"/>
            </a:endParaRPr>
          </a:p>
        </p:txBody>
      </p:sp>
      <p:sp>
        <p:nvSpPr>
          <p:cNvPr id="77" name="角丸四角形 76"/>
          <p:cNvSpPr/>
          <p:nvPr/>
        </p:nvSpPr>
        <p:spPr>
          <a:xfrm>
            <a:off x="2303748" y="5481227"/>
            <a:ext cx="5328592" cy="252029"/>
          </a:xfrm>
          <a:prstGeom prst="roundRect">
            <a:avLst>
              <a:gd name="adj" fmla="val 11768"/>
            </a:avLst>
          </a:prstGeom>
          <a:ln>
            <a:solidFill>
              <a:schemeClr val="accent1">
                <a:lumMod val="75000"/>
              </a:schemeClr>
            </a:solidFill>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ja-JP" altLang="en-US" sz="1600" dirty="0">
              <a:latin typeface="+mn-ea"/>
              <a:cs typeface="Arial Unicode MS" pitchFamily="50" charset="-128"/>
            </a:endParaRPr>
          </a:p>
        </p:txBody>
      </p:sp>
      <p:pic>
        <p:nvPicPr>
          <p:cNvPr id="79" name="Picture 2"/>
          <p:cNvPicPr>
            <a:picLocks noChangeAspect="1" noChangeArrowheads="1"/>
          </p:cNvPicPr>
          <p:nvPr/>
        </p:nvPicPr>
        <p:blipFill>
          <a:blip r:embed="rId3" cstate="print"/>
          <a:srcRect/>
          <a:stretch>
            <a:fillRect/>
          </a:stretch>
        </p:blipFill>
        <p:spPr bwMode="auto">
          <a:xfrm>
            <a:off x="4494737" y="5517232"/>
            <a:ext cx="266936" cy="180020"/>
          </a:xfrm>
          <a:prstGeom prst="rect">
            <a:avLst/>
          </a:prstGeom>
          <a:noFill/>
          <a:ln w="9525">
            <a:noFill/>
            <a:miter lim="800000"/>
            <a:headEnd/>
            <a:tailEnd/>
          </a:ln>
        </p:spPr>
      </p:pic>
      <p:pic>
        <p:nvPicPr>
          <p:cNvPr id="75" name="Picture 42" descr="H:\home\nobukazu\My Dropbox\dat\201103\GRC-H23-plan\SINET4.png"/>
          <p:cNvPicPr>
            <a:picLocks noChangeAspect="1" noChangeArrowheads="1"/>
          </p:cNvPicPr>
          <p:nvPr/>
        </p:nvPicPr>
        <p:blipFill>
          <a:blip r:embed="rId4" cstate="print"/>
          <a:srcRect/>
          <a:stretch>
            <a:fillRect/>
          </a:stretch>
        </p:blipFill>
        <p:spPr bwMode="auto">
          <a:xfrm>
            <a:off x="5070801" y="5517232"/>
            <a:ext cx="329291" cy="144016"/>
          </a:xfrm>
          <a:prstGeom prst="rect">
            <a:avLst/>
          </a:prstGeom>
          <a:noFill/>
          <a:ln w="9525">
            <a:noFill/>
            <a:miter lim="800000"/>
            <a:headEnd/>
            <a:tailEnd/>
          </a:ln>
        </p:spPr>
      </p:pic>
      <p:sp>
        <p:nvSpPr>
          <p:cNvPr id="82" name="角丸四角形 81"/>
          <p:cNvSpPr/>
          <p:nvPr/>
        </p:nvSpPr>
        <p:spPr>
          <a:xfrm>
            <a:off x="2915816" y="5121188"/>
            <a:ext cx="1800200" cy="288032"/>
          </a:xfrm>
          <a:prstGeom prst="roundRect">
            <a:avLst/>
          </a:prstGeom>
          <a:solidFill>
            <a:srgbClr val="0070C0"/>
          </a:solidFill>
          <a:ln>
            <a:solidFill>
              <a:schemeClr val="accent1">
                <a:lumMod val="75000"/>
              </a:schemeClr>
            </a:solidFill>
          </a:ln>
        </p:spPr>
        <p:style>
          <a:lnRef idx="1">
            <a:schemeClr val="accent2"/>
          </a:lnRef>
          <a:fillRef idx="3">
            <a:schemeClr val="accent2"/>
          </a:fillRef>
          <a:effectRef idx="2">
            <a:schemeClr val="accent2"/>
          </a:effectRef>
          <a:fontRef idx="minor">
            <a:schemeClr val="lt1"/>
          </a:fontRef>
        </p:style>
        <p:txBody>
          <a:bodyPr anchor="ctr"/>
          <a:lstStyle/>
          <a:p>
            <a:pPr algn="ctr" fontAlgn="auto">
              <a:spcBef>
                <a:spcPts val="0"/>
              </a:spcBef>
              <a:spcAft>
                <a:spcPts val="0"/>
              </a:spcAft>
              <a:defRPr/>
            </a:pPr>
            <a:r>
              <a:rPr lang="en-US" altLang="ja-JP" sz="1600" dirty="0" err="1" smtClean="0">
                <a:latin typeface="+mn-ea"/>
                <a:cs typeface="Arial Unicode MS" pitchFamily="50" charset="-128"/>
              </a:rPr>
              <a:t>dodai</a:t>
            </a:r>
            <a:r>
              <a:rPr lang="ja-JP" altLang="en-US" sz="1600" dirty="0" smtClean="0">
                <a:latin typeface="+mn-ea"/>
                <a:cs typeface="Arial Unicode MS" pitchFamily="50" charset="-128"/>
              </a:rPr>
              <a:t>　</a:t>
            </a:r>
            <a:r>
              <a:rPr lang="en-US" altLang="ja-JP" sz="1600" dirty="0" smtClean="0">
                <a:latin typeface="+mn-ea"/>
                <a:cs typeface="Arial Unicode MS" pitchFamily="50" charset="-128"/>
              </a:rPr>
              <a:t>@west</a:t>
            </a:r>
            <a:endParaRPr lang="ja-JP" altLang="en-US" sz="1600" b="1" dirty="0">
              <a:latin typeface="+mn-ea"/>
              <a:cs typeface="Arial Unicode MS" pitchFamily="50" charset="-128"/>
            </a:endParaRPr>
          </a:p>
        </p:txBody>
      </p:sp>
      <p:sp>
        <p:nvSpPr>
          <p:cNvPr id="97" name="正方形/長方形 96"/>
          <p:cNvSpPr/>
          <p:nvPr/>
        </p:nvSpPr>
        <p:spPr bwMode="auto">
          <a:xfrm>
            <a:off x="4932040" y="5733256"/>
            <a:ext cx="108012" cy="180020"/>
          </a:xfrm>
          <a:prstGeom prst="rect">
            <a:avLst/>
          </a:prstGeom>
          <a:solidFill>
            <a:schemeClr val="accent1">
              <a:lumMod val="50000"/>
            </a:schemeClr>
          </a:solidFill>
          <a:ln w="9525">
            <a:noFill/>
            <a:miter lim="800000"/>
            <a:headEnd/>
            <a:tailEnd/>
          </a:ln>
        </p:spPr>
        <p:txBody>
          <a:bodyPr wrap="none" rtlCol="0" anchor="ctr"/>
          <a:lstStyle/>
          <a:p>
            <a:pPr algn="l">
              <a:spcBef>
                <a:spcPct val="0"/>
              </a:spcBef>
            </a:pPr>
            <a:endParaRPr kumimoji="1" lang="ja-JP" altLang="en-US" sz="1800" b="0">
              <a:solidFill>
                <a:srgbClr val="333333"/>
              </a:solidFill>
              <a:latin typeface="+mn-ea"/>
              <a:ea typeface="+mn-ea"/>
            </a:endParaRPr>
          </a:p>
        </p:txBody>
      </p:sp>
      <p:sp>
        <p:nvSpPr>
          <p:cNvPr id="76" name="円柱 75"/>
          <p:cNvSpPr/>
          <p:nvPr/>
        </p:nvSpPr>
        <p:spPr>
          <a:xfrm>
            <a:off x="3275856" y="5805264"/>
            <a:ext cx="3528392" cy="396044"/>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r>
              <a:rPr lang="en-US" altLang="ja-JP" dirty="0" smtClean="0">
                <a:solidFill>
                  <a:schemeClr val="bg1"/>
                </a:solidFill>
                <a:latin typeface="+mn-ea"/>
              </a:rPr>
              <a:t>colony</a:t>
            </a:r>
            <a:endParaRPr lang="ja-JP" altLang="en-US" dirty="0">
              <a:solidFill>
                <a:schemeClr val="bg1"/>
              </a:solidFill>
              <a:latin typeface="+mn-ea"/>
            </a:endParaRPr>
          </a:p>
        </p:txBody>
      </p:sp>
      <p:sp>
        <p:nvSpPr>
          <p:cNvPr id="80" name="正方形/長方形 79"/>
          <p:cNvSpPr/>
          <p:nvPr/>
        </p:nvSpPr>
        <p:spPr bwMode="auto">
          <a:xfrm>
            <a:off x="2987824" y="4509120"/>
            <a:ext cx="720080" cy="504056"/>
          </a:xfrm>
          <a:prstGeom prst="rect">
            <a:avLst/>
          </a:prstGeom>
          <a:solidFill>
            <a:schemeClr val="bg1"/>
          </a:solidFill>
          <a:ln w="9525">
            <a:solidFill>
              <a:schemeClr val="accent1">
                <a:lumMod val="25000"/>
              </a:schemeClr>
            </a:solidFill>
            <a:miter lim="800000"/>
            <a:headEnd/>
            <a:tailEnd/>
          </a:ln>
        </p:spPr>
        <p:txBody>
          <a:bodyPr wrap="none" rtlCol="0" anchor="ctr"/>
          <a:lstStyle/>
          <a:p>
            <a:pPr algn="ctr">
              <a:spcBef>
                <a:spcPct val="0"/>
              </a:spcBef>
            </a:pPr>
            <a:r>
              <a:rPr kumimoji="1" lang="ja-JP" altLang="en-US" sz="1200" b="0" dirty="0" smtClean="0">
                <a:solidFill>
                  <a:srgbClr val="333333"/>
                </a:solidFill>
                <a:latin typeface="+mn-ea"/>
                <a:ea typeface="+mn-ea"/>
              </a:rPr>
              <a:t>研究</a:t>
            </a:r>
            <a:endParaRPr kumimoji="1" lang="en-US" altLang="ja-JP" sz="1200" b="0" dirty="0" smtClean="0">
              <a:solidFill>
                <a:srgbClr val="333333"/>
              </a:solidFill>
              <a:latin typeface="+mn-ea"/>
              <a:ea typeface="+mn-ea"/>
            </a:endParaRPr>
          </a:p>
          <a:p>
            <a:pPr algn="ctr">
              <a:spcBef>
                <a:spcPct val="0"/>
              </a:spcBef>
            </a:pPr>
            <a:r>
              <a:rPr kumimoji="1" lang="ja-JP" altLang="en-US" sz="1200" b="0" dirty="0" smtClean="0">
                <a:solidFill>
                  <a:srgbClr val="333333"/>
                </a:solidFill>
                <a:latin typeface="+mn-ea"/>
                <a:ea typeface="+mn-ea"/>
              </a:rPr>
              <a:t>クラスタ</a:t>
            </a:r>
            <a:endParaRPr kumimoji="1" lang="ja-JP" altLang="en-US" sz="1200" b="0" dirty="0">
              <a:solidFill>
                <a:srgbClr val="333333"/>
              </a:solidFill>
              <a:latin typeface="+mn-ea"/>
              <a:ea typeface="+mn-ea"/>
            </a:endParaRPr>
          </a:p>
        </p:txBody>
      </p:sp>
      <p:sp>
        <p:nvSpPr>
          <p:cNvPr id="81" name="正方形/長方形 80"/>
          <p:cNvSpPr/>
          <p:nvPr/>
        </p:nvSpPr>
        <p:spPr bwMode="auto">
          <a:xfrm>
            <a:off x="3923928" y="4509120"/>
            <a:ext cx="720080" cy="504056"/>
          </a:xfrm>
          <a:prstGeom prst="rect">
            <a:avLst/>
          </a:prstGeom>
          <a:solidFill>
            <a:schemeClr val="bg1"/>
          </a:solidFill>
          <a:ln w="9525">
            <a:solidFill>
              <a:schemeClr val="accent1">
                <a:lumMod val="25000"/>
              </a:schemeClr>
            </a:solidFill>
            <a:miter lim="800000"/>
            <a:headEnd/>
            <a:tailEnd/>
          </a:ln>
        </p:spPr>
        <p:txBody>
          <a:bodyPr wrap="none" rtlCol="0" anchor="ctr"/>
          <a:lstStyle/>
          <a:p>
            <a:pPr algn="ctr">
              <a:spcBef>
                <a:spcPct val="0"/>
              </a:spcBef>
            </a:pPr>
            <a:r>
              <a:rPr kumimoji="1" lang="ja-JP" altLang="en-US" sz="1200" b="0" dirty="0" smtClean="0">
                <a:solidFill>
                  <a:srgbClr val="333333"/>
                </a:solidFill>
                <a:latin typeface="+mn-ea"/>
                <a:ea typeface="+mn-ea"/>
              </a:rPr>
              <a:t>研究</a:t>
            </a:r>
            <a:endParaRPr kumimoji="1" lang="en-US" altLang="ja-JP" sz="1200" b="0" dirty="0" smtClean="0">
              <a:solidFill>
                <a:srgbClr val="333333"/>
              </a:solidFill>
              <a:latin typeface="+mn-ea"/>
              <a:ea typeface="+mn-ea"/>
            </a:endParaRPr>
          </a:p>
          <a:p>
            <a:pPr algn="ctr">
              <a:spcBef>
                <a:spcPct val="0"/>
              </a:spcBef>
            </a:pPr>
            <a:r>
              <a:rPr kumimoji="1" lang="ja-JP" altLang="en-US" sz="1200" b="0" dirty="0" smtClean="0">
                <a:solidFill>
                  <a:srgbClr val="333333"/>
                </a:solidFill>
                <a:latin typeface="+mn-ea"/>
                <a:ea typeface="+mn-ea"/>
              </a:rPr>
              <a:t>クラスタ</a:t>
            </a:r>
            <a:endParaRPr kumimoji="1" lang="ja-JP" altLang="en-US" sz="1200" b="0" dirty="0">
              <a:solidFill>
                <a:srgbClr val="333333"/>
              </a:solidFill>
              <a:latin typeface="+mn-ea"/>
              <a:ea typeface="+mn-ea"/>
            </a:endParaRPr>
          </a:p>
        </p:txBody>
      </p:sp>
      <p:sp>
        <p:nvSpPr>
          <p:cNvPr id="95" name="角丸四角形 94"/>
          <p:cNvSpPr/>
          <p:nvPr/>
        </p:nvSpPr>
        <p:spPr>
          <a:xfrm>
            <a:off x="5220072" y="5121188"/>
            <a:ext cx="1800200" cy="288032"/>
          </a:xfrm>
          <a:prstGeom prst="roundRect">
            <a:avLst/>
          </a:prstGeom>
          <a:solidFill>
            <a:srgbClr val="0070C0"/>
          </a:solidFill>
          <a:ln>
            <a:solidFill>
              <a:schemeClr val="accent1">
                <a:lumMod val="75000"/>
              </a:schemeClr>
            </a:solidFill>
          </a:ln>
        </p:spPr>
        <p:style>
          <a:lnRef idx="1">
            <a:schemeClr val="accent2"/>
          </a:lnRef>
          <a:fillRef idx="3">
            <a:schemeClr val="accent2"/>
          </a:fillRef>
          <a:effectRef idx="2">
            <a:schemeClr val="accent2"/>
          </a:effectRef>
          <a:fontRef idx="minor">
            <a:schemeClr val="lt1"/>
          </a:fontRef>
        </p:style>
        <p:txBody>
          <a:bodyPr anchor="ctr"/>
          <a:lstStyle/>
          <a:p>
            <a:pPr algn="ctr" fontAlgn="auto">
              <a:spcBef>
                <a:spcPts val="0"/>
              </a:spcBef>
              <a:spcAft>
                <a:spcPts val="0"/>
              </a:spcAft>
              <a:defRPr/>
            </a:pPr>
            <a:r>
              <a:rPr lang="en-US" altLang="ja-JP" sz="1600" dirty="0" err="1" smtClean="0">
                <a:latin typeface="+mn-ea"/>
                <a:cs typeface="Arial Unicode MS" pitchFamily="50" charset="-128"/>
              </a:rPr>
              <a:t>dodai</a:t>
            </a:r>
            <a:r>
              <a:rPr lang="ja-JP" altLang="en-US" sz="1600" dirty="0" smtClean="0">
                <a:latin typeface="+mn-ea"/>
                <a:cs typeface="Arial Unicode MS" pitchFamily="50" charset="-128"/>
              </a:rPr>
              <a:t>　</a:t>
            </a:r>
            <a:r>
              <a:rPr lang="en-US" altLang="ja-JP" sz="1600" dirty="0" smtClean="0">
                <a:latin typeface="+mn-ea"/>
                <a:cs typeface="Arial Unicode MS" pitchFamily="50" charset="-128"/>
              </a:rPr>
              <a:t>@east</a:t>
            </a:r>
            <a:endParaRPr lang="ja-JP" altLang="en-US" sz="1600" b="1" dirty="0">
              <a:latin typeface="+mn-ea"/>
              <a:cs typeface="Arial Unicode MS" pitchFamily="50" charset="-128"/>
            </a:endParaRPr>
          </a:p>
        </p:txBody>
      </p:sp>
      <p:sp>
        <p:nvSpPr>
          <p:cNvPr id="96" name="正方形/長方形 95"/>
          <p:cNvSpPr/>
          <p:nvPr/>
        </p:nvSpPr>
        <p:spPr bwMode="auto">
          <a:xfrm>
            <a:off x="5292080" y="4509120"/>
            <a:ext cx="720080" cy="504056"/>
          </a:xfrm>
          <a:prstGeom prst="rect">
            <a:avLst/>
          </a:prstGeom>
          <a:solidFill>
            <a:schemeClr val="bg1"/>
          </a:solidFill>
          <a:ln w="9525">
            <a:solidFill>
              <a:schemeClr val="accent1">
                <a:lumMod val="25000"/>
              </a:schemeClr>
            </a:solidFill>
            <a:miter lim="800000"/>
            <a:headEnd/>
            <a:tailEnd/>
          </a:ln>
        </p:spPr>
        <p:txBody>
          <a:bodyPr wrap="none" rtlCol="0" anchor="ctr"/>
          <a:lstStyle/>
          <a:p>
            <a:pPr algn="ctr">
              <a:spcBef>
                <a:spcPct val="0"/>
              </a:spcBef>
            </a:pPr>
            <a:r>
              <a:rPr kumimoji="1" lang="ja-JP" altLang="en-US" sz="1200" b="0" dirty="0" smtClean="0">
                <a:solidFill>
                  <a:srgbClr val="333333"/>
                </a:solidFill>
                <a:latin typeface="+mn-ea"/>
                <a:ea typeface="+mn-ea"/>
              </a:rPr>
              <a:t>研究</a:t>
            </a:r>
            <a:endParaRPr kumimoji="1" lang="en-US" altLang="ja-JP" sz="1200" b="0" dirty="0" smtClean="0">
              <a:solidFill>
                <a:srgbClr val="333333"/>
              </a:solidFill>
              <a:latin typeface="+mn-ea"/>
              <a:ea typeface="+mn-ea"/>
            </a:endParaRPr>
          </a:p>
          <a:p>
            <a:pPr algn="ctr">
              <a:spcBef>
                <a:spcPct val="0"/>
              </a:spcBef>
            </a:pPr>
            <a:r>
              <a:rPr kumimoji="1" lang="ja-JP" altLang="en-US" sz="1200" b="0" dirty="0" smtClean="0">
                <a:solidFill>
                  <a:srgbClr val="333333"/>
                </a:solidFill>
                <a:latin typeface="+mn-ea"/>
                <a:ea typeface="+mn-ea"/>
              </a:rPr>
              <a:t>クラスタ</a:t>
            </a:r>
            <a:endParaRPr kumimoji="1" lang="ja-JP" altLang="en-US" sz="1200" b="0" dirty="0">
              <a:solidFill>
                <a:srgbClr val="333333"/>
              </a:solidFill>
              <a:latin typeface="+mn-ea"/>
              <a:ea typeface="+mn-ea"/>
            </a:endParaRPr>
          </a:p>
        </p:txBody>
      </p:sp>
      <p:sp>
        <p:nvSpPr>
          <p:cNvPr id="98" name="正方形/長方形 97"/>
          <p:cNvSpPr/>
          <p:nvPr/>
        </p:nvSpPr>
        <p:spPr bwMode="auto">
          <a:xfrm>
            <a:off x="6228184" y="4509120"/>
            <a:ext cx="720080" cy="504056"/>
          </a:xfrm>
          <a:prstGeom prst="rect">
            <a:avLst/>
          </a:prstGeom>
          <a:solidFill>
            <a:schemeClr val="bg1"/>
          </a:solidFill>
          <a:ln w="9525">
            <a:solidFill>
              <a:schemeClr val="accent1">
                <a:lumMod val="25000"/>
              </a:schemeClr>
            </a:solidFill>
            <a:miter lim="800000"/>
            <a:headEnd/>
            <a:tailEnd/>
          </a:ln>
        </p:spPr>
        <p:txBody>
          <a:bodyPr wrap="none" rtlCol="0" anchor="ctr"/>
          <a:lstStyle/>
          <a:p>
            <a:pPr algn="ctr">
              <a:spcBef>
                <a:spcPct val="0"/>
              </a:spcBef>
            </a:pPr>
            <a:r>
              <a:rPr kumimoji="1" lang="ja-JP" altLang="en-US" sz="1200" b="0" dirty="0" smtClean="0">
                <a:solidFill>
                  <a:srgbClr val="333333"/>
                </a:solidFill>
                <a:latin typeface="+mn-ea"/>
                <a:ea typeface="+mn-ea"/>
              </a:rPr>
              <a:t>研究</a:t>
            </a:r>
            <a:endParaRPr kumimoji="1" lang="en-US" altLang="ja-JP" sz="1200" b="0" dirty="0" smtClean="0">
              <a:solidFill>
                <a:srgbClr val="333333"/>
              </a:solidFill>
              <a:latin typeface="+mn-ea"/>
              <a:ea typeface="+mn-ea"/>
            </a:endParaRPr>
          </a:p>
          <a:p>
            <a:pPr algn="ctr">
              <a:spcBef>
                <a:spcPct val="0"/>
              </a:spcBef>
            </a:pPr>
            <a:r>
              <a:rPr kumimoji="1" lang="ja-JP" altLang="en-US" sz="1200" b="0" dirty="0" smtClean="0">
                <a:solidFill>
                  <a:srgbClr val="333333"/>
                </a:solidFill>
                <a:latin typeface="+mn-ea"/>
                <a:ea typeface="+mn-ea"/>
              </a:rPr>
              <a:t>クラスタ</a:t>
            </a:r>
            <a:endParaRPr kumimoji="1" lang="ja-JP" altLang="en-US" sz="1200" b="0" dirty="0">
              <a:solidFill>
                <a:srgbClr val="333333"/>
              </a:solidFill>
              <a:latin typeface="+mn-ea"/>
              <a:ea typeface="+mn-ea"/>
            </a:endParaRPr>
          </a:p>
        </p:txBody>
      </p:sp>
      <p:sp>
        <p:nvSpPr>
          <p:cNvPr id="84" name="タイトル 1"/>
          <p:cNvSpPr txBox="1">
            <a:spLocks/>
          </p:cNvSpPr>
          <p:nvPr/>
        </p:nvSpPr>
        <p:spPr bwMode="auto">
          <a:xfrm>
            <a:off x="7632339" y="1484784"/>
            <a:ext cx="1337489" cy="582594"/>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defTabSz="914400" rtl="0" eaLnBrk="0" fontAlgn="base" latinLnBrk="0" hangingPunct="0">
              <a:lnSpc>
                <a:spcPct val="100000"/>
              </a:lnSpc>
              <a:spcBef>
                <a:spcPct val="0"/>
              </a:spcBef>
              <a:spcAft>
                <a:spcPct val="0"/>
              </a:spcAft>
              <a:buClrTx/>
              <a:buSzTx/>
              <a:buFontTx/>
              <a:buNone/>
              <a:tabLst/>
              <a:defRPr/>
            </a:pPr>
            <a:r>
              <a:rPr kumimoji="1" lang="en-US" altLang="ja-JP" sz="1600" b="0" i="0" u="none" strike="noStrike" kern="0" cap="none" spc="0" normalizeH="0" baseline="0" noProof="0" dirty="0" smtClean="0">
                <a:ln>
                  <a:noFill/>
                </a:ln>
                <a:solidFill>
                  <a:schemeClr val="tx1"/>
                </a:solidFill>
                <a:effectLst/>
                <a:uLnTx/>
                <a:uFillTx/>
                <a:latin typeface="+mn-ea"/>
                <a:ea typeface="+mn-ea"/>
                <a:cs typeface="+mj-cs"/>
              </a:rPr>
              <a:t>2010</a:t>
            </a:r>
            <a:r>
              <a:rPr kumimoji="1" lang="ja-JP" altLang="en-US" sz="1600" b="0" i="0" u="none" strike="noStrike" kern="0" cap="none" spc="0" normalizeH="0" baseline="0" noProof="0" dirty="0" smtClean="0">
                <a:ln>
                  <a:noFill/>
                </a:ln>
                <a:solidFill>
                  <a:schemeClr val="tx1"/>
                </a:solidFill>
                <a:effectLst/>
                <a:uLnTx/>
                <a:uFillTx/>
                <a:latin typeface="+mn-ea"/>
                <a:ea typeface="+mn-ea"/>
                <a:cs typeface="+mj-cs"/>
              </a:rPr>
              <a:t>年</a:t>
            </a:r>
            <a:r>
              <a:rPr kumimoji="1" lang="en-US" altLang="ja-JP" sz="1600" b="0" i="0" u="none" strike="noStrike" kern="0" cap="none" spc="0" normalizeH="0" baseline="0" noProof="0" dirty="0" smtClean="0">
                <a:ln>
                  <a:noFill/>
                </a:ln>
                <a:solidFill>
                  <a:schemeClr val="tx1"/>
                </a:solidFill>
                <a:effectLst/>
                <a:uLnTx/>
                <a:uFillTx/>
                <a:latin typeface="+mn-ea"/>
                <a:ea typeface="+mn-ea"/>
                <a:cs typeface="+mj-cs"/>
              </a:rPr>
              <a:t>5</a:t>
            </a:r>
            <a:r>
              <a:rPr kumimoji="1" lang="ja-JP" altLang="en-US" sz="1600" b="0" i="0" u="none" strike="noStrike" kern="0" cap="none" spc="0" normalizeH="0" baseline="0" noProof="0" dirty="0" smtClean="0">
                <a:ln>
                  <a:noFill/>
                </a:ln>
                <a:solidFill>
                  <a:schemeClr val="tx1"/>
                </a:solidFill>
                <a:effectLst/>
                <a:uLnTx/>
                <a:uFillTx/>
                <a:latin typeface="+mn-ea"/>
                <a:ea typeface="+mn-ea"/>
                <a:cs typeface="+mj-cs"/>
              </a:rPr>
              <a:t>月より運用</a:t>
            </a:r>
            <a:endParaRPr kumimoji="1" lang="ja-JP" altLang="en-US" sz="1600" b="0" i="0" u="none" strike="noStrike" kern="0" cap="none" spc="0" normalizeH="0" baseline="0" noProof="0" dirty="0">
              <a:ln>
                <a:noFill/>
              </a:ln>
              <a:solidFill>
                <a:schemeClr val="tx1"/>
              </a:solidFill>
              <a:effectLst/>
              <a:uLnTx/>
              <a:uFillTx/>
              <a:latin typeface="+mn-ea"/>
              <a:ea typeface="+mn-ea"/>
              <a:cs typeface="+mj-cs"/>
            </a:endParaRPr>
          </a:p>
        </p:txBody>
      </p:sp>
      <p:sp>
        <p:nvSpPr>
          <p:cNvPr id="85" name="タイトル 1"/>
          <p:cNvSpPr txBox="1">
            <a:spLocks/>
          </p:cNvSpPr>
          <p:nvPr/>
        </p:nvSpPr>
        <p:spPr bwMode="auto">
          <a:xfrm>
            <a:off x="7697655" y="2990422"/>
            <a:ext cx="1301484" cy="582594"/>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defTabSz="914400" rtl="0" eaLnBrk="0" fontAlgn="base" latinLnBrk="0" hangingPunct="0">
              <a:lnSpc>
                <a:spcPct val="100000"/>
              </a:lnSpc>
              <a:spcBef>
                <a:spcPct val="0"/>
              </a:spcBef>
              <a:spcAft>
                <a:spcPct val="0"/>
              </a:spcAft>
              <a:buClrTx/>
              <a:buSzTx/>
              <a:buFontTx/>
              <a:buNone/>
              <a:tabLst/>
              <a:defRPr/>
            </a:pPr>
            <a:r>
              <a:rPr kumimoji="1" lang="en-US" altLang="ja-JP" sz="1600" b="0" i="0" u="none" strike="noStrike" kern="0" cap="none" spc="0" normalizeH="0" baseline="0" noProof="0" dirty="0" smtClean="0">
                <a:ln>
                  <a:noFill/>
                </a:ln>
                <a:solidFill>
                  <a:schemeClr val="tx1"/>
                </a:solidFill>
                <a:effectLst/>
                <a:uLnTx/>
                <a:uFillTx/>
                <a:latin typeface="+mn-ea"/>
                <a:ea typeface="+mn-ea"/>
                <a:cs typeface="+mj-cs"/>
              </a:rPr>
              <a:t>2012</a:t>
            </a:r>
            <a:r>
              <a:rPr kumimoji="1" lang="ja-JP" altLang="en-US" sz="1600" b="0" i="0" u="none" strike="noStrike" kern="0" cap="none" spc="0" normalizeH="0" baseline="0" noProof="0" dirty="0" smtClean="0">
                <a:ln>
                  <a:noFill/>
                </a:ln>
                <a:solidFill>
                  <a:schemeClr val="tx1"/>
                </a:solidFill>
                <a:effectLst/>
                <a:uLnTx/>
                <a:uFillTx/>
                <a:latin typeface="+mn-ea"/>
                <a:ea typeface="+mn-ea"/>
                <a:cs typeface="+mj-cs"/>
              </a:rPr>
              <a:t>年</a:t>
            </a:r>
            <a:r>
              <a:rPr kumimoji="1" lang="en-US" altLang="ja-JP" sz="1600" b="0" i="0" u="none" strike="noStrike" kern="0" cap="none" spc="0" normalizeH="0" baseline="0" noProof="0" dirty="0" smtClean="0">
                <a:ln>
                  <a:noFill/>
                </a:ln>
                <a:solidFill>
                  <a:schemeClr val="tx1"/>
                </a:solidFill>
                <a:effectLst/>
                <a:uLnTx/>
                <a:uFillTx/>
                <a:latin typeface="+mn-ea"/>
                <a:ea typeface="+mn-ea"/>
                <a:cs typeface="+mj-cs"/>
              </a:rPr>
              <a:t>7</a:t>
            </a:r>
            <a:r>
              <a:rPr kumimoji="1" lang="ja-JP" altLang="en-US" sz="1600" b="0" i="0" u="none" strike="noStrike" kern="0" cap="none" spc="0" normalizeH="0" baseline="0" noProof="0" dirty="0" smtClean="0">
                <a:ln>
                  <a:noFill/>
                </a:ln>
                <a:solidFill>
                  <a:schemeClr val="tx1"/>
                </a:solidFill>
                <a:effectLst/>
                <a:uLnTx/>
                <a:uFillTx/>
                <a:latin typeface="+mn-ea"/>
                <a:ea typeface="+mn-ea"/>
                <a:cs typeface="+mj-cs"/>
              </a:rPr>
              <a:t>月より運用</a:t>
            </a:r>
            <a:endParaRPr kumimoji="1" lang="ja-JP" altLang="en-US" sz="1600" b="0" i="0" u="none" strike="noStrike" kern="0" cap="none" spc="0" normalizeH="0" baseline="0" noProof="0" dirty="0">
              <a:ln>
                <a:noFill/>
              </a:ln>
              <a:solidFill>
                <a:schemeClr val="tx1"/>
              </a:solidFill>
              <a:effectLst/>
              <a:uLnTx/>
              <a:uFillTx/>
              <a:latin typeface="+mn-ea"/>
              <a:ea typeface="+mn-ea"/>
              <a:cs typeface="+mj-cs"/>
            </a:endParaRPr>
          </a:p>
        </p:txBody>
      </p:sp>
      <p:sp>
        <p:nvSpPr>
          <p:cNvPr id="86" name="タイトル 1"/>
          <p:cNvSpPr txBox="1">
            <a:spLocks/>
          </p:cNvSpPr>
          <p:nvPr/>
        </p:nvSpPr>
        <p:spPr bwMode="auto">
          <a:xfrm>
            <a:off x="7632339" y="4725144"/>
            <a:ext cx="1363452" cy="582594"/>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defTabSz="914400" rtl="0" eaLnBrk="0" fontAlgn="base" latinLnBrk="0" hangingPunct="0">
              <a:lnSpc>
                <a:spcPct val="100000"/>
              </a:lnSpc>
              <a:spcBef>
                <a:spcPct val="0"/>
              </a:spcBef>
              <a:spcAft>
                <a:spcPct val="0"/>
              </a:spcAft>
              <a:buClrTx/>
              <a:buSzTx/>
              <a:buFontTx/>
              <a:buNone/>
              <a:tabLst/>
              <a:defRPr/>
            </a:pPr>
            <a:r>
              <a:rPr kumimoji="1" lang="en-US" altLang="ja-JP" sz="1600" b="0" i="0" u="none" strike="noStrike" kern="0" cap="none" spc="0" normalizeH="0" baseline="0" noProof="0" dirty="0" smtClean="0">
                <a:ln>
                  <a:noFill/>
                </a:ln>
                <a:solidFill>
                  <a:schemeClr val="tx1"/>
                </a:solidFill>
                <a:effectLst/>
                <a:uLnTx/>
                <a:uFillTx/>
                <a:latin typeface="+mn-ea"/>
                <a:ea typeface="+mn-ea"/>
                <a:cs typeface="+mj-cs"/>
              </a:rPr>
              <a:t>2012</a:t>
            </a:r>
            <a:r>
              <a:rPr kumimoji="1" lang="ja-JP" altLang="en-US" sz="1600" b="0" i="0" u="none" strike="noStrike" kern="0" cap="none" spc="0" normalizeH="0" baseline="0" noProof="0" dirty="0" smtClean="0">
                <a:ln>
                  <a:noFill/>
                </a:ln>
                <a:solidFill>
                  <a:schemeClr val="tx1"/>
                </a:solidFill>
                <a:effectLst/>
                <a:uLnTx/>
                <a:uFillTx/>
                <a:latin typeface="+mn-ea"/>
                <a:ea typeface="+mn-ea"/>
                <a:cs typeface="+mj-cs"/>
              </a:rPr>
              <a:t>年</a:t>
            </a:r>
            <a:r>
              <a:rPr kumimoji="1" lang="en-US" altLang="ja-JP" sz="1600" b="0" i="0" u="none" strike="noStrike" kern="0" cap="none" spc="0" normalizeH="0" baseline="0" noProof="0" dirty="0" smtClean="0">
                <a:ln>
                  <a:noFill/>
                </a:ln>
                <a:solidFill>
                  <a:schemeClr val="tx1"/>
                </a:solidFill>
                <a:effectLst/>
                <a:uLnTx/>
                <a:uFillTx/>
                <a:latin typeface="+mn-ea"/>
                <a:ea typeface="+mn-ea"/>
                <a:cs typeface="+mj-cs"/>
              </a:rPr>
              <a:t>10</a:t>
            </a:r>
            <a:r>
              <a:rPr kumimoji="1" lang="ja-JP" altLang="en-US" sz="1600" b="0" i="0" u="none" strike="noStrike" kern="0" cap="none" spc="0" normalizeH="0" baseline="0" noProof="0" dirty="0" smtClean="0">
                <a:ln>
                  <a:noFill/>
                </a:ln>
                <a:solidFill>
                  <a:schemeClr val="tx1"/>
                </a:solidFill>
                <a:effectLst/>
                <a:uLnTx/>
                <a:uFillTx/>
                <a:latin typeface="+mn-ea"/>
                <a:ea typeface="+mn-ea"/>
                <a:cs typeface="+mj-cs"/>
              </a:rPr>
              <a:t>月より実験</a:t>
            </a:r>
            <a:endParaRPr kumimoji="1" lang="en-US" altLang="ja-JP" sz="1600" b="0" i="0" u="none" strike="noStrike" kern="0" cap="none" spc="0" normalizeH="0" baseline="0" noProof="0" dirty="0" smtClean="0">
              <a:ln>
                <a:noFill/>
              </a:ln>
              <a:solidFill>
                <a:schemeClr val="tx1"/>
              </a:solidFill>
              <a:effectLst/>
              <a:uLnTx/>
              <a:uFillTx/>
              <a:latin typeface="+mn-ea"/>
              <a:ea typeface="+mn-ea"/>
              <a:cs typeface="+mj-cs"/>
            </a:endParaRPr>
          </a:p>
        </p:txBody>
      </p:sp>
      <p:sp>
        <p:nvSpPr>
          <p:cNvPr id="78" name="正方形/長方形 77"/>
          <p:cNvSpPr/>
          <p:nvPr/>
        </p:nvSpPr>
        <p:spPr>
          <a:xfrm>
            <a:off x="107504" y="4293096"/>
            <a:ext cx="8964488" cy="20162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3" name="正方形/長方形 82"/>
          <p:cNvSpPr/>
          <p:nvPr/>
        </p:nvSpPr>
        <p:spPr>
          <a:xfrm>
            <a:off x="0" y="908720"/>
            <a:ext cx="8964488" cy="1656184"/>
          </a:xfrm>
          <a:prstGeom prst="rect">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 xmlns:p14="http://schemas.microsoft.com/office/powerpoint/2010/main" val="304870643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 3"/>
          <p:cNvSpPr>
            <a:spLocks noGrp="1"/>
          </p:cNvSpPr>
          <p:nvPr>
            <p:ph type="sldNum" sz="quarter" idx="10"/>
          </p:nvPr>
        </p:nvSpPr>
        <p:spPr/>
        <p:txBody>
          <a:bodyPr/>
          <a:lstStyle/>
          <a:p>
            <a:fld id="{65F807F8-E604-4B8C-9F45-9E16D479E221}" type="slidenum">
              <a:rPr lang="ja-JP" altLang="en-US" smtClean="0"/>
              <a:pPr/>
              <a:t>33</a:t>
            </a:fld>
            <a:endParaRPr lang="ja-JP" altLang="en-US" dirty="0"/>
          </a:p>
        </p:txBody>
      </p:sp>
      <p:sp>
        <p:nvSpPr>
          <p:cNvPr id="5" name="タイトル 7"/>
          <p:cNvSpPr txBox="1">
            <a:spLocks/>
          </p:cNvSpPr>
          <p:nvPr/>
        </p:nvSpPr>
        <p:spPr bwMode="auto">
          <a:xfrm>
            <a:off x="1259114" y="1219200"/>
            <a:ext cx="7916958" cy="824756"/>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ja-JP" altLang="en-US" sz="3200" dirty="0" smtClean="0">
                <a:latin typeface="+mn-ea"/>
                <a:ea typeface="+mn-ea"/>
                <a:cs typeface="+mj-cs"/>
              </a:rPr>
              <a:t>研究クラウドの利用</a:t>
            </a:r>
            <a:r>
              <a:rPr lang="en-US" altLang="ja-JP" sz="3200" dirty="0" smtClean="0">
                <a:latin typeface="+mn-ea"/>
                <a:ea typeface="+mn-ea"/>
                <a:cs typeface="+mj-cs"/>
              </a:rPr>
              <a:t>GUI</a:t>
            </a:r>
            <a:endParaRPr kumimoji="1" lang="ja-JP" altLang="en-US" sz="3200" b="0" i="0" u="none" strike="noStrike" kern="1200" cap="none" spc="0" normalizeH="0" baseline="0" noProof="0" dirty="0" smtClean="0">
              <a:ln>
                <a:noFill/>
              </a:ln>
              <a:solidFill>
                <a:schemeClr val="tx1"/>
              </a:solidFill>
              <a:effectLst/>
              <a:uLnTx/>
              <a:uFillTx/>
              <a:latin typeface="+mn-ea"/>
              <a:ea typeface="+mn-ea"/>
              <a:cs typeface="+mj-cs"/>
            </a:endParaRPr>
          </a:p>
        </p:txBody>
      </p:sp>
      <p:sp>
        <p:nvSpPr>
          <p:cNvPr id="6" name="フッター プレースホルダ 9"/>
          <p:cNvSpPr txBox="1">
            <a:spLocks/>
          </p:cNvSpPr>
          <p:nvPr/>
        </p:nvSpPr>
        <p:spPr bwMode="auto">
          <a:xfrm>
            <a:off x="5214938" y="6572250"/>
            <a:ext cx="3929062" cy="285750"/>
          </a:xfrm>
          <a:prstGeom prst="rect">
            <a:avLst/>
          </a:prstGeom>
          <a:noFill/>
          <a:ln>
            <a:miter lim="800000"/>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1800" b="0" i="0" u="none" strike="noStrike" kern="1200" cap="none" spc="0" normalizeH="0" baseline="0" noProof="0" smtClean="0">
                <a:ln>
                  <a:noFill/>
                </a:ln>
                <a:solidFill>
                  <a:schemeClr val="tx1"/>
                </a:solidFill>
                <a:effectLst/>
                <a:uLnTx/>
                <a:uFillTx/>
                <a:latin typeface="HGP創英角ｺﾞｼｯｸUB" pitchFamily="50" charset="-128"/>
                <a:ea typeface="HGP創英角ｺﾞｼｯｸUB" pitchFamily="50" charset="-128"/>
                <a:cs typeface="+mn-cs"/>
              </a:rPr>
              <a:t> </a:t>
            </a:r>
            <a:endParaRPr kumimoji="1" lang="ja-JP" altLang="en-US" sz="1800" b="0" i="0" u="none" strike="noStrike" kern="1200" cap="none" spc="0" normalizeH="0" baseline="0" noProof="0">
              <a:ln>
                <a:noFill/>
              </a:ln>
              <a:solidFill>
                <a:schemeClr val="tx1"/>
              </a:solidFill>
              <a:effectLst/>
              <a:uLnTx/>
              <a:uFillTx/>
              <a:latin typeface="HGP創英角ｺﾞｼｯｸUB" pitchFamily="50" charset="-128"/>
              <a:ea typeface="HGP創英角ｺﾞｼｯｸUB" pitchFamily="50" charset="-128"/>
              <a:cs typeface="+mn-cs"/>
            </a:endParaRPr>
          </a:p>
        </p:txBody>
      </p:sp>
      <p:sp>
        <p:nvSpPr>
          <p:cNvPr id="8" name="スライド番号プレースホルダ 2"/>
          <p:cNvSpPr txBox="1">
            <a:spLocks/>
          </p:cNvSpPr>
          <p:nvPr/>
        </p:nvSpPr>
        <p:spPr>
          <a:xfrm>
            <a:off x="8572500" y="6643688"/>
            <a:ext cx="500063" cy="14287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2D49EB63-8A47-42A8-B1AF-7D6D75D2383C}" type="slidenum">
              <a:rPr kumimoji="1" lang="ja-JP" altLang="en-US" sz="1000" b="0" i="0" u="none" strike="noStrike" kern="1200" cap="none" spc="0" normalizeH="0" baseline="0" noProof="0" smtClean="0">
                <a:ln>
                  <a:noFill/>
                </a:ln>
                <a:solidFill>
                  <a:schemeClr val="bg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1" lang="ja-JP" altLang="en-US" sz="1000" b="0" i="0" u="none" strike="noStrike" kern="1200" cap="none" spc="0" normalizeH="0" baseline="0" noProof="0" dirty="0">
              <a:ln>
                <a:noFill/>
              </a:ln>
              <a:solidFill>
                <a:schemeClr val="bg1"/>
              </a:solidFill>
              <a:effectLst/>
              <a:uLnTx/>
              <a:uFillTx/>
              <a:latin typeface="+mn-lt"/>
              <a:ea typeface="+mn-ea"/>
              <a:cs typeface="+mn-cs"/>
            </a:endParaRPr>
          </a:p>
        </p:txBody>
      </p:sp>
      <p:pic>
        <p:nvPicPr>
          <p:cNvPr id="9" name="Picture 2">
            <a:hlinkClick r:id="rId3" action="ppaction://hlinkfile"/>
          </p:cNvPr>
          <p:cNvPicPr>
            <a:picLocks noChangeAspect="1" noChangeArrowheads="1"/>
          </p:cNvPicPr>
          <p:nvPr/>
        </p:nvPicPr>
        <p:blipFill>
          <a:blip r:embed="rId4" cstate="print"/>
          <a:srcRect/>
          <a:stretch>
            <a:fillRect/>
          </a:stretch>
        </p:blipFill>
        <p:spPr bwMode="auto">
          <a:xfrm>
            <a:off x="1279588" y="1952678"/>
            <a:ext cx="6480720" cy="4033383"/>
          </a:xfrm>
          <a:prstGeom prst="rect">
            <a:avLst/>
          </a:prstGeom>
          <a:noFill/>
          <a:ln w="9525">
            <a:noFill/>
            <a:miter lim="800000"/>
            <a:headEnd/>
            <a:tailEnd/>
          </a:ln>
        </p:spPr>
      </p:pic>
      <p:pic>
        <p:nvPicPr>
          <p:cNvPr id="10" name="Picture 2" descr="https://upki-portal.nii.ac.jp/docs/files/image/fed/logo2.png"/>
          <p:cNvPicPr>
            <a:picLocks noChangeAspect="1" noChangeArrowheads="1"/>
          </p:cNvPicPr>
          <p:nvPr/>
        </p:nvPicPr>
        <p:blipFill>
          <a:blip r:embed="rId5" cstate="print"/>
          <a:srcRect/>
          <a:stretch>
            <a:fillRect/>
          </a:stretch>
        </p:blipFill>
        <p:spPr bwMode="auto">
          <a:xfrm>
            <a:off x="6431508" y="1346930"/>
            <a:ext cx="792088" cy="754191"/>
          </a:xfrm>
          <a:prstGeom prst="rect">
            <a:avLst/>
          </a:prstGeom>
          <a:noFill/>
        </p:spPr>
      </p:pic>
      <p:sp>
        <p:nvSpPr>
          <p:cNvPr id="11" name="タイトル 1"/>
          <p:cNvSpPr txBox="1">
            <a:spLocks/>
          </p:cNvSpPr>
          <p:nvPr/>
        </p:nvSpPr>
        <p:spPr bwMode="auto">
          <a:xfrm>
            <a:off x="7151588" y="1302306"/>
            <a:ext cx="1404664" cy="582594"/>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lang="ja-JP" altLang="en-US" sz="2800" dirty="0" smtClean="0">
                <a:latin typeface="HGP創英角ｺﾞｼｯｸUB" pitchFamily="50" charset="-128"/>
                <a:ea typeface="HGP創英角ｺﾞｼｯｸUB" pitchFamily="50" charset="-128"/>
                <a:cs typeface="Arial" pitchFamily="34" charset="0"/>
              </a:rPr>
              <a:t>対応済</a:t>
            </a:r>
            <a:endParaRPr kumimoji="1" lang="ja-JP" altLang="en-US" sz="2800" b="0" i="0" u="none" strike="noStrike" kern="1200" cap="none" spc="0" normalizeH="0" baseline="0" noProof="0" dirty="0">
              <a:ln>
                <a:noFill/>
              </a:ln>
              <a:solidFill>
                <a:schemeClr val="tx1"/>
              </a:solidFill>
              <a:effectLst/>
              <a:uLnTx/>
              <a:uFillTx/>
              <a:latin typeface="HGP創英角ｺﾞｼｯｸUB" pitchFamily="50" charset="-128"/>
              <a:ea typeface="HGP創英角ｺﾞｼｯｸUB" pitchFamily="50" charset="-128"/>
              <a:cs typeface="Arial" pitchFamily="34" charset="0"/>
            </a:endParaRPr>
          </a:p>
        </p:txBody>
      </p:sp>
      <p:sp>
        <p:nvSpPr>
          <p:cNvPr id="13" name="タイトル 1"/>
          <p:cNvSpPr txBox="1">
            <a:spLocks/>
          </p:cNvSpPr>
          <p:nvPr/>
        </p:nvSpPr>
        <p:spPr bwMode="auto">
          <a:xfrm>
            <a:off x="304800" y="197357"/>
            <a:ext cx="8229600" cy="582594"/>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1" lang="ja-JP" altLang="en-US" sz="4400" b="0" i="0" u="none" strike="noStrike" kern="1200" cap="none" spc="0" normalizeH="0" baseline="0" noProof="0" dirty="0" smtClean="0">
                <a:ln>
                  <a:noFill/>
                </a:ln>
                <a:solidFill>
                  <a:schemeClr val="tx1"/>
                </a:solidFill>
                <a:effectLst/>
                <a:uLnTx/>
                <a:uFillTx/>
                <a:latin typeface="+mj-lt"/>
                <a:ea typeface="+mj-ea"/>
                <a:cs typeface="+mj-cs"/>
              </a:rPr>
              <a:t>研究クラウド デモンストレーション</a:t>
            </a:r>
            <a:endParaRPr kumimoji="1" lang="ja-JP" altLang="en-US" sz="4400" b="0" i="0" u="none" strike="noStrike" kern="1200" cap="none" spc="0" normalizeH="0" baseline="0" noProof="0" dirty="0">
              <a:ln>
                <a:noFill/>
              </a:ln>
              <a:solidFill>
                <a:schemeClr val="tx1"/>
              </a:solidFill>
              <a:effectLst/>
              <a:uLnTx/>
              <a:uFillTx/>
              <a:latin typeface="+mj-lt"/>
              <a:ea typeface="+mj-ea"/>
              <a:cs typeface="+mj-cs"/>
            </a:endParaRP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smtClean="0">
                <a:latin typeface="HGPｺﾞｼｯｸE" pitchFamily="50" charset="-128"/>
                <a:ea typeface="HGPｺﾞｼｯｸE" pitchFamily="50" charset="-128"/>
                <a:cs typeface="Arial Unicode MS" pitchFamily="50" charset="-128"/>
              </a:rPr>
              <a:t>3. </a:t>
            </a:r>
            <a:r>
              <a:rPr lang="ja-JP" altLang="en-US" dirty="0" smtClean="0">
                <a:latin typeface="HGPｺﾞｼｯｸE" pitchFamily="50" charset="-128"/>
                <a:ea typeface="HGPｺﾞｼｯｸE" pitchFamily="50" charset="-128"/>
                <a:cs typeface="Arial Unicode MS" pitchFamily="50" charset="-128"/>
              </a:rPr>
              <a:t>インタークラウド基盤</a:t>
            </a:r>
            <a:r>
              <a:rPr lang="en-US" altLang="ja-JP" dirty="0" smtClean="0">
                <a:latin typeface="HGPｺﾞｼｯｸE" pitchFamily="50" charset="-128"/>
                <a:ea typeface="HGPｺﾞｼｯｸE" pitchFamily="50" charset="-128"/>
                <a:cs typeface="Arial Unicode MS" pitchFamily="50" charset="-128"/>
              </a:rPr>
              <a:t> </a:t>
            </a:r>
            <a:endParaRPr kumimoji="1" lang="ja-JP" altLang="en-US" dirty="0"/>
          </a:p>
        </p:txBody>
      </p:sp>
      <p:sp>
        <p:nvSpPr>
          <p:cNvPr id="3" name="スライド番号プレースホルダ 2"/>
          <p:cNvSpPr>
            <a:spLocks noGrp="1"/>
          </p:cNvSpPr>
          <p:nvPr>
            <p:ph type="sldNum" sz="quarter" idx="10"/>
          </p:nvPr>
        </p:nvSpPr>
        <p:spPr/>
        <p:txBody>
          <a:bodyPr/>
          <a:lstStyle/>
          <a:p>
            <a:pPr>
              <a:defRPr/>
            </a:pPr>
            <a:fld id="{2D49EB63-8A47-42A8-B1AF-7D6D75D2383C}" type="slidenum">
              <a:rPr lang="ja-JP" altLang="en-US" smtClean="0"/>
              <a:pPr>
                <a:defRPr/>
              </a:pPr>
              <a:t>34</a:t>
            </a:fld>
            <a:endParaRPr lang="ja-JP" altLang="en-US" dirty="0"/>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角丸四角形 40"/>
          <p:cNvSpPr/>
          <p:nvPr/>
        </p:nvSpPr>
        <p:spPr>
          <a:xfrm>
            <a:off x="3131840" y="5013176"/>
            <a:ext cx="5904656" cy="115212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n-ea"/>
            </a:endParaRPr>
          </a:p>
        </p:txBody>
      </p:sp>
      <p:pic>
        <p:nvPicPr>
          <p:cNvPr id="39" name="Picture 7" descr="C:\Users\nobukazu\AppData\Local\Microsoft\Windows\Temporary Internet Files\Content.IE5\ZNO1IT8K\MP900402012[1].jpg"/>
          <p:cNvPicPr>
            <a:picLocks noChangeAspect="1" noChangeArrowheads="1"/>
          </p:cNvPicPr>
          <p:nvPr/>
        </p:nvPicPr>
        <p:blipFill>
          <a:blip r:embed="rId3" cstate="print"/>
          <a:srcRect/>
          <a:stretch>
            <a:fillRect/>
          </a:stretch>
        </p:blipFill>
        <p:spPr bwMode="auto">
          <a:xfrm>
            <a:off x="5076056" y="980728"/>
            <a:ext cx="2489200" cy="1658937"/>
          </a:xfrm>
          <a:prstGeom prst="rect">
            <a:avLst/>
          </a:prstGeom>
          <a:noFill/>
          <a:ln w="9525">
            <a:noFill/>
            <a:miter lim="800000"/>
            <a:headEnd/>
            <a:tailEnd/>
          </a:ln>
        </p:spPr>
      </p:pic>
      <p:pic>
        <p:nvPicPr>
          <p:cNvPr id="7" name="Picture 3" descr="C:\Users\nobukazu\AppData\Local\Microsoft\Windows\Temporary Internet Files\Content.IE5\WL7QQAY5\MC900046062[1].wmf"/>
          <p:cNvPicPr>
            <a:picLocks noChangeAspect="1" noChangeArrowheads="1"/>
          </p:cNvPicPr>
          <p:nvPr/>
        </p:nvPicPr>
        <p:blipFill>
          <a:blip r:embed="rId4" cstate="print"/>
          <a:srcRect/>
          <a:stretch>
            <a:fillRect/>
          </a:stretch>
        </p:blipFill>
        <p:spPr bwMode="auto">
          <a:xfrm>
            <a:off x="1401763" y="1498600"/>
            <a:ext cx="3683000" cy="4921250"/>
          </a:xfrm>
          <a:prstGeom prst="rect">
            <a:avLst/>
          </a:prstGeom>
          <a:noFill/>
          <a:ln w="9525">
            <a:noFill/>
            <a:miter lim="800000"/>
            <a:headEnd/>
            <a:tailEnd/>
          </a:ln>
        </p:spPr>
      </p:pic>
      <p:pic>
        <p:nvPicPr>
          <p:cNvPr id="8" name="Picture 6" descr="C:\Users\nobukazu\AppData\Local\Microsoft\Windows\Temporary Internet Files\Content.IE5\WL7QQAY5\MC900434845[1].png"/>
          <p:cNvPicPr>
            <a:picLocks noChangeAspect="1" noChangeArrowheads="1"/>
          </p:cNvPicPr>
          <p:nvPr/>
        </p:nvPicPr>
        <p:blipFill>
          <a:blip r:embed="rId5" cstate="print"/>
          <a:srcRect/>
          <a:stretch>
            <a:fillRect/>
          </a:stretch>
        </p:blipFill>
        <p:spPr bwMode="auto">
          <a:xfrm>
            <a:off x="4070350" y="3279775"/>
            <a:ext cx="819150" cy="820738"/>
          </a:xfrm>
          <a:prstGeom prst="rect">
            <a:avLst/>
          </a:prstGeom>
          <a:noFill/>
          <a:ln w="9525">
            <a:noFill/>
            <a:miter lim="800000"/>
            <a:headEnd/>
            <a:tailEnd/>
          </a:ln>
        </p:spPr>
      </p:pic>
      <p:pic>
        <p:nvPicPr>
          <p:cNvPr id="9" name="Picture 7" descr="C:\Users\nobukazu\AppData\Local\Microsoft\Windows\Temporary Internet Files\Content.IE5\ZNO1IT8K\MP900402012[1].jpg"/>
          <p:cNvPicPr>
            <a:picLocks noChangeAspect="1" noChangeArrowheads="1"/>
          </p:cNvPicPr>
          <p:nvPr/>
        </p:nvPicPr>
        <p:blipFill>
          <a:blip r:embed="rId3" cstate="print"/>
          <a:srcRect/>
          <a:stretch>
            <a:fillRect/>
          </a:stretch>
        </p:blipFill>
        <p:spPr bwMode="auto">
          <a:xfrm>
            <a:off x="454025" y="4581128"/>
            <a:ext cx="2489200" cy="1658937"/>
          </a:xfrm>
          <a:prstGeom prst="rect">
            <a:avLst/>
          </a:prstGeom>
          <a:noFill/>
          <a:ln w="9525">
            <a:noFill/>
            <a:miter lim="800000"/>
            <a:headEnd/>
            <a:tailEnd/>
          </a:ln>
        </p:spPr>
      </p:pic>
      <p:pic>
        <p:nvPicPr>
          <p:cNvPr id="11" name="Picture 6" descr="C:\Users\nobukazu\AppData\Local\Microsoft\Windows\Temporary Internet Files\Content.IE5\WL7QQAY5\MC900434845[1].png"/>
          <p:cNvPicPr>
            <a:picLocks noChangeAspect="1" noChangeArrowheads="1"/>
          </p:cNvPicPr>
          <p:nvPr/>
        </p:nvPicPr>
        <p:blipFill>
          <a:blip r:embed="rId5" cstate="print"/>
          <a:srcRect/>
          <a:stretch>
            <a:fillRect/>
          </a:stretch>
        </p:blipFill>
        <p:spPr bwMode="auto">
          <a:xfrm>
            <a:off x="4125913" y="2257425"/>
            <a:ext cx="641350" cy="641350"/>
          </a:xfrm>
          <a:prstGeom prst="rect">
            <a:avLst/>
          </a:prstGeom>
          <a:noFill/>
          <a:ln w="9525">
            <a:noFill/>
            <a:miter lim="800000"/>
            <a:headEnd/>
            <a:tailEnd/>
          </a:ln>
        </p:spPr>
      </p:pic>
      <p:sp>
        <p:nvSpPr>
          <p:cNvPr id="13" name="テキスト ボックス 15"/>
          <p:cNvSpPr txBox="1">
            <a:spLocks noChangeArrowheads="1"/>
          </p:cNvSpPr>
          <p:nvPr/>
        </p:nvSpPr>
        <p:spPr bwMode="auto">
          <a:xfrm>
            <a:off x="3683000" y="1512888"/>
            <a:ext cx="1630363" cy="368300"/>
          </a:xfrm>
          <a:prstGeom prst="rect">
            <a:avLst/>
          </a:prstGeom>
          <a:noFill/>
          <a:ln w="9525">
            <a:noFill/>
            <a:miter lim="800000"/>
            <a:headEnd/>
            <a:tailEnd/>
          </a:ln>
        </p:spPr>
        <p:txBody>
          <a:bodyPr wrap="none">
            <a:spAutoFit/>
          </a:bodyPr>
          <a:lstStyle/>
          <a:p>
            <a:r>
              <a:rPr lang="ja-JP" altLang="en-US" sz="1800" dirty="0">
                <a:latin typeface="+mn-ea"/>
                <a:ea typeface="+mn-ea"/>
              </a:rPr>
              <a:t>北海道クラウド</a:t>
            </a:r>
          </a:p>
        </p:txBody>
      </p:sp>
      <p:sp>
        <p:nvSpPr>
          <p:cNvPr id="14" name="テキスト ボックス 16"/>
          <p:cNvSpPr txBox="1">
            <a:spLocks noChangeArrowheads="1"/>
          </p:cNvSpPr>
          <p:nvPr/>
        </p:nvSpPr>
        <p:spPr bwMode="auto">
          <a:xfrm>
            <a:off x="395536" y="4149080"/>
            <a:ext cx="1400175" cy="369888"/>
          </a:xfrm>
          <a:prstGeom prst="rect">
            <a:avLst/>
          </a:prstGeom>
          <a:noFill/>
          <a:ln w="9525">
            <a:noFill/>
            <a:miter lim="800000"/>
            <a:headEnd/>
            <a:tailEnd/>
          </a:ln>
        </p:spPr>
        <p:txBody>
          <a:bodyPr wrap="none">
            <a:spAutoFit/>
          </a:bodyPr>
          <a:lstStyle/>
          <a:p>
            <a:r>
              <a:rPr lang="ja-JP" altLang="en-US" sz="1800">
                <a:latin typeface="+mn-ea"/>
                <a:ea typeface="+mn-ea"/>
              </a:rPr>
              <a:t>九州クラウド</a:t>
            </a:r>
          </a:p>
        </p:txBody>
      </p:sp>
      <p:sp>
        <p:nvSpPr>
          <p:cNvPr id="15" name="テキスト ボックス 17"/>
          <p:cNvSpPr txBox="1">
            <a:spLocks noChangeArrowheads="1"/>
          </p:cNvSpPr>
          <p:nvPr/>
        </p:nvSpPr>
        <p:spPr bwMode="auto">
          <a:xfrm>
            <a:off x="2878138" y="4076700"/>
            <a:ext cx="1400175" cy="369888"/>
          </a:xfrm>
          <a:prstGeom prst="rect">
            <a:avLst/>
          </a:prstGeom>
          <a:noFill/>
          <a:ln w="9525">
            <a:noFill/>
            <a:miter lim="800000"/>
            <a:headEnd/>
            <a:tailEnd/>
          </a:ln>
        </p:spPr>
        <p:txBody>
          <a:bodyPr wrap="none">
            <a:spAutoFit/>
          </a:bodyPr>
          <a:lstStyle/>
          <a:p>
            <a:r>
              <a:rPr lang="ja-JP" altLang="en-US" sz="1800">
                <a:latin typeface="+mn-ea"/>
                <a:ea typeface="+mn-ea"/>
              </a:rPr>
              <a:t>東海クラウド</a:t>
            </a:r>
          </a:p>
        </p:txBody>
      </p:sp>
      <p:sp>
        <p:nvSpPr>
          <p:cNvPr id="16" name="テキスト ボックス 18"/>
          <p:cNvSpPr txBox="1">
            <a:spLocks noChangeArrowheads="1"/>
          </p:cNvSpPr>
          <p:nvPr/>
        </p:nvSpPr>
        <p:spPr bwMode="auto">
          <a:xfrm>
            <a:off x="1849438" y="2997200"/>
            <a:ext cx="1400175" cy="369888"/>
          </a:xfrm>
          <a:prstGeom prst="rect">
            <a:avLst/>
          </a:prstGeom>
          <a:noFill/>
          <a:ln w="9525">
            <a:noFill/>
            <a:miter lim="800000"/>
            <a:headEnd/>
            <a:tailEnd/>
          </a:ln>
        </p:spPr>
        <p:txBody>
          <a:bodyPr wrap="none">
            <a:spAutoFit/>
          </a:bodyPr>
          <a:lstStyle/>
          <a:p>
            <a:r>
              <a:rPr lang="ja-JP" altLang="en-US" sz="1800">
                <a:latin typeface="+mn-ea"/>
                <a:ea typeface="+mn-ea"/>
              </a:rPr>
              <a:t>関西クラウド</a:t>
            </a:r>
          </a:p>
        </p:txBody>
      </p:sp>
      <p:sp>
        <p:nvSpPr>
          <p:cNvPr id="17" name="テキスト ボックス 19"/>
          <p:cNvSpPr txBox="1">
            <a:spLocks noChangeArrowheads="1"/>
          </p:cNvSpPr>
          <p:nvPr/>
        </p:nvSpPr>
        <p:spPr bwMode="auto">
          <a:xfrm>
            <a:off x="2357438" y="4391025"/>
            <a:ext cx="1400175" cy="369888"/>
          </a:xfrm>
          <a:prstGeom prst="rect">
            <a:avLst/>
          </a:prstGeom>
          <a:noFill/>
          <a:ln w="9525">
            <a:noFill/>
            <a:miter lim="800000"/>
            <a:headEnd/>
            <a:tailEnd/>
          </a:ln>
        </p:spPr>
        <p:txBody>
          <a:bodyPr wrap="none">
            <a:spAutoFit/>
          </a:bodyPr>
          <a:lstStyle/>
          <a:p>
            <a:r>
              <a:rPr lang="ja-JP" altLang="en-US" sz="1800">
                <a:latin typeface="+mn-ea"/>
                <a:ea typeface="+mn-ea"/>
              </a:rPr>
              <a:t>四国クラウド</a:t>
            </a:r>
          </a:p>
        </p:txBody>
      </p:sp>
      <p:sp>
        <p:nvSpPr>
          <p:cNvPr id="18" name="テキスト ボックス 21"/>
          <p:cNvSpPr txBox="1">
            <a:spLocks noChangeArrowheads="1"/>
          </p:cNvSpPr>
          <p:nvPr/>
        </p:nvSpPr>
        <p:spPr bwMode="auto">
          <a:xfrm>
            <a:off x="2601913" y="2622550"/>
            <a:ext cx="1400175" cy="369888"/>
          </a:xfrm>
          <a:prstGeom prst="rect">
            <a:avLst/>
          </a:prstGeom>
          <a:noFill/>
          <a:ln w="9525">
            <a:noFill/>
            <a:miter lim="800000"/>
            <a:headEnd/>
            <a:tailEnd/>
          </a:ln>
        </p:spPr>
        <p:txBody>
          <a:bodyPr wrap="none">
            <a:spAutoFit/>
          </a:bodyPr>
          <a:lstStyle/>
          <a:p>
            <a:r>
              <a:rPr lang="ja-JP" altLang="en-US" sz="1800">
                <a:latin typeface="+mn-ea"/>
                <a:ea typeface="+mn-ea"/>
              </a:rPr>
              <a:t>北陸クラウド</a:t>
            </a:r>
          </a:p>
        </p:txBody>
      </p:sp>
      <p:sp>
        <p:nvSpPr>
          <p:cNvPr id="19" name="テキスト ボックス 1"/>
          <p:cNvSpPr txBox="1">
            <a:spLocks noChangeArrowheads="1"/>
          </p:cNvSpPr>
          <p:nvPr/>
        </p:nvSpPr>
        <p:spPr bwMode="auto">
          <a:xfrm>
            <a:off x="3131840" y="5013176"/>
            <a:ext cx="6012160" cy="1077218"/>
          </a:xfrm>
          <a:prstGeom prst="rect">
            <a:avLst/>
          </a:prstGeom>
          <a:noFill/>
          <a:ln w="9525">
            <a:noFill/>
            <a:miter lim="800000"/>
            <a:headEnd/>
            <a:tailEnd/>
          </a:ln>
        </p:spPr>
        <p:txBody>
          <a:bodyPr wrap="square">
            <a:spAutoFit/>
          </a:bodyPr>
          <a:lstStyle/>
          <a:p>
            <a:pPr marL="342900" indent="-342900">
              <a:buFont typeface="Arial" pitchFamily="34" charset="0"/>
              <a:buChar char="•"/>
            </a:pPr>
            <a:r>
              <a:rPr lang="ja-JP" altLang="en-US" sz="3200" dirty="0" smtClean="0">
                <a:solidFill>
                  <a:schemeClr val="bg1"/>
                </a:solidFill>
                <a:latin typeface="+mn-ea"/>
                <a:ea typeface="+mn-ea"/>
              </a:rPr>
              <a:t>地域クラウドが普及</a:t>
            </a:r>
            <a:endParaRPr lang="en-US" altLang="ja-JP" sz="3200" dirty="0">
              <a:solidFill>
                <a:schemeClr val="bg1"/>
              </a:solidFill>
              <a:latin typeface="+mn-ea"/>
              <a:ea typeface="+mn-ea"/>
            </a:endParaRPr>
          </a:p>
          <a:p>
            <a:pPr marL="342900" indent="-342900">
              <a:buFont typeface="Arial" pitchFamily="34" charset="0"/>
              <a:buChar char="•"/>
            </a:pPr>
            <a:r>
              <a:rPr lang="ja-JP" altLang="en-US" sz="3200" dirty="0" smtClean="0">
                <a:solidFill>
                  <a:schemeClr val="bg1"/>
                </a:solidFill>
                <a:latin typeface="+mn-ea"/>
                <a:ea typeface="+mn-ea"/>
              </a:rPr>
              <a:t>インタークラウド基盤により連携</a:t>
            </a:r>
            <a:r>
              <a:rPr lang="en-US" altLang="ja-JP" sz="3200" dirty="0" smtClean="0">
                <a:solidFill>
                  <a:schemeClr val="bg1"/>
                </a:solidFill>
                <a:latin typeface="+mn-ea"/>
                <a:ea typeface="+mn-ea"/>
              </a:rPr>
              <a:t>     </a:t>
            </a:r>
            <a:endParaRPr lang="ja-JP" altLang="en-US" sz="3200" dirty="0">
              <a:solidFill>
                <a:schemeClr val="bg1"/>
              </a:solidFill>
              <a:latin typeface="+mn-ea"/>
              <a:ea typeface="+mn-ea"/>
            </a:endParaRPr>
          </a:p>
        </p:txBody>
      </p:sp>
      <p:sp>
        <p:nvSpPr>
          <p:cNvPr id="20" name="テキスト ボックス 20"/>
          <p:cNvSpPr txBox="1">
            <a:spLocks noChangeArrowheads="1"/>
          </p:cNvSpPr>
          <p:nvPr/>
        </p:nvSpPr>
        <p:spPr bwMode="auto">
          <a:xfrm>
            <a:off x="4479925" y="2578100"/>
            <a:ext cx="1400175" cy="369888"/>
          </a:xfrm>
          <a:prstGeom prst="rect">
            <a:avLst/>
          </a:prstGeom>
          <a:noFill/>
          <a:ln w="9525">
            <a:noFill/>
            <a:miter lim="800000"/>
            <a:headEnd/>
            <a:tailEnd/>
          </a:ln>
        </p:spPr>
        <p:txBody>
          <a:bodyPr wrap="none">
            <a:spAutoFit/>
          </a:bodyPr>
          <a:lstStyle/>
          <a:p>
            <a:r>
              <a:rPr lang="ja-JP" altLang="en-US" sz="1800">
                <a:latin typeface="+mn-ea"/>
                <a:ea typeface="+mn-ea"/>
              </a:rPr>
              <a:t>東北クラウド</a:t>
            </a:r>
          </a:p>
        </p:txBody>
      </p:sp>
      <p:pic>
        <p:nvPicPr>
          <p:cNvPr id="21" name="Picture 6" descr="C:\Users\nobukazu\AppData\Local\Microsoft\Windows\Temporary Internet Files\Content.IE5\WL7QQAY5\MC900434845[1].png"/>
          <p:cNvPicPr>
            <a:picLocks noChangeAspect="1" noChangeArrowheads="1"/>
          </p:cNvPicPr>
          <p:nvPr/>
        </p:nvPicPr>
        <p:blipFill>
          <a:blip r:embed="rId5" cstate="print"/>
          <a:srcRect/>
          <a:stretch>
            <a:fillRect/>
          </a:stretch>
        </p:blipFill>
        <p:spPr bwMode="auto">
          <a:xfrm>
            <a:off x="2514600" y="3643313"/>
            <a:ext cx="642938" cy="642937"/>
          </a:xfrm>
          <a:prstGeom prst="rect">
            <a:avLst/>
          </a:prstGeom>
          <a:noFill/>
          <a:ln w="9525">
            <a:noFill/>
            <a:miter lim="800000"/>
            <a:headEnd/>
            <a:tailEnd/>
          </a:ln>
        </p:spPr>
      </p:pic>
      <p:pic>
        <p:nvPicPr>
          <p:cNvPr id="22" name="Picture 6" descr="C:\Users\nobukazu\AppData\Local\Microsoft\Windows\Temporary Internet Files\Content.IE5\WL7QQAY5\MC900434845[1].png"/>
          <p:cNvPicPr>
            <a:picLocks noChangeAspect="1" noChangeArrowheads="1"/>
          </p:cNvPicPr>
          <p:nvPr/>
        </p:nvPicPr>
        <p:blipFill>
          <a:blip r:embed="rId5" cstate="print"/>
          <a:srcRect/>
          <a:stretch>
            <a:fillRect/>
          </a:stretch>
        </p:blipFill>
        <p:spPr bwMode="auto">
          <a:xfrm>
            <a:off x="1790700" y="3959225"/>
            <a:ext cx="642938" cy="642938"/>
          </a:xfrm>
          <a:prstGeom prst="rect">
            <a:avLst/>
          </a:prstGeom>
          <a:noFill/>
          <a:ln w="9525">
            <a:noFill/>
            <a:miter lim="800000"/>
            <a:headEnd/>
            <a:tailEnd/>
          </a:ln>
        </p:spPr>
      </p:pic>
      <p:pic>
        <p:nvPicPr>
          <p:cNvPr id="23" name="Picture 6" descr="C:\Users\nobukazu\AppData\Local\Microsoft\Windows\Temporary Internet Files\Content.IE5\WL7QQAY5\MC900434845[1].png"/>
          <p:cNvPicPr>
            <a:picLocks noChangeAspect="1" noChangeArrowheads="1"/>
          </p:cNvPicPr>
          <p:nvPr/>
        </p:nvPicPr>
        <p:blipFill>
          <a:blip r:embed="rId5" cstate="print"/>
          <a:srcRect/>
          <a:stretch>
            <a:fillRect/>
          </a:stretch>
        </p:blipFill>
        <p:spPr bwMode="auto">
          <a:xfrm>
            <a:off x="3157538" y="3157538"/>
            <a:ext cx="642937" cy="642937"/>
          </a:xfrm>
          <a:prstGeom prst="rect">
            <a:avLst/>
          </a:prstGeom>
          <a:noFill/>
          <a:ln w="9525">
            <a:noFill/>
            <a:miter lim="800000"/>
            <a:headEnd/>
            <a:tailEnd/>
          </a:ln>
        </p:spPr>
      </p:pic>
      <p:pic>
        <p:nvPicPr>
          <p:cNvPr id="24" name="Picture 6" descr="C:\Users\nobukazu\AppData\Local\Microsoft\Windows\Temporary Internet Files\Content.IE5\WL7QQAY5\MC900434845[1].png"/>
          <p:cNvPicPr>
            <a:picLocks noChangeAspect="1" noChangeArrowheads="1"/>
          </p:cNvPicPr>
          <p:nvPr/>
        </p:nvPicPr>
        <p:blipFill>
          <a:blip r:embed="rId5" cstate="print"/>
          <a:srcRect/>
          <a:stretch>
            <a:fillRect/>
          </a:stretch>
        </p:blipFill>
        <p:spPr bwMode="auto">
          <a:xfrm>
            <a:off x="5976938" y="1443038"/>
            <a:ext cx="642937" cy="642937"/>
          </a:xfrm>
          <a:prstGeom prst="rect">
            <a:avLst/>
          </a:prstGeom>
          <a:noFill/>
          <a:ln w="9525">
            <a:noFill/>
            <a:miter lim="800000"/>
            <a:headEnd/>
            <a:tailEnd/>
          </a:ln>
        </p:spPr>
      </p:pic>
      <p:cxnSp>
        <p:nvCxnSpPr>
          <p:cNvPr id="25" name="直線コネクタ 24"/>
          <p:cNvCxnSpPr/>
          <p:nvPr/>
        </p:nvCxnSpPr>
        <p:spPr>
          <a:xfrm>
            <a:off x="4427538" y="2781300"/>
            <a:ext cx="52387" cy="498475"/>
          </a:xfrm>
          <a:prstGeom prst="line">
            <a:avLst/>
          </a:prstGeom>
          <a:ln w="38100"/>
        </p:spPr>
        <p:style>
          <a:lnRef idx="2">
            <a:schemeClr val="dk1"/>
          </a:lnRef>
          <a:fillRef idx="0">
            <a:schemeClr val="dk1"/>
          </a:fillRef>
          <a:effectRef idx="1">
            <a:schemeClr val="dk1"/>
          </a:effectRef>
          <a:fontRef idx="minor">
            <a:schemeClr val="tx1"/>
          </a:fontRef>
        </p:style>
      </p:cxnSp>
      <p:cxnSp>
        <p:nvCxnSpPr>
          <p:cNvPr id="26" name="直線コネクタ 25"/>
          <p:cNvCxnSpPr/>
          <p:nvPr/>
        </p:nvCxnSpPr>
        <p:spPr>
          <a:xfrm flipH="1">
            <a:off x="2959100" y="3795713"/>
            <a:ext cx="1238250" cy="169862"/>
          </a:xfrm>
          <a:prstGeom prst="line">
            <a:avLst/>
          </a:prstGeom>
          <a:ln w="38100"/>
        </p:spPr>
        <p:style>
          <a:lnRef idx="2">
            <a:schemeClr val="dk1"/>
          </a:lnRef>
          <a:fillRef idx="0">
            <a:schemeClr val="dk1"/>
          </a:fillRef>
          <a:effectRef idx="1">
            <a:schemeClr val="dk1"/>
          </a:effectRef>
          <a:fontRef idx="minor">
            <a:schemeClr val="tx1"/>
          </a:fontRef>
        </p:style>
      </p:cxnSp>
      <p:cxnSp>
        <p:nvCxnSpPr>
          <p:cNvPr id="27" name="直線コネクタ 26"/>
          <p:cNvCxnSpPr/>
          <p:nvPr/>
        </p:nvCxnSpPr>
        <p:spPr>
          <a:xfrm>
            <a:off x="3578225" y="3489325"/>
            <a:ext cx="633413" cy="84138"/>
          </a:xfrm>
          <a:prstGeom prst="line">
            <a:avLst/>
          </a:prstGeom>
        </p:spPr>
        <p:style>
          <a:lnRef idx="2">
            <a:schemeClr val="dk1"/>
          </a:lnRef>
          <a:fillRef idx="0">
            <a:schemeClr val="dk1"/>
          </a:fillRef>
          <a:effectRef idx="1">
            <a:schemeClr val="dk1"/>
          </a:effectRef>
          <a:fontRef idx="minor">
            <a:schemeClr val="tx1"/>
          </a:fontRef>
        </p:style>
      </p:cxnSp>
      <p:cxnSp>
        <p:nvCxnSpPr>
          <p:cNvPr id="28" name="直線コネクタ 27"/>
          <p:cNvCxnSpPr/>
          <p:nvPr/>
        </p:nvCxnSpPr>
        <p:spPr>
          <a:xfrm flipH="1">
            <a:off x="2195513" y="3933825"/>
            <a:ext cx="2016125" cy="431800"/>
          </a:xfrm>
          <a:prstGeom prst="line">
            <a:avLst/>
          </a:prstGeom>
        </p:spPr>
        <p:style>
          <a:lnRef idx="2">
            <a:schemeClr val="dk1"/>
          </a:lnRef>
          <a:fillRef idx="0">
            <a:schemeClr val="dk1"/>
          </a:fillRef>
          <a:effectRef idx="1">
            <a:schemeClr val="dk1"/>
          </a:effectRef>
          <a:fontRef idx="minor">
            <a:schemeClr val="tx1"/>
          </a:fontRef>
        </p:style>
      </p:cxnSp>
      <p:cxnSp>
        <p:nvCxnSpPr>
          <p:cNvPr id="29" name="直線コネクタ 28"/>
          <p:cNvCxnSpPr/>
          <p:nvPr/>
        </p:nvCxnSpPr>
        <p:spPr>
          <a:xfrm flipV="1">
            <a:off x="4716463" y="1941513"/>
            <a:ext cx="1462087" cy="1487487"/>
          </a:xfrm>
          <a:prstGeom prst="line">
            <a:avLst/>
          </a:prstGeom>
        </p:spPr>
        <p:style>
          <a:lnRef idx="2">
            <a:schemeClr val="dk1"/>
          </a:lnRef>
          <a:fillRef idx="0">
            <a:schemeClr val="dk1"/>
          </a:fillRef>
          <a:effectRef idx="1">
            <a:schemeClr val="dk1"/>
          </a:effectRef>
          <a:fontRef idx="minor">
            <a:schemeClr val="tx1"/>
          </a:fontRef>
        </p:style>
      </p:cxnSp>
      <p:sp>
        <p:nvSpPr>
          <p:cNvPr id="30" name="テキスト ボックス 17"/>
          <p:cNvSpPr txBox="1">
            <a:spLocks noChangeArrowheads="1"/>
          </p:cNvSpPr>
          <p:nvPr/>
        </p:nvSpPr>
        <p:spPr bwMode="auto">
          <a:xfrm>
            <a:off x="4692650" y="3962400"/>
            <a:ext cx="1400175" cy="368300"/>
          </a:xfrm>
          <a:prstGeom prst="rect">
            <a:avLst/>
          </a:prstGeom>
          <a:noFill/>
          <a:ln w="9525">
            <a:noFill/>
            <a:miter lim="800000"/>
            <a:headEnd/>
            <a:tailEnd/>
          </a:ln>
        </p:spPr>
        <p:txBody>
          <a:bodyPr wrap="none">
            <a:spAutoFit/>
          </a:bodyPr>
          <a:lstStyle/>
          <a:p>
            <a:r>
              <a:rPr lang="ja-JP" altLang="en-US" sz="1800">
                <a:latin typeface="+mn-ea"/>
                <a:ea typeface="+mn-ea"/>
              </a:rPr>
              <a:t>関東クラウド</a:t>
            </a:r>
          </a:p>
        </p:txBody>
      </p:sp>
      <p:sp>
        <p:nvSpPr>
          <p:cNvPr id="31" name="AutoShape 587"/>
          <p:cNvSpPr>
            <a:spLocks noChangeArrowheads="1"/>
          </p:cNvSpPr>
          <p:nvPr/>
        </p:nvSpPr>
        <p:spPr bwMode="auto">
          <a:xfrm rot="19517060">
            <a:off x="1847292" y="2530765"/>
            <a:ext cx="4925947" cy="1580445"/>
          </a:xfrm>
          <a:prstGeom prst="cloudCallout">
            <a:avLst>
              <a:gd name="adj1" fmla="val -2005"/>
              <a:gd name="adj2" fmla="val -4588"/>
            </a:avLst>
          </a:prstGeom>
          <a:solidFill>
            <a:schemeClr val="bg1">
              <a:lumMod val="85000"/>
              <a:alpha val="22000"/>
            </a:schemeClr>
          </a:solidFill>
          <a:ln>
            <a:solidFill>
              <a:schemeClr val="bg1">
                <a:lumMod val="95000"/>
              </a:schemeClr>
            </a:solidFill>
            <a:headEnd/>
            <a:tailEnd/>
          </a:ln>
        </p:spPr>
        <p:style>
          <a:lnRef idx="1">
            <a:schemeClr val="accent2"/>
          </a:lnRef>
          <a:fillRef idx="2">
            <a:schemeClr val="accent2"/>
          </a:fillRef>
          <a:effectRef idx="1">
            <a:schemeClr val="accent2"/>
          </a:effectRef>
          <a:fontRef idx="minor">
            <a:schemeClr val="dk1"/>
          </a:fontRef>
        </p:style>
        <p:txBody>
          <a:bodyPr anchor="ctr"/>
          <a:lstStyle/>
          <a:p>
            <a:pPr marL="323850" indent="-323850" algn="ctr" defTabSz="844550">
              <a:spcBef>
                <a:spcPct val="20000"/>
              </a:spcBef>
              <a:defRPr/>
            </a:pPr>
            <a:r>
              <a:rPr lang="ja-JP" altLang="en-US" sz="1800" dirty="0">
                <a:solidFill>
                  <a:srgbClr val="FFFFFF"/>
                </a:solidFill>
                <a:latin typeface="+mn-ea"/>
              </a:rPr>
              <a:t>　</a:t>
            </a:r>
          </a:p>
        </p:txBody>
      </p:sp>
      <p:sp>
        <p:nvSpPr>
          <p:cNvPr id="32" name="テキスト ボックス 6"/>
          <p:cNvSpPr txBox="1">
            <a:spLocks noChangeArrowheads="1"/>
          </p:cNvSpPr>
          <p:nvPr/>
        </p:nvSpPr>
        <p:spPr bwMode="auto">
          <a:xfrm>
            <a:off x="4990090" y="908720"/>
            <a:ext cx="1407758" cy="369332"/>
          </a:xfrm>
          <a:prstGeom prst="rect">
            <a:avLst/>
          </a:prstGeom>
          <a:noFill/>
          <a:ln w="9525">
            <a:noFill/>
            <a:miter lim="800000"/>
            <a:headEnd/>
            <a:tailEnd/>
          </a:ln>
        </p:spPr>
        <p:txBody>
          <a:bodyPr wrap="none">
            <a:spAutoFit/>
          </a:bodyPr>
          <a:lstStyle/>
          <a:p>
            <a:r>
              <a:rPr lang="ja-JP" altLang="en-US" dirty="0" smtClean="0">
                <a:solidFill>
                  <a:srgbClr val="FF0000"/>
                </a:solidFill>
                <a:latin typeface="+mn-ea"/>
                <a:ea typeface="+mn-ea"/>
              </a:rPr>
              <a:t>地域クラウド</a:t>
            </a:r>
            <a:endParaRPr lang="ja-JP" altLang="en-US" dirty="0">
              <a:solidFill>
                <a:srgbClr val="FF0000"/>
              </a:solidFill>
              <a:latin typeface="+mn-ea"/>
              <a:ea typeface="+mn-ea"/>
            </a:endParaRPr>
          </a:p>
        </p:txBody>
      </p:sp>
      <p:sp>
        <p:nvSpPr>
          <p:cNvPr id="33" name="AutoShape 587"/>
          <p:cNvSpPr>
            <a:spLocks noChangeArrowheads="1"/>
          </p:cNvSpPr>
          <p:nvPr/>
        </p:nvSpPr>
        <p:spPr bwMode="auto">
          <a:xfrm rot="19517060">
            <a:off x="319813" y="1344838"/>
            <a:ext cx="2618570" cy="1311207"/>
          </a:xfrm>
          <a:prstGeom prst="cloudCallout">
            <a:avLst>
              <a:gd name="adj1" fmla="val -2005"/>
              <a:gd name="adj2" fmla="val -4588"/>
            </a:avLst>
          </a:prstGeom>
          <a:solidFill>
            <a:schemeClr val="bg1">
              <a:lumMod val="85000"/>
              <a:alpha val="22000"/>
            </a:schemeClr>
          </a:solidFill>
          <a:ln>
            <a:solidFill>
              <a:schemeClr val="bg1">
                <a:lumMod val="95000"/>
              </a:schemeClr>
            </a:solidFill>
            <a:headEnd/>
            <a:tailEnd/>
          </a:ln>
        </p:spPr>
        <p:style>
          <a:lnRef idx="1">
            <a:schemeClr val="accent2"/>
          </a:lnRef>
          <a:fillRef idx="2">
            <a:schemeClr val="accent2"/>
          </a:fillRef>
          <a:effectRef idx="1">
            <a:schemeClr val="accent2"/>
          </a:effectRef>
          <a:fontRef idx="minor">
            <a:schemeClr val="dk1"/>
          </a:fontRef>
        </p:style>
        <p:txBody>
          <a:bodyPr anchor="ctr"/>
          <a:lstStyle/>
          <a:p>
            <a:pPr marL="323850" indent="-323850" algn="ctr" defTabSz="844550">
              <a:spcBef>
                <a:spcPct val="20000"/>
              </a:spcBef>
              <a:defRPr/>
            </a:pPr>
            <a:r>
              <a:rPr lang="ja-JP" altLang="en-US" sz="1800" dirty="0">
                <a:solidFill>
                  <a:srgbClr val="FFFFFF"/>
                </a:solidFill>
                <a:latin typeface="Verdana" pitchFamily="34" charset="0"/>
                <a:ea typeface="HGS創英角ｺﾞｼｯｸUB" pitchFamily="50" charset="-128"/>
              </a:rPr>
              <a:t>　</a:t>
            </a:r>
          </a:p>
        </p:txBody>
      </p:sp>
      <p:sp>
        <p:nvSpPr>
          <p:cNvPr id="34" name="AutoShape 587"/>
          <p:cNvSpPr>
            <a:spLocks noChangeArrowheads="1"/>
          </p:cNvSpPr>
          <p:nvPr/>
        </p:nvSpPr>
        <p:spPr bwMode="auto">
          <a:xfrm rot="19517060">
            <a:off x="6296478" y="2689786"/>
            <a:ext cx="2618570" cy="1311207"/>
          </a:xfrm>
          <a:prstGeom prst="cloudCallout">
            <a:avLst>
              <a:gd name="adj1" fmla="val -2005"/>
              <a:gd name="adj2" fmla="val -4588"/>
            </a:avLst>
          </a:prstGeom>
          <a:solidFill>
            <a:schemeClr val="bg1">
              <a:lumMod val="85000"/>
              <a:alpha val="22000"/>
            </a:schemeClr>
          </a:solidFill>
          <a:ln>
            <a:solidFill>
              <a:schemeClr val="bg1">
                <a:lumMod val="95000"/>
              </a:schemeClr>
            </a:solidFill>
            <a:headEnd/>
            <a:tailEnd/>
          </a:ln>
        </p:spPr>
        <p:style>
          <a:lnRef idx="1">
            <a:schemeClr val="accent2"/>
          </a:lnRef>
          <a:fillRef idx="2">
            <a:schemeClr val="accent2"/>
          </a:fillRef>
          <a:effectRef idx="1">
            <a:schemeClr val="accent2"/>
          </a:effectRef>
          <a:fontRef idx="minor">
            <a:schemeClr val="dk1"/>
          </a:fontRef>
        </p:style>
        <p:txBody>
          <a:bodyPr anchor="ctr"/>
          <a:lstStyle/>
          <a:p>
            <a:pPr marL="323850" indent="-323850" algn="ctr" defTabSz="844550">
              <a:spcBef>
                <a:spcPct val="20000"/>
              </a:spcBef>
              <a:defRPr/>
            </a:pPr>
            <a:r>
              <a:rPr lang="ja-JP" altLang="en-US" sz="1800" dirty="0">
                <a:solidFill>
                  <a:srgbClr val="FFFFFF"/>
                </a:solidFill>
                <a:latin typeface="+mn-ea"/>
              </a:rPr>
              <a:t>　</a:t>
            </a:r>
          </a:p>
        </p:txBody>
      </p:sp>
      <p:sp>
        <p:nvSpPr>
          <p:cNvPr id="35" name="テキスト ボックス 15"/>
          <p:cNvSpPr txBox="1">
            <a:spLocks noChangeArrowheads="1"/>
          </p:cNvSpPr>
          <p:nvPr/>
        </p:nvSpPr>
        <p:spPr bwMode="auto">
          <a:xfrm>
            <a:off x="6948264" y="3140968"/>
            <a:ext cx="1151277" cy="646331"/>
          </a:xfrm>
          <a:prstGeom prst="rect">
            <a:avLst/>
          </a:prstGeom>
          <a:noFill/>
          <a:ln w="9525">
            <a:noFill/>
            <a:miter lim="800000"/>
            <a:headEnd/>
            <a:tailEnd/>
          </a:ln>
        </p:spPr>
        <p:txBody>
          <a:bodyPr wrap="none">
            <a:spAutoFit/>
          </a:bodyPr>
          <a:lstStyle/>
          <a:p>
            <a:r>
              <a:rPr lang="ja-JP" altLang="en-US" dirty="0" smtClean="0">
                <a:latin typeface="+mn-ea"/>
                <a:ea typeface="+mn-ea"/>
              </a:rPr>
              <a:t>パブリック</a:t>
            </a:r>
            <a:endParaRPr lang="en-US" altLang="ja-JP" dirty="0" smtClean="0">
              <a:latin typeface="+mn-ea"/>
              <a:ea typeface="+mn-ea"/>
            </a:endParaRPr>
          </a:p>
          <a:p>
            <a:r>
              <a:rPr lang="ja-JP" altLang="en-US" sz="1800" dirty="0" smtClean="0">
                <a:latin typeface="+mn-ea"/>
                <a:ea typeface="+mn-ea"/>
              </a:rPr>
              <a:t>クラウド</a:t>
            </a:r>
            <a:endParaRPr lang="ja-JP" altLang="en-US" sz="1800" dirty="0">
              <a:latin typeface="+mn-ea"/>
              <a:ea typeface="+mn-ea"/>
            </a:endParaRPr>
          </a:p>
        </p:txBody>
      </p:sp>
      <p:sp>
        <p:nvSpPr>
          <p:cNvPr id="36" name="テキスト ボックス 15"/>
          <p:cNvSpPr txBox="1">
            <a:spLocks noChangeArrowheads="1"/>
          </p:cNvSpPr>
          <p:nvPr/>
        </p:nvSpPr>
        <p:spPr bwMode="auto">
          <a:xfrm>
            <a:off x="971600" y="1700808"/>
            <a:ext cx="1338828" cy="923330"/>
          </a:xfrm>
          <a:prstGeom prst="rect">
            <a:avLst/>
          </a:prstGeom>
          <a:noFill/>
          <a:ln w="9525">
            <a:noFill/>
            <a:miter lim="800000"/>
            <a:headEnd/>
            <a:tailEnd/>
          </a:ln>
        </p:spPr>
        <p:txBody>
          <a:bodyPr wrap="none">
            <a:spAutoFit/>
          </a:bodyPr>
          <a:lstStyle/>
          <a:p>
            <a:r>
              <a:rPr lang="ja-JP" altLang="en-US" sz="1800" dirty="0" smtClean="0">
                <a:latin typeface="+mn-ea"/>
                <a:ea typeface="+mn-ea"/>
              </a:rPr>
              <a:t>海外</a:t>
            </a:r>
            <a:endParaRPr lang="en-US" altLang="ja-JP" sz="1800" dirty="0" smtClean="0">
              <a:latin typeface="+mn-ea"/>
              <a:ea typeface="+mn-ea"/>
            </a:endParaRPr>
          </a:p>
          <a:p>
            <a:r>
              <a:rPr lang="ja-JP" altLang="en-US" dirty="0" smtClean="0">
                <a:latin typeface="+mn-ea"/>
                <a:ea typeface="+mn-ea"/>
              </a:rPr>
              <a:t>アカデミック</a:t>
            </a:r>
            <a:endParaRPr lang="en-US" altLang="ja-JP" dirty="0" smtClean="0">
              <a:latin typeface="+mn-ea"/>
              <a:ea typeface="+mn-ea"/>
            </a:endParaRPr>
          </a:p>
          <a:p>
            <a:r>
              <a:rPr lang="ja-JP" altLang="en-US" sz="1800" dirty="0" smtClean="0">
                <a:latin typeface="+mn-ea"/>
                <a:ea typeface="+mn-ea"/>
              </a:rPr>
              <a:t>クラウド</a:t>
            </a:r>
            <a:endParaRPr lang="ja-JP" altLang="en-US" sz="1800" dirty="0">
              <a:latin typeface="+mn-ea"/>
              <a:ea typeface="+mn-ea"/>
            </a:endParaRPr>
          </a:p>
        </p:txBody>
      </p:sp>
      <p:cxnSp>
        <p:nvCxnSpPr>
          <p:cNvPr id="37" name="直線コネクタ 36"/>
          <p:cNvCxnSpPr/>
          <p:nvPr/>
        </p:nvCxnSpPr>
        <p:spPr>
          <a:xfrm>
            <a:off x="2411760" y="2060848"/>
            <a:ext cx="1728192" cy="936104"/>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直線コネクタ 37"/>
          <p:cNvCxnSpPr>
            <a:endCxn id="34" idx="0"/>
          </p:cNvCxnSpPr>
          <p:nvPr/>
        </p:nvCxnSpPr>
        <p:spPr>
          <a:xfrm>
            <a:off x="5364088" y="3501008"/>
            <a:ext cx="1172134" cy="585400"/>
          </a:xfrm>
          <a:prstGeom prst="line">
            <a:avLst/>
          </a:prstGeom>
        </p:spPr>
        <p:style>
          <a:lnRef idx="1">
            <a:schemeClr val="accent1"/>
          </a:lnRef>
          <a:fillRef idx="0">
            <a:schemeClr val="accent1"/>
          </a:fillRef>
          <a:effectRef idx="0">
            <a:schemeClr val="accent1"/>
          </a:effectRef>
          <a:fontRef idx="minor">
            <a:schemeClr val="tx1"/>
          </a:fontRef>
        </p:style>
      </p:cxnSp>
      <p:sp>
        <p:nvSpPr>
          <p:cNvPr id="40" name="タイトル 1"/>
          <p:cNvSpPr txBox="1">
            <a:spLocks/>
          </p:cNvSpPr>
          <p:nvPr/>
        </p:nvSpPr>
        <p:spPr bwMode="auto">
          <a:xfrm>
            <a:off x="179512" y="188640"/>
            <a:ext cx="8784976" cy="6064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ja-JP" altLang="en-US" sz="4000" b="0" i="0" u="none" strike="noStrike" kern="1200" cap="none" spc="0" normalizeH="0" baseline="0" noProof="0" dirty="0">
              <a:ln>
                <a:noFill/>
              </a:ln>
              <a:solidFill>
                <a:schemeClr val="tx1"/>
              </a:solidFill>
              <a:effectLst/>
              <a:uLnTx/>
              <a:uFillTx/>
              <a:latin typeface="HGP創英角ｺﾞｼｯｸUB" pitchFamily="50" charset="-128"/>
              <a:ea typeface="HGP創英角ｺﾞｼｯｸUB" pitchFamily="50" charset="-128"/>
              <a:cs typeface="+mj-cs"/>
            </a:endParaRPr>
          </a:p>
        </p:txBody>
      </p:sp>
      <p:sp>
        <p:nvSpPr>
          <p:cNvPr id="42" name="テキスト ボックス 6"/>
          <p:cNvSpPr txBox="1">
            <a:spLocks noChangeArrowheads="1"/>
          </p:cNvSpPr>
          <p:nvPr/>
        </p:nvSpPr>
        <p:spPr bwMode="auto">
          <a:xfrm>
            <a:off x="3644280" y="3077344"/>
            <a:ext cx="2204450" cy="369332"/>
          </a:xfrm>
          <a:prstGeom prst="rect">
            <a:avLst/>
          </a:prstGeom>
          <a:noFill/>
          <a:ln w="9525">
            <a:noFill/>
            <a:miter lim="800000"/>
            <a:headEnd/>
            <a:tailEnd/>
          </a:ln>
        </p:spPr>
        <p:txBody>
          <a:bodyPr wrap="none">
            <a:spAutoFit/>
          </a:bodyPr>
          <a:lstStyle/>
          <a:p>
            <a:r>
              <a:rPr lang="ja-JP" altLang="en-US" dirty="0" smtClean="0">
                <a:solidFill>
                  <a:srgbClr val="FF0000"/>
                </a:solidFill>
                <a:latin typeface="+mn-ea"/>
                <a:ea typeface="+mn-ea"/>
              </a:rPr>
              <a:t>インタークラウド基盤</a:t>
            </a:r>
            <a:endParaRPr lang="ja-JP" altLang="en-US" dirty="0">
              <a:solidFill>
                <a:srgbClr val="FF0000"/>
              </a:solidFill>
              <a:latin typeface="+mn-ea"/>
              <a:ea typeface="+mn-ea"/>
            </a:endParaRPr>
          </a:p>
        </p:txBody>
      </p:sp>
      <p:sp>
        <p:nvSpPr>
          <p:cNvPr id="2" name="タイトル 1"/>
          <p:cNvSpPr>
            <a:spLocks noGrp="1"/>
          </p:cNvSpPr>
          <p:nvPr>
            <p:ph type="title"/>
          </p:nvPr>
        </p:nvSpPr>
        <p:spPr/>
        <p:txBody>
          <a:bodyPr/>
          <a:lstStyle/>
          <a:p>
            <a:r>
              <a:rPr lang="ja-JP" altLang="ja-JP" smtClean="0"/>
              <a:t>アカデミックコミュニティクラウド</a:t>
            </a:r>
            <a:endParaRPr lang="ja-JP" altLang="en-US" dirty="0"/>
          </a:p>
        </p:txBody>
      </p:sp>
      <p:sp>
        <p:nvSpPr>
          <p:cNvPr id="43" name="スライド番号プレースホルダ 2"/>
          <p:cNvSpPr>
            <a:spLocks noGrp="1"/>
          </p:cNvSpPr>
          <p:nvPr>
            <p:ph type="sldNum" sz="quarter" idx="10"/>
          </p:nvPr>
        </p:nvSpPr>
        <p:spPr/>
        <p:txBody>
          <a:bodyPr/>
          <a:lstStyle/>
          <a:p>
            <a:fld id="{2D49EB63-8A47-42A8-B1AF-7D6D75D2383C}" type="slidenum">
              <a:rPr lang="ja-JP" altLang="en-US" smtClean="0"/>
              <a:pPr/>
              <a:t>35</a:t>
            </a:fld>
            <a:endParaRPr lang="ja-JP" altLang="en-US" dirty="0"/>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14290"/>
            <a:ext cx="8686800" cy="582594"/>
          </a:xfrm>
        </p:spPr>
        <p:txBody>
          <a:bodyPr/>
          <a:lstStyle/>
          <a:p>
            <a:r>
              <a:rPr lang="ja-JP" altLang="ja-JP" sz="4000" smtClean="0"/>
              <a:t>アカデミックコミュニティクラウドの現状</a:t>
            </a:r>
            <a:endParaRPr lang="ja-JP" altLang="en-US" sz="4000" dirty="0"/>
          </a:p>
        </p:txBody>
      </p:sp>
      <p:sp>
        <p:nvSpPr>
          <p:cNvPr id="4" name="スライド番号プレースホルダ 3"/>
          <p:cNvSpPr>
            <a:spLocks noGrp="1"/>
          </p:cNvSpPr>
          <p:nvPr>
            <p:ph type="sldNum" sz="quarter" idx="10"/>
          </p:nvPr>
        </p:nvSpPr>
        <p:spPr/>
        <p:txBody>
          <a:bodyPr/>
          <a:lstStyle/>
          <a:p>
            <a:fld id="{65F807F8-E604-4B8C-9F45-9E16D479E221}" type="slidenum">
              <a:rPr lang="ja-JP" altLang="en-US" smtClean="0"/>
              <a:pPr/>
              <a:t>36</a:t>
            </a:fld>
            <a:endParaRPr lang="ja-JP" altLang="en-US" dirty="0"/>
          </a:p>
        </p:txBody>
      </p:sp>
      <p:pic>
        <p:nvPicPr>
          <p:cNvPr id="7" name="Picture 3" descr="C:\Users\nobukazu\AppData\Local\Microsoft\Windows\Temporary Internet Files\Content.IE5\WL7QQAY5\MC900046062[1].wmf"/>
          <p:cNvPicPr>
            <a:picLocks noChangeAspect="1" noChangeArrowheads="1"/>
          </p:cNvPicPr>
          <p:nvPr/>
        </p:nvPicPr>
        <p:blipFill>
          <a:blip r:embed="rId3" cstate="print"/>
          <a:srcRect/>
          <a:stretch>
            <a:fillRect/>
          </a:stretch>
        </p:blipFill>
        <p:spPr bwMode="auto">
          <a:xfrm>
            <a:off x="1653728" y="1187366"/>
            <a:ext cx="3683000" cy="4921250"/>
          </a:xfrm>
          <a:prstGeom prst="rect">
            <a:avLst/>
          </a:prstGeom>
          <a:noFill/>
          <a:ln w="9525">
            <a:noFill/>
            <a:miter lim="800000"/>
            <a:headEnd/>
            <a:tailEnd/>
          </a:ln>
        </p:spPr>
      </p:pic>
      <p:pic>
        <p:nvPicPr>
          <p:cNvPr id="8" name="Picture 6" descr="C:\Users\nobukazu\AppData\Local\Microsoft\Windows\Temporary Internet Files\Content.IE5\WL7QQAY5\MC900434845[1].png"/>
          <p:cNvPicPr>
            <a:picLocks noChangeAspect="1" noChangeArrowheads="1"/>
          </p:cNvPicPr>
          <p:nvPr/>
        </p:nvPicPr>
        <p:blipFill>
          <a:blip r:embed="rId4" cstate="print"/>
          <a:srcRect/>
          <a:stretch>
            <a:fillRect/>
          </a:stretch>
        </p:blipFill>
        <p:spPr bwMode="auto">
          <a:xfrm>
            <a:off x="4591494" y="3526154"/>
            <a:ext cx="819150" cy="820738"/>
          </a:xfrm>
          <a:prstGeom prst="rect">
            <a:avLst/>
          </a:prstGeom>
          <a:noFill/>
          <a:ln w="9525">
            <a:noFill/>
            <a:miter lim="800000"/>
            <a:headEnd/>
            <a:tailEnd/>
          </a:ln>
        </p:spPr>
      </p:pic>
      <p:pic>
        <p:nvPicPr>
          <p:cNvPr id="10" name="Picture 6" descr="C:\Users\nobukazu\AppData\Local\Microsoft\Windows\Temporary Internet Files\Content.IE5\WL7QQAY5\MC900434845[1].png"/>
          <p:cNvPicPr>
            <a:picLocks noChangeAspect="1" noChangeArrowheads="1"/>
          </p:cNvPicPr>
          <p:nvPr/>
        </p:nvPicPr>
        <p:blipFill>
          <a:blip r:embed="rId4" cstate="print"/>
          <a:srcRect/>
          <a:stretch>
            <a:fillRect/>
          </a:stretch>
        </p:blipFill>
        <p:spPr bwMode="auto">
          <a:xfrm>
            <a:off x="4841179" y="1466334"/>
            <a:ext cx="641350" cy="641350"/>
          </a:xfrm>
          <a:prstGeom prst="rect">
            <a:avLst/>
          </a:prstGeom>
          <a:noFill/>
          <a:ln w="9525">
            <a:noFill/>
            <a:miter lim="800000"/>
            <a:headEnd/>
            <a:tailEnd/>
          </a:ln>
        </p:spPr>
      </p:pic>
      <p:sp>
        <p:nvSpPr>
          <p:cNvPr id="11" name="テキスト ボックス 15"/>
          <p:cNvSpPr txBox="1">
            <a:spLocks noChangeArrowheads="1"/>
          </p:cNvSpPr>
          <p:nvPr/>
        </p:nvSpPr>
        <p:spPr bwMode="auto">
          <a:xfrm>
            <a:off x="4193107" y="1754366"/>
            <a:ext cx="1338828" cy="646331"/>
          </a:xfrm>
          <a:prstGeom prst="rect">
            <a:avLst/>
          </a:prstGeom>
          <a:noFill/>
          <a:ln w="9525">
            <a:noFill/>
            <a:miter lim="800000"/>
            <a:headEnd/>
            <a:tailEnd/>
          </a:ln>
        </p:spPr>
        <p:txBody>
          <a:bodyPr wrap="none">
            <a:spAutoFit/>
          </a:bodyPr>
          <a:lstStyle/>
          <a:p>
            <a:r>
              <a:rPr lang="ja-JP" altLang="en-US" sz="1800" dirty="0" smtClean="0">
                <a:latin typeface="+mn-ea"/>
                <a:ea typeface="+mn-ea"/>
              </a:rPr>
              <a:t>北海道大学</a:t>
            </a:r>
            <a:endParaRPr lang="en-US" altLang="ja-JP" sz="1800" dirty="0" smtClean="0">
              <a:latin typeface="+mn-ea"/>
              <a:ea typeface="+mn-ea"/>
            </a:endParaRPr>
          </a:p>
          <a:p>
            <a:r>
              <a:rPr lang="ja-JP" altLang="en-US" sz="1800" dirty="0" smtClean="0">
                <a:latin typeface="+mn-ea"/>
                <a:ea typeface="+mn-ea"/>
              </a:rPr>
              <a:t>クラウド</a:t>
            </a:r>
            <a:endParaRPr lang="ja-JP" altLang="en-US" sz="1800" dirty="0">
              <a:latin typeface="+mn-ea"/>
              <a:ea typeface="+mn-ea"/>
            </a:endParaRPr>
          </a:p>
        </p:txBody>
      </p:sp>
      <p:sp>
        <p:nvSpPr>
          <p:cNvPr id="18" name="テキスト ボックス 20"/>
          <p:cNvSpPr txBox="1">
            <a:spLocks noChangeArrowheads="1"/>
          </p:cNvSpPr>
          <p:nvPr/>
        </p:nvSpPr>
        <p:spPr bwMode="auto">
          <a:xfrm>
            <a:off x="4481139" y="4330974"/>
            <a:ext cx="1296143" cy="369332"/>
          </a:xfrm>
          <a:prstGeom prst="rect">
            <a:avLst/>
          </a:prstGeom>
          <a:noFill/>
          <a:ln w="9525">
            <a:noFill/>
            <a:miter lim="800000"/>
            <a:headEnd/>
            <a:tailEnd/>
          </a:ln>
        </p:spPr>
        <p:txBody>
          <a:bodyPr wrap="square">
            <a:spAutoFit/>
          </a:bodyPr>
          <a:lstStyle/>
          <a:p>
            <a:r>
              <a:rPr lang="en-US" altLang="ja-JP" sz="1800" dirty="0" smtClean="0">
                <a:latin typeface="+mn-ea"/>
                <a:ea typeface="+mn-ea"/>
              </a:rPr>
              <a:t>NII</a:t>
            </a:r>
            <a:r>
              <a:rPr lang="ja-JP" altLang="en-US" sz="1800" dirty="0" smtClean="0">
                <a:latin typeface="+mn-ea"/>
                <a:ea typeface="+mn-ea"/>
              </a:rPr>
              <a:t>クラウド</a:t>
            </a:r>
            <a:endParaRPr lang="ja-JP" altLang="en-US" sz="1800" dirty="0">
              <a:latin typeface="+mn-ea"/>
              <a:ea typeface="+mn-ea"/>
            </a:endParaRPr>
          </a:p>
        </p:txBody>
      </p:sp>
      <p:pic>
        <p:nvPicPr>
          <p:cNvPr id="20" name="Picture 6" descr="C:\Users\nobukazu\AppData\Local\Microsoft\Windows\Temporary Internet Files\Content.IE5\WL7QQAY5\MC900434845[1].png"/>
          <p:cNvPicPr>
            <a:picLocks noChangeAspect="1" noChangeArrowheads="1"/>
          </p:cNvPicPr>
          <p:nvPr/>
        </p:nvPicPr>
        <p:blipFill>
          <a:blip r:embed="rId4" cstate="print"/>
          <a:srcRect/>
          <a:stretch>
            <a:fillRect/>
          </a:stretch>
        </p:blipFill>
        <p:spPr bwMode="auto">
          <a:xfrm>
            <a:off x="2536923" y="3554566"/>
            <a:ext cx="642938" cy="642938"/>
          </a:xfrm>
          <a:prstGeom prst="rect">
            <a:avLst/>
          </a:prstGeom>
          <a:noFill/>
          <a:ln w="9525">
            <a:noFill/>
            <a:miter lim="800000"/>
            <a:headEnd/>
            <a:tailEnd/>
          </a:ln>
        </p:spPr>
      </p:pic>
      <p:pic>
        <p:nvPicPr>
          <p:cNvPr id="22" name="Picture 6" descr="C:\Users\nobukazu\AppData\Local\Microsoft\Windows\Temporary Internet Files\Content.IE5\WL7QQAY5\MC900434845[1].png"/>
          <p:cNvPicPr>
            <a:picLocks noChangeAspect="1" noChangeArrowheads="1"/>
          </p:cNvPicPr>
          <p:nvPr/>
        </p:nvPicPr>
        <p:blipFill>
          <a:blip r:embed="rId4" cstate="print"/>
          <a:srcRect/>
          <a:stretch>
            <a:fillRect/>
          </a:stretch>
        </p:blipFill>
        <p:spPr bwMode="auto">
          <a:xfrm>
            <a:off x="3761059" y="2978502"/>
            <a:ext cx="642937" cy="642937"/>
          </a:xfrm>
          <a:prstGeom prst="rect">
            <a:avLst/>
          </a:prstGeom>
          <a:noFill/>
          <a:ln w="9525">
            <a:noFill/>
            <a:miter lim="800000"/>
            <a:headEnd/>
            <a:tailEnd/>
          </a:ln>
        </p:spPr>
      </p:pic>
      <p:cxnSp>
        <p:nvCxnSpPr>
          <p:cNvPr id="23" name="直線コネクタ 22"/>
          <p:cNvCxnSpPr/>
          <p:nvPr/>
        </p:nvCxnSpPr>
        <p:spPr>
          <a:xfrm flipH="1">
            <a:off x="3112987" y="3338542"/>
            <a:ext cx="1656184" cy="936104"/>
          </a:xfrm>
          <a:prstGeom prst="line">
            <a:avLst/>
          </a:prstGeom>
          <a:ln w="73025">
            <a:solidFill>
              <a:schemeClr val="accent1">
                <a:lumMod val="75000"/>
              </a:schemeClr>
            </a:solidFill>
          </a:ln>
        </p:spPr>
        <p:style>
          <a:lnRef idx="2">
            <a:schemeClr val="dk1"/>
          </a:lnRef>
          <a:fillRef idx="0">
            <a:schemeClr val="dk1"/>
          </a:fillRef>
          <a:effectRef idx="1">
            <a:schemeClr val="dk1"/>
          </a:effectRef>
          <a:fontRef idx="minor">
            <a:schemeClr val="tx1"/>
          </a:fontRef>
        </p:style>
      </p:cxnSp>
      <p:sp>
        <p:nvSpPr>
          <p:cNvPr id="31" name="AutoShape 587"/>
          <p:cNvSpPr>
            <a:spLocks noChangeArrowheads="1"/>
          </p:cNvSpPr>
          <p:nvPr/>
        </p:nvSpPr>
        <p:spPr bwMode="auto">
          <a:xfrm rot="19517060">
            <a:off x="1075068" y="1449561"/>
            <a:ext cx="2413227" cy="1436758"/>
          </a:xfrm>
          <a:prstGeom prst="cloudCallout">
            <a:avLst>
              <a:gd name="adj1" fmla="val -2005"/>
              <a:gd name="adj2" fmla="val -4588"/>
            </a:avLst>
          </a:prstGeom>
          <a:solidFill>
            <a:schemeClr val="bg1">
              <a:lumMod val="85000"/>
              <a:alpha val="22000"/>
            </a:schemeClr>
          </a:solidFill>
          <a:ln>
            <a:solidFill>
              <a:schemeClr val="bg1">
                <a:lumMod val="95000"/>
              </a:schemeClr>
            </a:solidFill>
            <a:headEnd/>
            <a:tailEnd/>
          </a:ln>
        </p:spPr>
        <p:style>
          <a:lnRef idx="1">
            <a:schemeClr val="accent2"/>
          </a:lnRef>
          <a:fillRef idx="2">
            <a:schemeClr val="accent2"/>
          </a:fillRef>
          <a:effectRef idx="1">
            <a:schemeClr val="accent2"/>
          </a:effectRef>
          <a:fontRef idx="minor">
            <a:schemeClr val="dk1"/>
          </a:fontRef>
        </p:style>
        <p:txBody>
          <a:bodyPr anchor="ctr"/>
          <a:lstStyle/>
          <a:p>
            <a:pPr marL="323850" indent="-323850" algn="ctr" defTabSz="844550">
              <a:spcBef>
                <a:spcPct val="20000"/>
              </a:spcBef>
              <a:defRPr/>
            </a:pPr>
            <a:r>
              <a:rPr lang="ja-JP" altLang="en-US" sz="1800" dirty="0">
                <a:solidFill>
                  <a:srgbClr val="FFFFFF"/>
                </a:solidFill>
                <a:latin typeface="+mn-ea"/>
              </a:rPr>
              <a:t>　</a:t>
            </a:r>
          </a:p>
        </p:txBody>
      </p:sp>
      <p:sp>
        <p:nvSpPr>
          <p:cNvPr id="32" name="AutoShape 587"/>
          <p:cNvSpPr>
            <a:spLocks noChangeArrowheads="1"/>
          </p:cNvSpPr>
          <p:nvPr/>
        </p:nvSpPr>
        <p:spPr bwMode="auto">
          <a:xfrm rot="19517060">
            <a:off x="5917584" y="2671336"/>
            <a:ext cx="2618570" cy="1311207"/>
          </a:xfrm>
          <a:prstGeom prst="cloudCallout">
            <a:avLst>
              <a:gd name="adj1" fmla="val -2005"/>
              <a:gd name="adj2" fmla="val -4588"/>
            </a:avLst>
          </a:prstGeom>
          <a:solidFill>
            <a:schemeClr val="bg1">
              <a:lumMod val="85000"/>
              <a:alpha val="22000"/>
            </a:schemeClr>
          </a:solidFill>
          <a:ln>
            <a:solidFill>
              <a:schemeClr val="bg1">
                <a:lumMod val="95000"/>
              </a:schemeClr>
            </a:solidFill>
            <a:headEnd/>
            <a:tailEnd/>
          </a:ln>
        </p:spPr>
        <p:style>
          <a:lnRef idx="1">
            <a:schemeClr val="accent2"/>
          </a:lnRef>
          <a:fillRef idx="2">
            <a:schemeClr val="accent2"/>
          </a:fillRef>
          <a:effectRef idx="1">
            <a:schemeClr val="accent2"/>
          </a:effectRef>
          <a:fontRef idx="minor">
            <a:schemeClr val="dk1"/>
          </a:fontRef>
        </p:style>
        <p:txBody>
          <a:bodyPr anchor="ctr"/>
          <a:lstStyle/>
          <a:p>
            <a:pPr marL="323850" indent="-323850" algn="ctr" defTabSz="844550">
              <a:spcBef>
                <a:spcPct val="20000"/>
              </a:spcBef>
              <a:defRPr/>
            </a:pPr>
            <a:r>
              <a:rPr lang="ja-JP" altLang="en-US" sz="1800" dirty="0">
                <a:solidFill>
                  <a:srgbClr val="FFFFFF"/>
                </a:solidFill>
                <a:latin typeface="+mn-ea"/>
              </a:rPr>
              <a:t>　</a:t>
            </a:r>
          </a:p>
        </p:txBody>
      </p:sp>
      <p:sp>
        <p:nvSpPr>
          <p:cNvPr id="33" name="テキスト ボックス 15"/>
          <p:cNvSpPr txBox="1">
            <a:spLocks noChangeArrowheads="1"/>
          </p:cNvSpPr>
          <p:nvPr/>
        </p:nvSpPr>
        <p:spPr bwMode="auto">
          <a:xfrm>
            <a:off x="6641379" y="3122518"/>
            <a:ext cx="1151277" cy="646331"/>
          </a:xfrm>
          <a:prstGeom prst="rect">
            <a:avLst/>
          </a:prstGeom>
          <a:noFill/>
          <a:ln w="9525">
            <a:noFill/>
            <a:miter lim="800000"/>
            <a:headEnd/>
            <a:tailEnd/>
          </a:ln>
        </p:spPr>
        <p:txBody>
          <a:bodyPr wrap="none">
            <a:spAutoFit/>
          </a:bodyPr>
          <a:lstStyle/>
          <a:p>
            <a:r>
              <a:rPr lang="ja-JP" altLang="en-US" dirty="0" smtClean="0">
                <a:latin typeface="+mn-ea"/>
                <a:ea typeface="+mn-ea"/>
              </a:rPr>
              <a:t>パブリック</a:t>
            </a:r>
            <a:endParaRPr lang="en-US" altLang="ja-JP" dirty="0" smtClean="0">
              <a:latin typeface="+mn-ea"/>
              <a:ea typeface="+mn-ea"/>
            </a:endParaRPr>
          </a:p>
          <a:p>
            <a:r>
              <a:rPr lang="ja-JP" altLang="en-US" sz="1800" dirty="0" smtClean="0">
                <a:latin typeface="+mn-ea"/>
                <a:ea typeface="+mn-ea"/>
              </a:rPr>
              <a:t>クラウド</a:t>
            </a:r>
            <a:endParaRPr lang="ja-JP" altLang="en-US" sz="1800" dirty="0">
              <a:latin typeface="+mn-ea"/>
              <a:ea typeface="+mn-ea"/>
            </a:endParaRPr>
          </a:p>
        </p:txBody>
      </p:sp>
      <p:sp>
        <p:nvSpPr>
          <p:cNvPr id="34" name="テキスト ボックス 15"/>
          <p:cNvSpPr txBox="1">
            <a:spLocks noChangeArrowheads="1"/>
          </p:cNvSpPr>
          <p:nvPr/>
        </p:nvSpPr>
        <p:spPr bwMode="auto">
          <a:xfrm>
            <a:off x="1744835" y="1682358"/>
            <a:ext cx="1338828" cy="923330"/>
          </a:xfrm>
          <a:prstGeom prst="rect">
            <a:avLst/>
          </a:prstGeom>
          <a:noFill/>
          <a:ln w="9525">
            <a:noFill/>
            <a:miter lim="800000"/>
            <a:headEnd/>
            <a:tailEnd/>
          </a:ln>
        </p:spPr>
        <p:txBody>
          <a:bodyPr wrap="none">
            <a:spAutoFit/>
          </a:bodyPr>
          <a:lstStyle/>
          <a:p>
            <a:r>
              <a:rPr lang="ja-JP" altLang="en-US" sz="1800" dirty="0" smtClean="0">
                <a:latin typeface="+mn-ea"/>
                <a:ea typeface="+mn-ea"/>
              </a:rPr>
              <a:t>海外</a:t>
            </a:r>
            <a:endParaRPr lang="en-US" altLang="ja-JP" sz="1800" dirty="0" smtClean="0">
              <a:latin typeface="+mn-ea"/>
              <a:ea typeface="+mn-ea"/>
            </a:endParaRPr>
          </a:p>
          <a:p>
            <a:r>
              <a:rPr lang="ja-JP" altLang="en-US" dirty="0" smtClean="0">
                <a:latin typeface="+mn-ea"/>
                <a:ea typeface="+mn-ea"/>
              </a:rPr>
              <a:t>アカデミック</a:t>
            </a:r>
            <a:endParaRPr lang="en-US" altLang="ja-JP" dirty="0" smtClean="0">
              <a:latin typeface="+mn-ea"/>
              <a:ea typeface="+mn-ea"/>
            </a:endParaRPr>
          </a:p>
          <a:p>
            <a:r>
              <a:rPr lang="ja-JP" altLang="en-US" sz="1800" dirty="0" smtClean="0">
                <a:latin typeface="+mn-ea"/>
                <a:ea typeface="+mn-ea"/>
              </a:rPr>
              <a:t>クラウド</a:t>
            </a:r>
            <a:endParaRPr lang="ja-JP" altLang="en-US" sz="1800" dirty="0">
              <a:latin typeface="+mn-ea"/>
              <a:ea typeface="+mn-ea"/>
            </a:endParaRPr>
          </a:p>
        </p:txBody>
      </p:sp>
      <p:cxnSp>
        <p:nvCxnSpPr>
          <p:cNvPr id="35" name="直線コネクタ 34"/>
          <p:cNvCxnSpPr/>
          <p:nvPr/>
        </p:nvCxnSpPr>
        <p:spPr>
          <a:xfrm>
            <a:off x="3112987" y="1970390"/>
            <a:ext cx="1872208" cy="936104"/>
          </a:xfrm>
          <a:prstGeom prst="line">
            <a:avLst/>
          </a:prstGeom>
          <a:ln w="44450">
            <a:prstDash val="sysDot"/>
          </a:ln>
        </p:spPr>
        <p:style>
          <a:lnRef idx="1">
            <a:schemeClr val="accent1"/>
          </a:lnRef>
          <a:fillRef idx="0">
            <a:schemeClr val="accent1"/>
          </a:fillRef>
          <a:effectRef idx="0">
            <a:schemeClr val="accent1"/>
          </a:effectRef>
          <a:fontRef idx="minor">
            <a:schemeClr val="tx1"/>
          </a:fontRef>
        </p:style>
      </p:cxnSp>
      <p:cxnSp>
        <p:nvCxnSpPr>
          <p:cNvPr id="36" name="直線コネクタ 35"/>
          <p:cNvCxnSpPr/>
          <p:nvPr/>
        </p:nvCxnSpPr>
        <p:spPr>
          <a:xfrm>
            <a:off x="4985195" y="2906494"/>
            <a:ext cx="1224136" cy="576064"/>
          </a:xfrm>
          <a:prstGeom prst="line">
            <a:avLst/>
          </a:prstGeom>
          <a:ln w="44450"/>
        </p:spPr>
        <p:style>
          <a:lnRef idx="1">
            <a:schemeClr val="accent1"/>
          </a:lnRef>
          <a:fillRef idx="0">
            <a:schemeClr val="accent1"/>
          </a:fillRef>
          <a:effectRef idx="0">
            <a:schemeClr val="accent1"/>
          </a:effectRef>
          <a:fontRef idx="minor">
            <a:schemeClr val="tx1"/>
          </a:fontRef>
        </p:style>
      </p:cxnSp>
      <p:sp>
        <p:nvSpPr>
          <p:cNvPr id="16" name="テキスト ボックス 21"/>
          <p:cNvSpPr txBox="1">
            <a:spLocks noChangeArrowheads="1"/>
          </p:cNvSpPr>
          <p:nvPr/>
        </p:nvSpPr>
        <p:spPr bwMode="auto">
          <a:xfrm>
            <a:off x="3329011" y="2618462"/>
            <a:ext cx="1107996" cy="646331"/>
          </a:xfrm>
          <a:prstGeom prst="rect">
            <a:avLst/>
          </a:prstGeom>
          <a:noFill/>
          <a:ln w="9525">
            <a:noFill/>
            <a:miter lim="800000"/>
            <a:headEnd/>
            <a:tailEnd/>
          </a:ln>
        </p:spPr>
        <p:txBody>
          <a:bodyPr wrap="none">
            <a:spAutoFit/>
          </a:bodyPr>
          <a:lstStyle/>
          <a:p>
            <a:r>
              <a:rPr lang="ja-JP" altLang="en-US" sz="1800" dirty="0" smtClean="0">
                <a:latin typeface="+mn-ea"/>
                <a:ea typeface="+mn-ea"/>
              </a:rPr>
              <a:t>大阪大学</a:t>
            </a:r>
            <a:endParaRPr lang="en-US" altLang="ja-JP" sz="1800" dirty="0" smtClean="0">
              <a:latin typeface="+mn-ea"/>
              <a:ea typeface="+mn-ea"/>
            </a:endParaRPr>
          </a:p>
          <a:p>
            <a:r>
              <a:rPr lang="ja-JP" altLang="en-US" sz="1800" dirty="0" smtClean="0">
                <a:latin typeface="+mn-ea"/>
                <a:ea typeface="+mn-ea"/>
              </a:rPr>
              <a:t>クラウド</a:t>
            </a:r>
            <a:endParaRPr lang="ja-JP" altLang="en-US" sz="1800" dirty="0">
              <a:latin typeface="+mn-ea"/>
              <a:ea typeface="+mn-ea"/>
            </a:endParaRPr>
          </a:p>
        </p:txBody>
      </p:sp>
      <p:sp>
        <p:nvSpPr>
          <p:cNvPr id="12" name="テキスト ボックス 16"/>
          <p:cNvSpPr txBox="1">
            <a:spLocks noChangeArrowheads="1"/>
          </p:cNvSpPr>
          <p:nvPr/>
        </p:nvSpPr>
        <p:spPr bwMode="auto">
          <a:xfrm>
            <a:off x="1744835" y="3410550"/>
            <a:ext cx="1107996" cy="646331"/>
          </a:xfrm>
          <a:prstGeom prst="rect">
            <a:avLst/>
          </a:prstGeom>
          <a:noFill/>
          <a:ln w="9525">
            <a:noFill/>
            <a:miter lim="800000"/>
            <a:headEnd/>
            <a:tailEnd/>
          </a:ln>
        </p:spPr>
        <p:txBody>
          <a:bodyPr wrap="none">
            <a:spAutoFit/>
          </a:bodyPr>
          <a:lstStyle/>
          <a:p>
            <a:r>
              <a:rPr lang="ja-JP" altLang="en-US" sz="1800" dirty="0" smtClean="0">
                <a:latin typeface="+mn-ea"/>
                <a:ea typeface="+mn-ea"/>
              </a:rPr>
              <a:t>九州大学</a:t>
            </a:r>
            <a:endParaRPr lang="en-US" altLang="ja-JP" sz="1800" dirty="0" smtClean="0">
              <a:latin typeface="+mn-ea"/>
              <a:ea typeface="+mn-ea"/>
            </a:endParaRPr>
          </a:p>
          <a:p>
            <a:r>
              <a:rPr lang="ja-JP" altLang="en-US" sz="1800" dirty="0" smtClean="0">
                <a:latin typeface="+mn-ea"/>
                <a:ea typeface="+mn-ea"/>
              </a:rPr>
              <a:t>クラウド</a:t>
            </a:r>
            <a:endParaRPr lang="ja-JP" altLang="en-US" sz="1800" dirty="0">
              <a:latin typeface="+mn-ea"/>
              <a:ea typeface="+mn-ea"/>
            </a:endParaRPr>
          </a:p>
        </p:txBody>
      </p:sp>
      <p:cxnSp>
        <p:nvCxnSpPr>
          <p:cNvPr id="42" name="直線コネクタ 41"/>
          <p:cNvCxnSpPr/>
          <p:nvPr/>
        </p:nvCxnSpPr>
        <p:spPr>
          <a:xfrm flipH="1">
            <a:off x="4697163" y="1898382"/>
            <a:ext cx="936104" cy="1512168"/>
          </a:xfrm>
          <a:prstGeom prst="line">
            <a:avLst/>
          </a:prstGeom>
          <a:ln w="73025">
            <a:solidFill>
              <a:schemeClr val="accent1">
                <a:lumMod val="75000"/>
              </a:schemeClr>
            </a:solidFill>
          </a:ln>
        </p:spPr>
        <p:style>
          <a:lnRef idx="2">
            <a:schemeClr val="dk1"/>
          </a:lnRef>
          <a:fillRef idx="0">
            <a:schemeClr val="dk1"/>
          </a:fillRef>
          <a:effectRef idx="1">
            <a:schemeClr val="dk1"/>
          </a:effectRef>
          <a:fontRef idx="minor">
            <a:schemeClr val="tx1"/>
          </a:fontRef>
        </p:style>
      </p:cxnSp>
      <p:cxnSp>
        <p:nvCxnSpPr>
          <p:cNvPr id="49" name="直線コネクタ 48"/>
          <p:cNvCxnSpPr>
            <a:endCxn id="8" idx="0"/>
          </p:cNvCxnSpPr>
          <p:nvPr/>
        </p:nvCxnSpPr>
        <p:spPr>
          <a:xfrm>
            <a:off x="4697163" y="3410550"/>
            <a:ext cx="303906" cy="115604"/>
          </a:xfrm>
          <a:prstGeom prst="line">
            <a:avLst/>
          </a:prstGeom>
          <a:ln w="44450"/>
        </p:spPr>
        <p:style>
          <a:lnRef idx="1">
            <a:schemeClr val="accent1"/>
          </a:lnRef>
          <a:fillRef idx="0">
            <a:schemeClr val="accent1"/>
          </a:fillRef>
          <a:effectRef idx="0">
            <a:schemeClr val="accent1"/>
          </a:effectRef>
          <a:fontRef idx="minor">
            <a:schemeClr val="tx1"/>
          </a:fontRef>
        </p:style>
      </p:cxnSp>
      <p:cxnSp>
        <p:nvCxnSpPr>
          <p:cNvPr id="53" name="直線コネクタ 52"/>
          <p:cNvCxnSpPr/>
          <p:nvPr/>
        </p:nvCxnSpPr>
        <p:spPr>
          <a:xfrm>
            <a:off x="4121099" y="3410550"/>
            <a:ext cx="303906" cy="115604"/>
          </a:xfrm>
          <a:prstGeom prst="line">
            <a:avLst/>
          </a:prstGeom>
          <a:ln w="44450"/>
        </p:spPr>
        <p:style>
          <a:lnRef idx="1">
            <a:schemeClr val="accent1"/>
          </a:lnRef>
          <a:fillRef idx="0">
            <a:schemeClr val="accent1"/>
          </a:fillRef>
          <a:effectRef idx="0">
            <a:schemeClr val="accent1"/>
          </a:effectRef>
          <a:fontRef idx="minor">
            <a:schemeClr val="tx1"/>
          </a:fontRef>
        </p:style>
      </p:cxnSp>
      <p:cxnSp>
        <p:nvCxnSpPr>
          <p:cNvPr id="54" name="直線コネクタ 53"/>
          <p:cNvCxnSpPr/>
          <p:nvPr/>
        </p:nvCxnSpPr>
        <p:spPr>
          <a:xfrm>
            <a:off x="2968971" y="4015026"/>
            <a:ext cx="303906" cy="115604"/>
          </a:xfrm>
          <a:prstGeom prst="line">
            <a:avLst/>
          </a:prstGeom>
          <a:ln w="44450"/>
        </p:spPr>
        <p:style>
          <a:lnRef idx="1">
            <a:schemeClr val="accent1"/>
          </a:lnRef>
          <a:fillRef idx="0">
            <a:schemeClr val="accent1"/>
          </a:fillRef>
          <a:effectRef idx="0">
            <a:schemeClr val="accent1"/>
          </a:effectRef>
          <a:fontRef idx="minor">
            <a:schemeClr val="tx1"/>
          </a:fontRef>
        </p:style>
      </p:cxnSp>
      <p:cxnSp>
        <p:nvCxnSpPr>
          <p:cNvPr id="55" name="直線コネクタ 54"/>
          <p:cNvCxnSpPr/>
          <p:nvPr/>
        </p:nvCxnSpPr>
        <p:spPr>
          <a:xfrm>
            <a:off x="5129211" y="2042398"/>
            <a:ext cx="303906" cy="115604"/>
          </a:xfrm>
          <a:prstGeom prst="line">
            <a:avLst/>
          </a:prstGeom>
          <a:ln w="44450"/>
        </p:spPr>
        <p:style>
          <a:lnRef idx="1">
            <a:schemeClr val="accent1"/>
          </a:lnRef>
          <a:fillRef idx="0">
            <a:schemeClr val="accent1"/>
          </a:fillRef>
          <a:effectRef idx="0">
            <a:schemeClr val="accent1"/>
          </a:effectRef>
          <a:fontRef idx="minor">
            <a:schemeClr val="tx1"/>
          </a:fontRef>
        </p:style>
      </p:cxnSp>
      <p:sp>
        <p:nvSpPr>
          <p:cNvPr id="57" name="角丸四角形 56"/>
          <p:cNvSpPr/>
          <p:nvPr/>
        </p:nvSpPr>
        <p:spPr>
          <a:xfrm>
            <a:off x="2411760" y="4797152"/>
            <a:ext cx="6120680" cy="144015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n-ea"/>
            </a:endParaRPr>
          </a:p>
        </p:txBody>
      </p:sp>
      <p:sp>
        <p:nvSpPr>
          <p:cNvPr id="58" name="テキスト ボックス 1"/>
          <p:cNvSpPr txBox="1">
            <a:spLocks noChangeArrowheads="1"/>
          </p:cNvSpPr>
          <p:nvPr/>
        </p:nvSpPr>
        <p:spPr bwMode="auto">
          <a:xfrm>
            <a:off x="2483768" y="4797153"/>
            <a:ext cx="6192688" cy="1384995"/>
          </a:xfrm>
          <a:prstGeom prst="rect">
            <a:avLst/>
          </a:prstGeom>
          <a:noFill/>
          <a:ln w="9525">
            <a:noFill/>
            <a:miter lim="800000"/>
            <a:headEnd/>
            <a:tailEnd/>
          </a:ln>
        </p:spPr>
        <p:txBody>
          <a:bodyPr wrap="square">
            <a:spAutoFit/>
          </a:bodyPr>
          <a:lstStyle/>
          <a:p>
            <a:pPr marL="342900" indent="-342900">
              <a:buFont typeface="Arial" pitchFamily="34" charset="0"/>
              <a:buChar char="•"/>
            </a:pPr>
            <a:r>
              <a:rPr lang="ja-JP" altLang="en-US" sz="2800" dirty="0" smtClean="0">
                <a:solidFill>
                  <a:schemeClr val="bg1"/>
                </a:solidFill>
                <a:latin typeface="+mn-ea"/>
                <a:ea typeface="+mn-ea"/>
              </a:rPr>
              <a:t>大学毎のクラウド構築が進行</a:t>
            </a:r>
            <a:endParaRPr lang="en-US" altLang="ja-JP" sz="2800" dirty="0" smtClean="0">
              <a:solidFill>
                <a:schemeClr val="bg1"/>
              </a:solidFill>
              <a:latin typeface="+mn-ea"/>
              <a:ea typeface="+mn-ea"/>
            </a:endParaRPr>
          </a:p>
          <a:p>
            <a:pPr marL="342900" indent="-342900">
              <a:buFont typeface="Arial" pitchFamily="34" charset="0"/>
              <a:buChar char="•"/>
            </a:pPr>
            <a:r>
              <a:rPr lang="ja-JP" altLang="en-US" sz="2800" dirty="0" smtClean="0">
                <a:solidFill>
                  <a:schemeClr val="bg1"/>
                </a:solidFill>
                <a:latin typeface="+mn-ea"/>
                <a:ea typeface="+mn-ea"/>
              </a:rPr>
              <a:t>パブリッククラウドの</a:t>
            </a:r>
            <a:r>
              <a:rPr lang="en-US" altLang="ja-JP" sz="2800" dirty="0" smtClean="0">
                <a:solidFill>
                  <a:schemeClr val="bg1"/>
                </a:solidFill>
                <a:latin typeface="+mn-ea"/>
                <a:ea typeface="+mn-ea"/>
              </a:rPr>
              <a:t>SINET</a:t>
            </a:r>
            <a:r>
              <a:rPr lang="ja-JP" altLang="en-US" sz="2800" dirty="0" smtClean="0">
                <a:solidFill>
                  <a:schemeClr val="bg1"/>
                </a:solidFill>
                <a:latin typeface="+mn-ea"/>
                <a:ea typeface="+mn-ea"/>
              </a:rPr>
              <a:t>接続開始</a:t>
            </a:r>
            <a:endParaRPr lang="en-US" altLang="ja-JP" sz="2800" dirty="0" smtClean="0">
              <a:solidFill>
                <a:schemeClr val="bg1"/>
              </a:solidFill>
              <a:latin typeface="+mn-ea"/>
              <a:ea typeface="+mn-ea"/>
            </a:endParaRPr>
          </a:p>
          <a:p>
            <a:pPr marL="342900" indent="-342900">
              <a:buFont typeface="Arial" pitchFamily="34" charset="0"/>
              <a:buChar char="•"/>
            </a:pPr>
            <a:r>
              <a:rPr lang="ja-JP" altLang="en-US" sz="2800" dirty="0" smtClean="0">
                <a:solidFill>
                  <a:schemeClr val="bg1"/>
                </a:solidFill>
                <a:latin typeface="+mn-ea"/>
                <a:ea typeface="+mn-ea"/>
              </a:rPr>
              <a:t>クラウド連携実験開始</a:t>
            </a:r>
            <a:r>
              <a:rPr lang="en-US" altLang="ja-JP" sz="2800" dirty="0" smtClean="0">
                <a:solidFill>
                  <a:schemeClr val="bg1"/>
                </a:solidFill>
                <a:latin typeface="+mn-ea"/>
                <a:ea typeface="+mn-ea"/>
              </a:rPr>
              <a:t>     </a:t>
            </a:r>
            <a:endParaRPr lang="ja-JP" altLang="en-US" sz="2800" dirty="0">
              <a:solidFill>
                <a:schemeClr val="bg1"/>
              </a:solidFill>
              <a:latin typeface="+mn-ea"/>
              <a:ea typeface="+mn-ea"/>
            </a:endParaRPr>
          </a:p>
        </p:txBody>
      </p:sp>
      <p:sp>
        <p:nvSpPr>
          <p:cNvPr id="28" name="円/楕円 27"/>
          <p:cNvSpPr/>
          <p:nvPr/>
        </p:nvSpPr>
        <p:spPr>
          <a:xfrm rot="20464974">
            <a:off x="614448" y="2847652"/>
            <a:ext cx="4276998" cy="1735104"/>
          </a:xfrm>
          <a:prstGeom prst="ellipse">
            <a:avLst/>
          </a:prstGeom>
          <a:solidFill>
            <a:srgbClr val="00B0F0">
              <a:alpha val="4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n-ea"/>
            </a:endParaRPr>
          </a:p>
        </p:txBody>
      </p:sp>
      <p:sp>
        <p:nvSpPr>
          <p:cNvPr id="29" name="円/楕円 28"/>
          <p:cNvSpPr/>
          <p:nvPr/>
        </p:nvSpPr>
        <p:spPr>
          <a:xfrm rot="1399296">
            <a:off x="3628953" y="1176624"/>
            <a:ext cx="2628595" cy="1541444"/>
          </a:xfrm>
          <a:prstGeom prst="ellipse">
            <a:avLst/>
          </a:prstGeom>
          <a:solidFill>
            <a:srgbClr val="00B0F0">
              <a:alpha val="4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円/楕円 29"/>
          <p:cNvSpPr/>
          <p:nvPr/>
        </p:nvSpPr>
        <p:spPr>
          <a:xfrm rot="1399296">
            <a:off x="4646557" y="3795442"/>
            <a:ext cx="612817" cy="598369"/>
          </a:xfrm>
          <a:prstGeom prst="ellipse">
            <a:avLst/>
          </a:prstGeom>
          <a:solidFill>
            <a:srgbClr val="FF0000">
              <a:alpha val="4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n-ea"/>
            </a:endParaRPr>
          </a:p>
        </p:txBody>
      </p:sp>
      <p:sp>
        <p:nvSpPr>
          <p:cNvPr id="37" name="円/楕円 36"/>
          <p:cNvSpPr/>
          <p:nvPr/>
        </p:nvSpPr>
        <p:spPr>
          <a:xfrm rot="1399296">
            <a:off x="4934589" y="3435402"/>
            <a:ext cx="612817" cy="598369"/>
          </a:xfrm>
          <a:prstGeom prst="ellipse">
            <a:avLst/>
          </a:prstGeom>
          <a:solidFill>
            <a:schemeClr val="accent3">
              <a:lumMod val="50000"/>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2000"/>
                                        <p:tgtEl>
                                          <p:spTgt spid="3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fade">
                                      <p:cBhvr>
                                        <p:cTn id="12" dur="2000"/>
                                        <p:tgtEl>
                                          <p:spTgt spid="30"/>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29"/>
                                        </p:tgtEl>
                                        <p:attrNameLst>
                                          <p:attrName>style.visibility</p:attrName>
                                        </p:attrNameLst>
                                      </p:cBhvr>
                                      <p:to>
                                        <p:strVal val="visible"/>
                                      </p:to>
                                    </p:set>
                                    <p:animEffect transition="in" filter="blinds(horizontal)">
                                      <p:cBhvr>
                                        <p:cTn id="17" dur="500"/>
                                        <p:tgtEl>
                                          <p:spTgt spid="29"/>
                                        </p:tgtEl>
                                      </p:cBhvr>
                                    </p:animEffect>
                                  </p:childTnLst>
                                </p:cTn>
                              </p:par>
                              <p:par>
                                <p:cTn id="18" presetID="3" presetClass="entr" presetSubtype="10" fill="hold" grpId="0" nodeType="withEffect">
                                  <p:stCondLst>
                                    <p:cond delay="0"/>
                                  </p:stCondLst>
                                  <p:childTnLst>
                                    <p:set>
                                      <p:cBhvr>
                                        <p:cTn id="19" dur="1" fill="hold">
                                          <p:stCondLst>
                                            <p:cond delay="0"/>
                                          </p:stCondLst>
                                        </p:cTn>
                                        <p:tgtEl>
                                          <p:spTgt spid="28"/>
                                        </p:tgtEl>
                                        <p:attrNameLst>
                                          <p:attrName>style.visibility</p:attrName>
                                        </p:attrNameLst>
                                      </p:cBhvr>
                                      <p:to>
                                        <p:strVal val="visible"/>
                                      </p:to>
                                    </p:set>
                                    <p:animEffect transition="in" filter="blinds(horizontal)">
                                      <p:cBhvr>
                                        <p:cTn id="20"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30" grpId="0" animBg="1"/>
      <p:bldP spid="37"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z="3600" dirty="0" smtClean="0"/>
              <a:t>オンデマンドクラウド構築でクラウド連携</a:t>
            </a:r>
            <a:endParaRPr lang="ja-JP" altLang="en-US" sz="3600" dirty="0"/>
          </a:p>
        </p:txBody>
      </p:sp>
      <p:sp>
        <p:nvSpPr>
          <p:cNvPr id="4" name="スライド番号プレースホルダ 3"/>
          <p:cNvSpPr>
            <a:spLocks noGrp="1"/>
          </p:cNvSpPr>
          <p:nvPr>
            <p:ph type="sldNum" sz="quarter" idx="10"/>
          </p:nvPr>
        </p:nvSpPr>
        <p:spPr/>
        <p:txBody>
          <a:bodyPr/>
          <a:lstStyle/>
          <a:p>
            <a:fld id="{65F807F8-E604-4B8C-9F45-9E16D479E221}" type="slidenum">
              <a:rPr lang="ja-JP" altLang="en-US" smtClean="0"/>
              <a:pPr/>
              <a:t>37</a:t>
            </a:fld>
            <a:endParaRPr lang="ja-JP" altLang="en-US" dirty="0"/>
          </a:p>
        </p:txBody>
      </p:sp>
      <p:grpSp>
        <p:nvGrpSpPr>
          <p:cNvPr id="5" name="グループ化 4"/>
          <p:cNvGrpSpPr/>
          <p:nvPr/>
        </p:nvGrpSpPr>
        <p:grpSpPr>
          <a:xfrm>
            <a:off x="3500603" y="2074286"/>
            <a:ext cx="3984785" cy="1185138"/>
            <a:chOff x="323528" y="2363123"/>
            <a:chExt cx="7037044" cy="2366163"/>
          </a:xfrm>
        </p:grpSpPr>
        <p:sp>
          <p:nvSpPr>
            <p:cNvPr id="6" name="正方形/長方形 5"/>
            <p:cNvSpPr/>
            <p:nvPr/>
          </p:nvSpPr>
          <p:spPr>
            <a:xfrm>
              <a:off x="323528" y="2363123"/>
              <a:ext cx="3169572" cy="233489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900">
                <a:latin typeface="+mn-ea"/>
              </a:endParaRPr>
            </a:p>
          </p:txBody>
        </p:sp>
        <p:sp>
          <p:nvSpPr>
            <p:cNvPr id="7" name="正方形/長方形 6"/>
            <p:cNvSpPr/>
            <p:nvPr/>
          </p:nvSpPr>
          <p:spPr>
            <a:xfrm>
              <a:off x="4191000" y="2363123"/>
              <a:ext cx="3169572" cy="233489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900">
                <a:latin typeface="+mn-ea"/>
              </a:endParaRPr>
            </a:p>
          </p:txBody>
        </p:sp>
        <p:sp>
          <p:nvSpPr>
            <p:cNvPr id="8" name="正方形/長方形 7"/>
            <p:cNvSpPr/>
            <p:nvPr/>
          </p:nvSpPr>
          <p:spPr>
            <a:xfrm>
              <a:off x="801954" y="3486224"/>
              <a:ext cx="2205757" cy="586101"/>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100" dirty="0" smtClean="0">
                  <a:latin typeface="+mn-ea"/>
                </a:rPr>
                <a:t>ハードウェア</a:t>
              </a:r>
              <a:r>
                <a:rPr kumimoji="1" lang="en-US" altLang="ja-JP" sz="1100" dirty="0" smtClean="0">
                  <a:latin typeface="+mn-ea"/>
                </a:rPr>
                <a:t>-1</a:t>
              </a:r>
              <a:endParaRPr kumimoji="1" lang="ja-JP" altLang="en-US" sz="1100" dirty="0">
                <a:latin typeface="+mn-ea"/>
              </a:endParaRPr>
            </a:p>
          </p:txBody>
        </p:sp>
        <p:sp>
          <p:nvSpPr>
            <p:cNvPr id="9" name="角丸四角形 8"/>
            <p:cNvSpPr/>
            <p:nvPr/>
          </p:nvSpPr>
          <p:spPr>
            <a:xfrm>
              <a:off x="801954" y="2639634"/>
              <a:ext cx="2212720" cy="716345"/>
            </a:xfrm>
            <a:prstGeom prst="roundRect">
              <a:avLst>
                <a:gd name="adj" fmla="val 10982"/>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smtClean="0">
                  <a:solidFill>
                    <a:schemeClr val="tx2"/>
                  </a:solidFill>
                  <a:latin typeface="+mn-ea"/>
                </a:rPr>
                <a:t>クラウド</a:t>
              </a:r>
              <a:r>
                <a:rPr kumimoji="1" lang="en-US" altLang="ja-JP" sz="1400" dirty="0" smtClean="0">
                  <a:solidFill>
                    <a:schemeClr val="tx2"/>
                  </a:solidFill>
                  <a:latin typeface="+mn-ea"/>
                </a:rPr>
                <a:t>-A</a:t>
              </a:r>
              <a:endParaRPr kumimoji="1" lang="ja-JP" altLang="en-US" sz="1400" dirty="0">
                <a:solidFill>
                  <a:schemeClr val="tx2"/>
                </a:solidFill>
                <a:latin typeface="+mn-ea"/>
              </a:endParaRPr>
            </a:p>
          </p:txBody>
        </p:sp>
        <p:sp>
          <p:nvSpPr>
            <p:cNvPr id="10" name="正方形/長方形 9"/>
            <p:cNvSpPr/>
            <p:nvPr/>
          </p:nvSpPr>
          <p:spPr>
            <a:xfrm>
              <a:off x="4715804" y="3486224"/>
              <a:ext cx="2205757" cy="586101"/>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100" dirty="0" smtClean="0">
                  <a:latin typeface="+mn-ea"/>
                </a:rPr>
                <a:t>ハードウェア</a:t>
              </a:r>
              <a:r>
                <a:rPr lang="en-US" altLang="ja-JP" sz="1100" dirty="0" smtClean="0">
                  <a:latin typeface="+mn-ea"/>
                </a:rPr>
                <a:t>-2</a:t>
              </a:r>
              <a:endParaRPr lang="ja-JP" altLang="en-US" sz="1100" dirty="0" smtClean="0">
                <a:latin typeface="+mn-ea"/>
              </a:endParaRPr>
            </a:p>
          </p:txBody>
        </p:sp>
        <p:sp>
          <p:nvSpPr>
            <p:cNvPr id="11" name="角丸四角形 10"/>
            <p:cNvSpPr/>
            <p:nvPr/>
          </p:nvSpPr>
          <p:spPr>
            <a:xfrm>
              <a:off x="4715804" y="2639634"/>
              <a:ext cx="2212720" cy="716345"/>
            </a:xfrm>
            <a:prstGeom prst="roundRect">
              <a:avLst>
                <a:gd name="adj" fmla="val 39406"/>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smtClean="0">
                  <a:solidFill>
                    <a:schemeClr val="tx2"/>
                  </a:solidFill>
                  <a:latin typeface="+mn-ea"/>
                </a:rPr>
                <a:t>クラウド</a:t>
              </a:r>
              <a:r>
                <a:rPr lang="en-US" altLang="ja-JP" sz="1400" dirty="0" smtClean="0">
                  <a:solidFill>
                    <a:schemeClr val="tx2"/>
                  </a:solidFill>
                  <a:latin typeface="+mn-ea"/>
                </a:rPr>
                <a:t>-B</a:t>
              </a:r>
              <a:endParaRPr lang="ja-JP" altLang="en-US" sz="1400" dirty="0" smtClean="0">
                <a:solidFill>
                  <a:schemeClr val="tx2"/>
                </a:solidFill>
                <a:latin typeface="+mn-ea"/>
              </a:endParaRPr>
            </a:p>
          </p:txBody>
        </p:sp>
        <p:sp>
          <p:nvSpPr>
            <p:cNvPr id="12" name="テキスト ボックス 11"/>
            <p:cNvSpPr txBox="1"/>
            <p:nvPr/>
          </p:nvSpPr>
          <p:spPr>
            <a:xfrm>
              <a:off x="533399" y="4114800"/>
              <a:ext cx="2780480" cy="614486"/>
            </a:xfrm>
            <a:prstGeom prst="rect">
              <a:avLst/>
            </a:prstGeom>
            <a:noFill/>
          </p:spPr>
          <p:txBody>
            <a:bodyPr wrap="none" rtlCol="0">
              <a:spAutoFit/>
            </a:bodyPr>
            <a:lstStyle/>
            <a:p>
              <a:r>
                <a:rPr kumimoji="1" lang="ja-JP" altLang="en-US" sz="1400" dirty="0" smtClean="0">
                  <a:solidFill>
                    <a:schemeClr val="tx2"/>
                  </a:solidFill>
                  <a:latin typeface="+mn-ea"/>
                  <a:ea typeface="+mn-ea"/>
                </a:rPr>
                <a:t>クラウド</a:t>
              </a:r>
              <a:r>
                <a:rPr kumimoji="1" lang="en-US" altLang="ja-JP" sz="1400" dirty="0" smtClean="0">
                  <a:solidFill>
                    <a:schemeClr val="tx2"/>
                  </a:solidFill>
                  <a:latin typeface="+mn-ea"/>
                  <a:ea typeface="+mn-ea"/>
                </a:rPr>
                <a:t>-A </a:t>
              </a:r>
              <a:r>
                <a:rPr kumimoji="1" lang="ja-JP" altLang="en-US" sz="1400" dirty="0" smtClean="0">
                  <a:solidFill>
                    <a:schemeClr val="tx2"/>
                  </a:solidFill>
                  <a:latin typeface="+mn-ea"/>
                  <a:ea typeface="+mn-ea"/>
                </a:rPr>
                <a:t>運用者</a:t>
              </a:r>
              <a:endParaRPr kumimoji="1" lang="ja-JP" altLang="en-US" sz="1400" dirty="0">
                <a:solidFill>
                  <a:schemeClr val="tx2"/>
                </a:solidFill>
                <a:latin typeface="+mn-ea"/>
                <a:ea typeface="+mn-ea"/>
              </a:endParaRPr>
            </a:p>
          </p:txBody>
        </p:sp>
        <p:sp>
          <p:nvSpPr>
            <p:cNvPr id="13" name="テキスト ボックス 12"/>
            <p:cNvSpPr txBox="1"/>
            <p:nvPr/>
          </p:nvSpPr>
          <p:spPr>
            <a:xfrm>
              <a:off x="4398263" y="4114798"/>
              <a:ext cx="2786142" cy="614486"/>
            </a:xfrm>
            <a:prstGeom prst="rect">
              <a:avLst/>
            </a:prstGeom>
            <a:noFill/>
          </p:spPr>
          <p:txBody>
            <a:bodyPr wrap="none" rtlCol="0">
              <a:spAutoFit/>
            </a:bodyPr>
            <a:lstStyle/>
            <a:p>
              <a:r>
                <a:rPr kumimoji="1" lang="ja-JP" altLang="en-US" sz="1400" dirty="0" smtClean="0">
                  <a:solidFill>
                    <a:schemeClr val="tx2"/>
                  </a:solidFill>
                  <a:latin typeface="+mn-ea"/>
                  <a:ea typeface="+mn-ea"/>
                </a:rPr>
                <a:t>クラウド</a:t>
              </a:r>
              <a:r>
                <a:rPr kumimoji="1" lang="en-US" altLang="ja-JP" sz="1400" dirty="0" smtClean="0">
                  <a:solidFill>
                    <a:schemeClr val="tx2"/>
                  </a:solidFill>
                  <a:latin typeface="+mn-ea"/>
                  <a:ea typeface="+mn-ea"/>
                </a:rPr>
                <a:t>-B </a:t>
              </a:r>
              <a:r>
                <a:rPr kumimoji="1" lang="ja-JP" altLang="en-US" sz="1400" dirty="0" smtClean="0">
                  <a:solidFill>
                    <a:schemeClr val="tx2"/>
                  </a:solidFill>
                  <a:latin typeface="+mn-ea"/>
                  <a:ea typeface="+mn-ea"/>
                </a:rPr>
                <a:t>運用者</a:t>
              </a:r>
              <a:endParaRPr kumimoji="1" lang="ja-JP" altLang="en-US" sz="1400" dirty="0">
                <a:solidFill>
                  <a:schemeClr val="tx2"/>
                </a:solidFill>
                <a:latin typeface="+mn-ea"/>
                <a:ea typeface="+mn-ea"/>
              </a:endParaRPr>
            </a:p>
          </p:txBody>
        </p:sp>
      </p:grpSp>
      <p:sp>
        <p:nvSpPr>
          <p:cNvPr id="14" name="円/楕円 13"/>
          <p:cNvSpPr/>
          <p:nvPr/>
        </p:nvSpPr>
        <p:spPr>
          <a:xfrm>
            <a:off x="4385946" y="1551644"/>
            <a:ext cx="2247410" cy="4545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smtClean="0">
                <a:latin typeface="+mn-ea"/>
              </a:rPr>
              <a:t>Network  with </a:t>
            </a:r>
            <a:r>
              <a:rPr kumimoji="1" lang="en-US" altLang="ja-JP" sz="1400" dirty="0" smtClean="0">
                <a:latin typeface="+mn-ea"/>
              </a:rPr>
              <a:t>Glue software</a:t>
            </a:r>
            <a:endParaRPr kumimoji="1" lang="ja-JP" altLang="en-US" sz="1400" dirty="0">
              <a:latin typeface="+mn-ea"/>
            </a:endParaRPr>
          </a:p>
        </p:txBody>
      </p:sp>
      <p:sp>
        <p:nvSpPr>
          <p:cNvPr id="15" name="正方形/長方形 14"/>
          <p:cNvSpPr/>
          <p:nvPr/>
        </p:nvSpPr>
        <p:spPr>
          <a:xfrm>
            <a:off x="4317843" y="1052736"/>
            <a:ext cx="2383617" cy="4086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smtClean="0">
                <a:solidFill>
                  <a:schemeClr val="accent1">
                    <a:lumMod val="75000"/>
                  </a:schemeClr>
                </a:solidFill>
                <a:latin typeface="+mn-ea"/>
              </a:rPr>
              <a:t>サービス実行用クラスタ</a:t>
            </a:r>
            <a:r>
              <a:rPr kumimoji="1" lang="en-US" altLang="ja-JP" sz="1400" dirty="0" smtClean="0">
                <a:solidFill>
                  <a:schemeClr val="accent1">
                    <a:lumMod val="75000"/>
                  </a:schemeClr>
                </a:solidFill>
                <a:latin typeface="+mn-ea"/>
              </a:rPr>
              <a:t>-β</a:t>
            </a:r>
            <a:endParaRPr kumimoji="1" lang="ja-JP" altLang="en-US" sz="1400" dirty="0">
              <a:solidFill>
                <a:schemeClr val="accent1">
                  <a:lumMod val="75000"/>
                </a:schemeClr>
              </a:solidFill>
              <a:latin typeface="+mn-ea"/>
            </a:endParaRPr>
          </a:p>
        </p:txBody>
      </p:sp>
      <p:sp>
        <p:nvSpPr>
          <p:cNvPr id="16" name="正方形/長方形 15"/>
          <p:cNvSpPr/>
          <p:nvPr/>
        </p:nvSpPr>
        <p:spPr>
          <a:xfrm>
            <a:off x="2653160" y="4333866"/>
            <a:ext cx="1587540" cy="83942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900">
              <a:latin typeface="+mn-ea"/>
            </a:endParaRPr>
          </a:p>
        </p:txBody>
      </p:sp>
      <p:sp>
        <p:nvSpPr>
          <p:cNvPr id="17" name="正方形/長方形 16"/>
          <p:cNvSpPr/>
          <p:nvPr/>
        </p:nvSpPr>
        <p:spPr>
          <a:xfrm>
            <a:off x="4522153" y="4333866"/>
            <a:ext cx="2111203" cy="83942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900">
              <a:latin typeface="+mn-ea"/>
            </a:endParaRPr>
          </a:p>
        </p:txBody>
      </p:sp>
      <p:sp>
        <p:nvSpPr>
          <p:cNvPr id="18" name="正方形/長方形 17"/>
          <p:cNvSpPr/>
          <p:nvPr/>
        </p:nvSpPr>
        <p:spPr>
          <a:xfrm>
            <a:off x="2751466" y="5512948"/>
            <a:ext cx="2383617" cy="293559"/>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100" dirty="0" smtClean="0">
                <a:latin typeface="+mn-ea"/>
              </a:rPr>
              <a:t>ハードウェア</a:t>
            </a:r>
            <a:r>
              <a:rPr kumimoji="1" lang="en-US" altLang="ja-JP" sz="1100" dirty="0" smtClean="0">
                <a:latin typeface="+mn-ea"/>
              </a:rPr>
              <a:t>-1</a:t>
            </a:r>
            <a:endParaRPr kumimoji="1" lang="ja-JP" altLang="en-US" sz="1100" dirty="0">
              <a:latin typeface="+mn-ea"/>
            </a:endParaRPr>
          </a:p>
        </p:txBody>
      </p:sp>
      <p:sp>
        <p:nvSpPr>
          <p:cNvPr id="19" name="角丸四角形 18"/>
          <p:cNvSpPr/>
          <p:nvPr/>
        </p:nvSpPr>
        <p:spPr>
          <a:xfrm>
            <a:off x="2892789" y="4472362"/>
            <a:ext cx="1108282" cy="358795"/>
          </a:xfrm>
          <a:prstGeom prst="roundRect">
            <a:avLst>
              <a:gd name="adj" fmla="val 10982"/>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smtClean="0">
                <a:solidFill>
                  <a:schemeClr val="tx2"/>
                </a:solidFill>
                <a:latin typeface="+mn-ea"/>
              </a:rPr>
              <a:t>クラウド</a:t>
            </a:r>
            <a:r>
              <a:rPr kumimoji="1" lang="en-US" altLang="ja-JP" sz="1400" dirty="0" smtClean="0">
                <a:solidFill>
                  <a:schemeClr val="tx2"/>
                </a:solidFill>
                <a:latin typeface="+mn-ea"/>
              </a:rPr>
              <a:t>-A</a:t>
            </a:r>
            <a:endParaRPr kumimoji="1" lang="ja-JP" altLang="en-US" sz="1400" dirty="0">
              <a:solidFill>
                <a:schemeClr val="tx2"/>
              </a:solidFill>
              <a:latin typeface="+mn-ea"/>
            </a:endParaRPr>
          </a:p>
        </p:txBody>
      </p:sp>
      <p:sp>
        <p:nvSpPr>
          <p:cNvPr id="20" name="角丸四角形 19"/>
          <p:cNvSpPr/>
          <p:nvPr/>
        </p:nvSpPr>
        <p:spPr>
          <a:xfrm>
            <a:off x="4658359" y="4472362"/>
            <a:ext cx="1838790" cy="358795"/>
          </a:xfrm>
          <a:prstGeom prst="roundRect">
            <a:avLst>
              <a:gd name="adj" fmla="val 39406"/>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smtClean="0">
                <a:solidFill>
                  <a:schemeClr val="tx2"/>
                </a:solidFill>
                <a:latin typeface="+mn-ea"/>
              </a:rPr>
              <a:t>クラウド</a:t>
            </a:r>
            <a:r>
              <a:rPr lang="en-US" altLang="ja-JP" sz="1400" dirty="0" smtClean="0">
                <a:solidFill>
                  <a:schemeClr val="tx2"/>
                </a:solidFill>
                <a:latin typeface="+mn-ea"/>
              </a:rPr>
              <a:t>-B</a:t>
            </a:r>
            <a:endParaRPr lang="ja-JP" altLang="en-US" sz="1400" dirty="0" smtClean="0">
              <a:solidFill>
                <a:schemeClr val="tx2"/>
              </a:solidFill>
              <a:latin typeface="+mn-ea"/>
            </a:endParaRPr>
          </a:p>
        </p:txBody>
      </p:sp>
      <p:sp>
        <p:nvSpPr>
          <p:cNvPr id="21" name="テキスト ボックス 20"/>
          <p:cNvSpPr txBox="1"/>
          <p:nvPr/>
        </p:nvSpPr>
        <p:spPr>
          <a:xfrm>
            <a:off x="2683363" y="4848526"/>
            <a:ext cx="1574470" cy="307777"/>
          </a:xfrm>
          <a:prstGeom prst="rect">
            <a:avLst/>
          </a:prstGeom>
          <a:noFill/>
        </p:spPr>
        <p:txBody>
          <a:bodyPr wrap="none" rtlCol="0">
            <a:spAutoFit/>
          </a:bodyPr>
          <a:lstStyle/>
          <a:p>
            <a:r>
              <a:rPr kumimoji="1" lang="ja-JP" altLang="en-US" sz="1400" dirty="0" smtClean="0">
                <a:solidFill>
                  <a:schemeClr val="tx2"/>
                </a:solidFill>
                <a:latin typeface="+mn-ea"/>
                <a:ea typeface="+mn-ea"/>
              </a:rPr>
              <a:t>クラウド</a:t>
            </a:r>
            <a:r>
              <a:rPr kumimoji="1" lang="en-US" altLang="ja-JP" sz="1400" dirty="0" smtClean="0">
                <a:solidFill>
                  <a:schemeClr val="tx2"/>
                </a:solidFill>
                <a:latin typeface="+mn-ea"/>
                <a:ea typeface="+mn-ea"/>
              </a:rPr>
              <a:t>-A </a:t>
            </a:r>
            <a:r>
              <a:rPr kumimoji="1" lang="ja-JP" altLang="en-US" sz="1400" dirty="0" smtClean="0">
                <a:solidFill>
                  <a:schemeClr val="tx2"/>
                </a:solidFill>
                <a:latin typeface="+mn-ea"/>
                <a:ea typeface="+mn-ea"/>
              </a:rPr>
              <a:t>運用者</a:t>
            </a:r>
            <a:endParaRPr kumimoji="1" lang="ja-JP" altLang="en-US" sz="1400" dirty="0">
              <a:solidFill>
                <a:schemeClr val="tx2"/>
              </a:solidFill>
              <a:latin typeface="+mn-ea"/>
              <a:ea typeface="+mn-ea"/>
            </a:endParaRPr>
          </a:p>
        </p:txBody>
      </p:sp>
      <p:sp>
        <p:nvSpPr>
          <p:cNvPr id="22" name="テキスト ボックス 21"/>
          <p:cNvSpPr txBox="1"/>
          <p:nvPr/>
        </p:nvSpPr>
        <p:spPr>
          <a:xfrm>
            <a:off x="4794566" y="4878693"/>
            <a:ext cx="1577676" cy="307777"/>
          </a:xfrm>
          <a:prstGeom prst="rect">
            <a:avLst/>
          </a:prstGeom>
          <a:noFill/>
        </p:spPr>
        <p:txBody>
          <a:bodyPr wrap="none" rtlCol="0">
            <a:spAutoFit/>
          </a:bodyPr>
          <a:lstStyle/>
          <a:p>
            <a:r>
              <a:rPr kumimoji="1" lang="ja-JP" altLang="en-US" sz="1400" dirty="0" smtClean="0">
                <a:solidFill>
                  <a:schemeClr val="tx2"/>
                </a:solidFill>
                <a:latin typeface="+mn-ea"/>
                <a:ea typeface="+mn-ea"/>
              </a:rPr>
              <a:t>クラウド</a:t>
            </a:r>
            <a:r>
              <a:rPr kumimoji="1" lang="en-US" altLang="ja-JP" sz="1400" dirty="0" smtClean="0">
                <a:solidFill>
                  <a:schemeClr val="tx2"/>
                </a:solidFill>
                <a:latin typeface="+mn-ea"/>
                <a:ea typeface="+mn-ea"/>
              </a:rPr>
              <a:t>-B </a:t>
            </a:r>
            <a:r>
              <a:rPr kumimoji="1" lang="ja-JP" altLang="en-US" sz="1400" dirty="0" smtClean="0">
                <a:solidFill>
                  <a:schemeClr val="tx2"/>
                </a:solidFill>
                <a:latin typeface="+mn-ea"/>
                <a:ea typeface="+mn-ea"/>
              </a:rPr>
              <a:t>運用者</a:t>
            </a:r>
            <a:endParaRPr kumimoji="1" lang="ja-JP" altLang="en-US" sz="1400" dirty="0">
              <a:solidFill>
                <a:schemeClr val="tx2"/>
              </a:solidFill>
              <a:latin typeface="+mn-ea"/>
              <a:ea typeface="+mn-ea"/>
            </a:endParaRPr>
          </a:p>
        </p:txBody>
      </p:sp>
      <p:sp>
        <p:nvSpPr>
          <p:cNvPr id="23" name="正方形/長方形 22"/>
          <p:cNvSpPr/>
          <p:nvPr/>
        </p:nvSpPr>
        <p:spPr>
          <a:xfrm>
            <a:off x="2615259" y="5397887"/>
            <a:ext cx="2656030" cy="83942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900">
              <a:latin typeface="+mn-ea"/>
            </a:endParaRPr>
          </a:p>
        </p:txBody>
      </p:sp>
      <p:sp>
        <p:nvSpPr>
          <p:cNvPr id="24" name="テキスト ボックス 23"/>
          <p:cNvSpPr txBox="1"/>
          <p:nvPr/>
        </p:nvSpPr>
        <p:spPr>
          <a:xfrm>
            <a:off x="3107253" y="5874611"/>
            <a:ext cx="1637834" cy="275074"/>
          </a:xfrm>
          <a:prstGeom prst="rect">
            <a:avLst/>
          </a:prstGeom>
          <a:noFill/>
        </p:spPr>
        <p:txBody>
          <a:bodyPr wrap="none" rtlCol="0">
            <a:spAutoFit/>
          </a:bodyPr>
          <a:lstStyle/>
          <a:p>
            <a:r>
              <a:rPr lang="ja-JP" altLang="en-US" sz="1200" dirty="0" smtClean="0">
                <a:solidFill>
                  <a:schemeClr val="tx2"/>
                </a:solidFill>
                <a:latin typeface="+mn-ea"/>
                <a:ea typeface="+mn-ea"/>
              </a:rPr>
              <a:t>ハードウェア</a:t>
            </a:r>
            <a:r>
              <a:rPr lang="en-US" altLang="ja-JP" sz="1200" dirty="0" smtClean="0">
                <a:solidFill>
                  <a:schemeClr val="tx2"/>
                </a:solidFill>
                <a:latin typeface="+mn-ea"/>
                <a:ea typeface="+mn-ea"/>
              </a:rPr>
              <a:t>-1</a:t>
            </a:r>
            <a:r>
              <a:rPr lang="ja-JP" altLang="en-US" sz="1200" dirty="0" smtClean="0">
                <a:solidFill>
                  <a:schemeClr val="tx2"/>
                </a:solidFill>
                <a:latin typeface="+mn-ea"/>
                <a:ea typeface="+mn-ea"/>
              </a:rPr>
              <a:t>運用者</a:t>
            </a:r>
            <a:endParaRPr kumimoji="1" lang="ja-JP" altLang="en-US" sz="1200" dirty="0">
              <a:solidFill>
                <a:schemeClr val="tx2"/>
              </a:solidFill>
              <a:latin typeface="+mn-ea"/>
              <a:ea typeface="+mn-ea"/>
            </a:endParaRPr>
          </a:p>
        </p:txBody>
      </p:sp>
      <p:sp>
        <p:nvSpPr>
          <p:cNvPr id="25" name="正方形/長方形 24"/>
          <p:cNvSpPr/>
          <p:nvPr/>
        </p:nvSpPr>
        <p:spPr>
          <a:xfrm>
            <a:off x="6156633" y="5512948"/>
            <a:ext cx="2247410" cy="293559"/>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100" dirty="0" smtClean="0">
                <a:latin typeface="+mn-ea"/>
              </a:rPr>
              <a:t>ハードウェア</a:t>
            </a:r>
            <a:r>
              <a:rPr kumimoji="1" lang="en-US" altLang="ja-JP" sz="1100" dirty="0" smtClean="0">
                <a:latin typeface="+mn-ea"/>
              </a:rPr>
              <a:t>-2</a:t>
            </a:r>
            <a:endParaRPr kumimoji="1" lang="ja-JP" altLang="en-US" sz="1100" dirty="0">
              <a:latin typeface="+mn-ea"/>
            </a:endParaRPr>
          </a:p>
        </p:txBody>
      </p:sp>
      <p:sp>
        <p:nvSpPr>
          <p:cNvPr id="26" name="正方形/長方形 25"/>
          <p:cNvSpPr/>
          <p:nvPr/>
        </p:nvSpPr>
        <p:spPr>
          <a:xfrm>
            <a:off x="6020426" y="5397887"/>
            <a:ext cx="2519823" cy="83942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900">
              <a:latin typeface="+mn-ea"/>
            </a:endParaRPr>
          </a:p>
        </p:txBody>
      </p:sp>
      <p:sp>
        <p:nvSpPr>
          <p:cNvPr id="27" name="テキスト ボックス 26"/>
          <p:cNvSpPr txBox="1"/>
          <p:nvPr/>
        </p:nvSpPr>
        <p:spPr>
          <a:xfrm>
            <a:off x="6429046" y="5874611"/>
            <a:ext cx="1637834" cy="275074"/>
          </a:xfrm>
          <a:prstGeom prst="rect">
            <a:avLst/>
          </a:prstGeom>
          <a:noFill/>
        </p:spPr>
        <p:txBody>
          <a:bodyPr wrap="none" rtlCol="0">
            <a:spAutoFit/>
          </a:bodyPr>
          <a:lstStyle/>
          <a:p>
            <a:r>
              <a:rPr lang="ja-JP" altLang="en-US" sz="1200" dirty="0" smtClean="0">
                <a:solidFill>
                  <a:schemeClr val="tx2"/>
                </a:solidFill>
                <a:latin typeface="+mn-ea"/>
                <a:ea typeface="+mn-ea"/>
              </a:rPr>
              <a:t>ハードウェア</a:t>
            </a:r>
            <a:r>
              <a:rPr lang="en-US" altLang="ja-JP" sz="1200" dirty="0" smtClean="0">
                <a:solidFill>
                  <a:schemeClr val="tx2"/>
                </a:solidFill>
                <a:latin typeface="+mn-ea"/>
                <a:ea typeface="+mn-ea"/>
              </a:rPr>
              <a:t>-2</a:t>
            </a:r>
            <a:r>
              <a:rPr lang="ja-JP" altLang="en-US" sz="1200" dirty="0" smtClean="0">
                <a:solidFill>
                  <a:schemeClr val="tx2"/>
                </a:solidFill>
                <a:latin typeface="+mn-ea"/>
                <a:ea typeface="+mn-ea"/>
              </a:rPr>
              <a:t>運用者</a:t>
            </a:r>
            <a:endParaRPr kumimoji="1" lang="ja-JP" altLang="en-US" sz="1200" dirty="0">
              <a:solidFill>
                <a:schemeClr val="tx2"/>
              </a:solidFill>
              <a:latin typeface="+mn-ea"/>
              <a:ea typeface="+mn-ea"/>
            </a:endParaRPr>
          </a:p>
        </p:txBody>
      </p:sp>
      <p:sp>
        <p:nvSpPr>
          <p:cNvPr id="28" name="正方形/長方形 27"/>
          <p:cNvSpPr/>
          <p:nvPr/>
        </p:nvSpPr>
        <p:spPr>
          <a:xfrm>
            <a:off x="6905769" y="4333866"/>
            <a:ext cx="1587540" cy="83942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900">
              <a:latin typeface="+mn-ea"/>
            </a:endParaRPr>
          </a:p>
        </p:txBody>
      </p:sp>
      <p:sp>
        <p:nvSpPr>
          <p:cNvPr id="29" name="テキスト ボックス 28"/>
          <p:cNvSpPr txBox="1"/>
          <p:nvPr/>
        </p:nvSpPr>
        <p:spPr>
          <a:xfrm>
            <a:off x="6935972" y="4848526"/>
            <a:ext cx="1584088" cy="307777"/>
          </a:xfrm>
          <a:prstGeom prst="rect">
            <a:avLst/>
          </a:prstGeom>
          <a:noFill/>
        </p:spPr>
        <p:txBody>
          <a:bodyPr wrap="none" rtlCol="0">
            <a:spAutoFit/>
          </a:bodyPr>
          <a:lstStyle/>
          <a:p>
            <a:r>
              <a:rPr kumimoji="1" lang="ja-JP" altLang="en-US" sz="1400" dirty="0" smtClean="0">
                <a:solidFill>
                  <a:schemeClr val="tx2"/>
                </a:solidFill>
                <a:latin typeface="+mn-ea"/>
                <a:ea typeface="+mn-ea"/>
              </a:rPr>
              <a:t>クラウド</a:t>
            </a:r>
            <a:r>
              <a:rPr kumimoji="1" lang="en-US" altLang="ja-JP" sz="1400" dirty="0" smtClean="0">
                <a:solidFill>
                  <a:schemeClr val="tx2"/>
                </a:solidFill>
                <a:latin typeface="+mn-ea"/>
                <a:ea typeface="+mn-ea"/>
              </a:rPr>
              <a:t>-C </a:t>
            </a:r>
            <a:r>
              <a:rPr kumimoji="1" lang="ja-JP" altLang="en-US" sz="1400" dirty="0" smtClean="0">
                <a:solidFill>
                  <a:schemeClr val="tx2"/>
                </a:solidFill>
                <a:latin typeface="+mn-ea"/>
                <a:ea typeface="+mn-ea"/>
              </a:rPr>
              <a:t>運用者</a:t>
            </a:r>
            <a:endParaRPr kumimoji="1" lang="ja-JP" altLang="en-US" sz="1400" dirty="0">
              <a:solidFill>
                <a:schemeClr val="tx2"/>
              </a:solidFill>
              <a:latin typeface="+mn-ea"/>
              <a:ea typeface="+mn-ea"/>
            </a:endParaRPr>
          </a:p>
        </p:txBody>
      </p:sp>
      <p:sp>
        <p:nvSpPr>
          <p:cNvPr id="30" name="正方形/長方形 29"/>
          <p:cNvSpPr/>
          <p:nvPr/>
        </p:nvSpPr>
        <p:spPr>
          <a:xfrm>
            <a:off x="7041976" y="4470073"/>
            <a:ext cx="1293963" cy="3405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smtClean="0">
                <a:solidFill>
                  <a:schemeClr val="accent1">
                    <a:lumMod val="75000"/>
                  </a:schemeClr>
                </a:solidFill>
                <a:latin typeface="+mn-ea"/>
              </a:rPr>
              <a:t>クラウド</a:t>
            </a:r>
            <a:r>
              <a:rPr lang="en-US" altLang="ja-JP" sz="1400" dirty="0" smtClean="0">
                <a:solidFill>
                  <a:schemeClr val="accent1">
                    <a:lumMod val="75000"/>
                  </a:schemeClr>
                </a:solidFill>
                <a:latin typeface="+mn-ea"/>
              </a:rPr>
              <a:t>-C</a:t>
            </a:r>
            <a:endParaRPr kumimoji="1" lang="ja-JP" altLang="en-US" sz="1400" dirty="0">
              <a:solidFill>
                <a:schemeClr val="accent1">
                  <a:lumMod val="75000"/>
                </a:schemeClr>
              </a:solidFill>
              <a:latin typeface="+mn-ea"/>
            </a:endParaRPr>
          </a:p>
        </p:txBody>
      </p:sp>
      <p:cxnSp>
        <p:nvCxnSpPr>
          <p:cNvPr id="31" name="直線矢印コネクタ 30"/>
          <p:cNvCxnSpPr>
            <a:stCxn id="18" idx="3"/>
            <a:endCxn id="25" idx="1"/>
          </p:cNvCxnSpPr>
          <p:nvPr/>
        </p:nvCxnSpPr>
        <p:spPr>
          <a:xfrm>
            <a:off x="5135083" y="5659728"/>
            <a:ext cx="1021550" cy="0"/>
          </a:xfrm>
          <a:prstGeom prst="straightConnector1">
            <a:avLst/>
          </a:prstGeom>
          <a:ln w="79375">
            <a:headEnd type="triangle"/>
            <a:tailEnd type="triangle"/>
          </a:ln>
        </p:spPr>
        <p:style>
          <a:lnRef idx="1">
            <a:schemeClr val="accent1"/>
          </a:lnRef>
          <a:fillRef idx="0">
            <a:schemeClr val="accent1"/>
          </a:fillRef>
          <a:effectRef idx="0">
            <a:schemeClr val="accent1"/>
          </a:effectRef>
          <a:fontRef idx="minor">
            <a:schemeClr val="tx1"/>
          </a:fontRef>
        </p:style>
      </p:cxnSp>
      <p:sp>
        <p:nvSpPr>
          <p:cNvPr id="32" name="テキスト ボックス 31"/>
          <p:cNvSpPr txBox="1"/>
          <p:nvPr/>
        </p:nvSpPr>
        <p:spPr>
          <a:xfrm>
            <a:off x="5364088" y="5670301"/>
            <a:ext cx="579005" cy="276999"/>
          </a:xfrm>
          <a:prstGeom prst="rect">
            <a:avLst/>
          </a:prstGeom>
          <a:noFill/>
        </p:spPr>
        <p:txBody>
          <a:bodyPr wrap="none" rtlCol="0">
            <a:spAutoFit/>
          </a:bodyPr>
          <a:lstStyle/>
          <a:p>
            <a:r>
              <a:rPr kumimoji="1" lang="en-US" altLang="ja-JP" sz="1200" dirty="0" smtClean="0">
                <a:solidFill>
                  <a:schemeClr val="tx2"/>
                </a:solidFill>
                <a:latin typeface="+mn-ea"/>
                <a:ea typeface="+mn-ea"/>
              </a:rPr>
              <a:t>SINET</a:t>
            </a:r>
            <a:endParaRPr kumimoji="1" lang="ja-JP" altLang="en-US" sz="1200" dirty="0">
              <a:solidFill>
                <a:schemeClr val="tx2"/>
              </a:solidFill>
              <a:latin typeface="+mn-ea"/>
              <a:ea typeface="+mn-ea"/>
            </a:endParaRPr>
          </a:p>
        </p:txBody>
      </p:sp>
      <p:sp>
        <p:nvSpPr>
          <p:cNvPr id="33" name="正方形/長方形 32"/>
          <p:cNvSpPr/>
          <p:nvPr/>
        </p:nvSpPr>
        <p:spPr>
          <a:xfrm>
            <a:off x="3500603" y="1052736"/>
            <a:ext cx="749137" cy="885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100" dirty="0" smtClean="0">
                <a:solidFill>
                  <a:schemeClr val="accent1">
                    <a:lumMod val="75000"/>
                  </a:schemeClr>
                </a:solidFill>
                <a:latin typeface="+mn-ea"/>
              </a:rPr>
              <a:t>サービス実行用</a:t>
            </a:r>
            <a:endParaRPr kumimoji="1" lang="en-US" altLang="ja-JP" sz="1100" dirty="0" smtClean="0">
              <a:solidFill>
                <a:schemeClr val="accent1">
                  <a:lumMod val="75000"/>
                </a:schemeClr>
              </a:solidFill>
              <a:latin typeface="+mn-ea"/>
            </a:endParaRPr>
          </a:p>
          <a:p>
            <a:pPr algn="ctr"/>
            <a:r>
              <a:rPr kumimoji="1" lang="ja-JP" altLang="en-US" sz="1100" dirty="0" smtClean="0">
                <a:solidFill>
                  <a:schemeClr val="accent1">
                    <a:lumMod val="75000"/>
                  </a:schemeClr>
                </a:solidFill>
                <a:latin typeface="+mn-ea"/>
              </a:rPr>
              <a:t>クラスタ</a:t>
            </a:r>
            <a:r>
              <a:rPr kumimoji="1" lang="en-US" altLang="ja-JP" sz="1100" dirty="0" smtClean="0">
                <a:solidFill>
                  <a:schemeClr val="accent1">
                    <a:lumMod val="75000"/>
                  </a:schemeClr>
                </a:solidFill>
                <a:latin typeface="+mn-ea"/>
              </a:rPr>
              <a:t>-α</a:t>
            </a:r>
            <a:endParaRPr kumimoji="1" lang="ja-JP" altLang="en-US" sz="1100" dirty="0">
              <a:solidFill>
                <a:schemeClr val="accent1">
                  <a:lumMod val="75000"/>
                </a:schemeClr>
              </a:solidFill>
              <a:latin typeface="+mn-ea"/>
            </a:endParaRPr>
          </a:p>
        </p:txBody>
      </p:sp>
      <p:sp>
        <p:nvSpPr>
          <p:cNvPr id="34" name="正方形/長方形 33"/>
          <p:cNvSpPr/>
          <p:nvPr/>
        </p:nvSpPr>
        <p:spPr>
          <a:xfrm>
            <a:off x="6769563" y="1052736"/>
            <a:ext cx="681033" cy="885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100" dirty="0" smtClean="0">
                <a:solidFill>
                  <a:schemeClr val="accent1">
                    <a:lumMod val="75000"/>
                  </a:schemeClr>
                </a:solidFill>
                <a:latin typeface="+mn-ea"/>
              </a:rPr>
              <a:t>サービス実行用クラスタ</a:t>
            </a:r>
            <a:r>
              <a:rPr kumimoji="1" lang="en-US" altLang="ja-JP" sz="1100" dirty="0" smtClean="0">
                <a:solidFill>
                  <a:schemeClr val="accent1">
                    <a:lumMod val="75000"/>
                  </a:schemeClr>
                </a:solidFill>
                <a:latin typeface="+mn-ea"/>
              </a:rPr>
              <a:t>-γ</a:t>
            </a:r>
            <a:endParaRPr kumimoji="1" lang="ja-JP" altLang="en-US" sz="1100" dirty="0">
              <a:solidFill>
                <a:schemeClr val="accent1">
                  <a:lumMod val="75000"/>
                </a:schemeClr>
              </a:solidFill>
              <a:latin typeface="+mn-ea"/>
            </a:endParaRPr>
          </a:p>
        </p:txBody>
      </p:sp>
      <p:sp>
        <p:nvSpPr>
          <p:cNvPr id="35" name="正方形/長方形 34"/>
          <p:cNvSpPr/>
          <p:nvPr/>
        </p:nvSpPr>
        <p:spPr>
          <a:xfrm>
            <a:off x="4522153" y="3789040"/>
            <a:ext cx="2111203" cy="4086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dirty="0" smtClean="0">
                <a:solidFill>
                  <a:schemeClr val="accent1">
                    <a:lumMod val="75000"/>
                  </a:schemeClr>
                </a:solidFill>
                <a:latin typeface="+mn-ea"/>
              </a:rPr>
              <a:t>サービス実行用クラスタ</a:t>
            </a:r>
            <a:r>
              <a:rPr kumimoji="1" lang="en-US" altLang="ja-JP" sz="1200" dirty="0" smtClean="0">
                <a:solidFill>
                  <a:schemeClr val="accent1">
                    <a:lumMod val="75000"/>
                  </a:schemeClr>
                </a:solidFill>
                <a:latin typeface="+mn-ea"/>
              </a:rPr>
              <a:t>-β</a:t>
            </a:r>
            <a:endParaRPr kumimoji="1" lang="ja-JP" altLang="en-US" sz="1200" dirty="0">
              <a:solidFill>
                <a:schemeClr val="accent1">
                  <a:lumMod val="75000"/>
                </a:schemeClr>
              </a:solidFill>
              <a:latin typeface="+mn-ea"/>
            </a:endParaRPr>
          </a:p>
        </p:txBody>
      </p:sp>
      <p:sp>
        <p:nvSpPr>
          <p:cNvPr id="36" name="正方形/長方形 35"/>
          <p:cNvSpPr/>
          <p:nvPr/>
        </p:nvSpPr>
        <p:spPr>
          <a:xfrm>
            <a:off x="2683363" y="3789040"/>
            <a:ext cx="1566377" cy="4086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dirty="0" smtClean="0">
                <a:solidFill>
                  <a:schemeClr val="accent1">
                    <a:lumMod val="75000"/>
                  </a:schemeClr>
                </a:solidFill>
                <a:latin typeface="+mn-ea"/>
              </a:rPr>
              <a:t>サービス実行用クラスタ</a:t>
            </a:r>
            <a:r>
              <a:rPr kumimoji="1" lang="en-US" altLang="ja-JP" sz="1000" dirty="0" smtClean="0">
                <a:solidFill>
                  <a:schemeClr val="accent1">
                    <a:lumMod val="75000"/>
                  </a:schemeClr>
                </a:solidFill>
                <a:latin typeface="+mn-ea"/>
              </a:rPr>
              <a:t>-α</a:t>
            </a:r>
            <a:endParaRPr kumimoji="1" lang="ja-JP" altLang="en-US" sz="1000" dirty="0">
              <a:solidFill>
                <a:schemeClr val="accent1">
                  <a:lumMod val="75000"/>
                </a:schemeClr>
              </a:solidFill>
              <a:latin typeface="+mn-ea"/>
            </a:endParaRPr>
          </a:p>
        </p:txBody>
      </p:sp>
      <p:sp>
        <p:nvSpPr>
          <p:cNvPr id="37" name="正方形/長方形 36"/>
          <p:cNvSpPr/>
          <p:nvPr/>
        </p:nvSpPr>
        <p:spPr>
          <a:xfrm>
            <a:off x="6905769" y="3789040"/>
            <a:ext cx="1566377" cy="4086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dirty="0" smtClean="0">
                <a:solidFill>
                  <a:schemeClr val="accent1">
                    <a:lumMod val="75000"/>
                  </a:schemeClr>
                </a:solidFill>
                <a:latin typeface="+mn-ea"/>
              </a:rPr>
              <a:t>サービス実行用クラスタ</a:t>
            </a:r>
            <a:r>
              <a:rPr kumimoji="1" lang="en-US" altLang="ja-JP" sz="1000" dirty="0" smtClean="0">
                <a:solidFill>
                  <a:schemeClr val="accent1">
                    <a:lumMod val="75000"/>
                  </a:schemeClr>
                </a:solidFill>
                <a:latin typeface="+mn-ea"/>
              </a:rPr>
              <a:t>-γ</a:t>
            </a:r>
            <a:endParaRPr kumimoji="1" lang="ja-JP" altLang="en-US" sz="1000" dirty="0">
              <a:solidFill>
                <a:schemeClr val="accent1">
                  <a:lumMod val="75000"/>
                </a:schemeClr>
              </a:solidFill>
              <a:latin typeface="+mn-ea"/>
            </a:endParaRPr>
          </a:p>
        </p:txBody>
      </p:sp>
      <p:sp>
        <p:nvSpPr>
          <p:cNvPr id="38" name="正方形/長方形 37"/>
          <p:cNvSpPr/>
          <p:nvPr/>
        </p:nvSpPr>
        <p:spPr>
          <a:xfrm>
            <a:off x="4385946" y="4265763"/>
            <a:ext cx="2383617" cy="1634480"/>
          </a:xfrm>
          <a:prstGeom prst="rect">
            <a:avLst/>
          </a:prstGeom>
          <a:noFill/>
          <a:ln>
            <a:solidFill>
              <a:srgbClr val="A2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latin typeface="+mn-ea"/>
            </a:endParaRPr>
          </a:p>
        </p:txBody>
      </p:sp>
      <p:sp>
        <p:nvSpPr>
          <p:cNvPr id="39" name="テキスト ボックス 38"/>
          <p:cNvSpPr txBox="1"/>
          <p:nvPr/>
        </p:nvSpPr>
        <p:spPr>
          <a:xfrm>
            <a:off x="572159" y="3658943"/>
            <a:ext cx="1366080" cy="307777"/>
          </a:xfrm>
          <a:prstGeom prst="rect">
            <a:avLst/>
          </a:prstGeom>
          <a:noFill/>
          <a:ln>
            <a:solidFill>
              <a:schemeClr val="accent1">
                <a:shade val="95000"/>
                <a:satMod val="105000"/>
              </a:schemeClr>
            </a:solidFill>
          </a:ln>
        </p:spPr>
        <p:txBody>
          <a:bodyPr wrap="none" rtlCol="0">
            <a:spAutoFit/>
          </a:bodyPr>
          <a:lstStyle/>
          <a:p>
            <a:r>
              <a:rPr kumimoji="1" lang="ja-JP" altLang="en-US" sz="1400" dirty="0" smtClean="0">
                <a:solidFill>
                  <a:schemeClr val="tx2"/>
                </a:solidFill>
                <a:latin typeface="+mn-ea"/>
                <a:ea typeface="+mn-ea"/>
              </a:rPr>
              <a:t>提案アプローチ</a:t>
            </a:r>
            <a:endParaRPr kumimoji="1" lang="ja-JP" altLang="en-US" sz="1400" dirty="0">
              <a:solidFill>
                <a:schemeClr val="tx2"/>
              </a:solidFill>
              <a:latin typeface="+mn-ea"/>
              <a:ea typeface="+mn-ea"/>
            </a:endParaRPr>
          </a:p>
        </p:txBody>
      </p:sp>
      <p:sp>
        <p:nvSpPr>
          <p:cNvPr id="40" name="テキスト ボックス 39"/>
          <p:cNvSpPr txBox="1"/>
          <p:nvPr/>
        </p:nvSpPr>
        <p:spPr>
          <a:xfrm>
            <a:off x="572159" y="1071016"/>
            <a:ext cx="1366080" cy="307777"/>
          </a:xfrm>
          <a:prstGeom prst="rect">
            <a:avLst/>
          </a:prstGeom>
          <a:noFill/>
          <a:ln>
            <a:solidFill>
              <a:schemeClr val="accent1">
                <a:shade val="95000"/>
                <a:satMod val="105000"/>
              </a:schemeClr>
            </a:solidFill>
          </a:ln>
        </p:spPr>
        <p:txBody>
          <a:bodyPr wrap="none" rtlCol="0">
            <a:spAutoFit/>
          </a:bodyPr>
          <a:lstStyle/>
          <a:p>
            <a:r>
              <a:rPr kumimoji="1" lang="ja-JP" altLang="en-US" sz="1400" dirty="0" smtClean="0">
                <a:solidFill>
                  <a:schemeClr val="tx2"/>
                </a:solidFill>
                <a:latin typeface="+mn-ea"/>
                <a:ea typeface="+mn-ea"/>
              </a:rPr>
              <a:t>既存アプローチ</a:t>
            </a:r>
            <a:endParaRPr kumimoji="1" lang="en-US" altLang="ja-JP" sz="1400" dirty="0" smtClean="0">
              <a:solidFill>
                <a:schemeClr val="tx2"/>
              </a:solidFill>
              <a:latin typeface="+mn-ea"/>
              <a:ea typeface="+mn-ea"/>
            </a:endParaRPr>
          </a:p>
        </p:txBody>
      </p:sp>
      <p:sp>
        <p:nvSpPr>
          <p:cNvPr id="41" name="テキスト ボックス 40"/>
          <p:cNvSpPr txBox="1"/>
          <p:nvPr/>
        </p:nvSpPr>
        <p:spPr>
          <a:xfrm>
            <a:off x="504056" y="1615843"/>
            <a:ext cx="2279791" cy="1107996"/>
          </a:xfrm>
          <a:prstGeom prst="rect">
            <a:avLst/>
          </a:prstGeom>
          <a:noFill/>
        </p:spPr>
        <p:txBody>
          <a:bodyPr wrap="none" rtlCol="0">
            <a:spAutoFit/>
          </a:bodyPr>
          <a:lstStyle/>
          <a:p>
            <a:r>
              <a:rPr kumimoji="1" lang="ja-JP" altLang="en-US" sz="1100" dirty="0" smtClean="0">
                <a:solidFill>
                  <a:schemeClr val="tx2"/>
                </a:solidFill>
                <a:latin typeface="+mn-ea"/>
                <a:ea typeface="+mn-ea"/>
              </a:rPr>
              <a:t>クラウド連携は，</a:t>
            </a:r>
            <a:endParaRPr kumimoji="1" lang="en-US" altLang="ja-JP" sz="1100" dirty="0" smtClean="0">
              <a:solidFill>
                <a:schemeClr val="tx2"/>
              </a:solidFill>
              <a:latin typeface="+mn-ea"/>
              <a:ea typeface="+mn-ea"/>
            </a:endParaRPr>
          </a:p>
          <a:p>
            <a:r>
              <a:rPr kumimoji="1" lang="ja-JP" altLang="en-US" sz="1100" dirty="0" smtClean="0">
                <a:solidFill>
                  <a:schemeClr val="tx2"/>
                </a:solidFill>
                <a:latin typeface="+mn-ea"/>
                <a:ea typeface="+mn-ea"/>
              </a:rPr>
              <a:t>クラウド運用者が運用している</a:t>
            </a:r>
            <a:endParaRPr kumimoji="1" lang="en-US" altLang="ja-JP" sz="1100" dirty="0" smtClean="0">
              <a:solidFill>
                <a:schemeClr val="tx2"/>
              </a:solidFill>
              <a:latin typeface="+mn-ea"/>
              <a:ea typeface="+mn-ea"/>
            </a:endParaRPr>
          </a:p>
          <a:p>
            <a:r>
              <a:rPr lang="ja-JP" altLang="en-US" sz="1100" dirty="0" smtClean="0">
                <a:solidFill>
                  <a:schemeClr val="tx2"/>
                </a:solidFill>
                <a:latin typeface="+mn-ea"/>
                <a:ea typeface="+mn-ea"/>
              </a:rPr>
              <a:t>異種のクラウドをネットワーク機能</a:t>
            </a:r>
            <a:endParaRPr lang="en-US" altLang="ja-JP" sz="1100" dirty="0" smtClean="0">
              <a:solidFill>
                <a:schemeClr val="tx2"/>
              </a:solidFill>
              <a:latin typeface="+mn-ea"/>
              <a:ea typeface="+mn-ea"/>
            </a:endParaRPr>
          </a:p>
          <a:p>
            <a:r>
              <a:rPr kumimoji="1" lang="ja-JP" altLang="en-US" sz="1100" dirty="0" smtClean="0">
                <a:solidFill>
                  <a:schemeClr val="tx2"/>
                </a:solidFill>
                <a:latin typeface="+mn-ea"/>
                <a:ea typeface="+mn-ea"/>
              </a:rPr>
              <a:t>とそれに付随する</a:t>
            </a:r>
            <a:r>
              <a:rPr kumimoji="1" lang="en-US" altLang="ja-JP" sz="1100" dirty="0" smtClean="0">
                <a:solidFill>
                  <a:schemeClr val="tx2"/>
                </a:solidFill>
                <a:latin typeface="+mn-ea"/>
                <a:ea typeface="+mn-ea"/>
              </a:rPr>
              <a:t>Glue</a:t>
            </a:r>
            <a:r>
              <a:rPr kumimoji="1" lang="ja-JP" altLang="en-US" sz="1100" dirty="0" smtClean="0">
                <a:solidFill>
                  <a:schemeClr val="tx2"/>
                </a:solidFill>
                <a:latin typeface="+mn-ea"/>
                <a:ea typeface="+mn-ea"/>
              </a:rPr>
              <a:t>機能によって</a:t>
            </a:r>
            <a:endParaRPr kumimoji="1" lang="en-US" altLang="ja-JP" sz="1100" dirty="0" smtClean="0">
              <a:solidFill>
                <a:schemeClr val="tx2"/>
              </a:solidFill>
              <a:latin typeface="+mn-ea"/>
              <a:ea typeface="+mn-ea"/>
            </a:endParaRPr>
          </a:p>
          <a:p>
            <a:r>
              <a:rPr kumimoji="1" lang="ja-JP" altLang="en-US" sz="1100" dirty="0" smtClean="0">
                <a:solidFill>
                  <a:schemeClr val="tx2"/>
                </a:solidFill>
                <a:latin typeface="+mn-ea"/>
                <a:ea typeface="+mn-ea"/>
              </a:rPr>
              <a:t>結びつけることにより作りだした</a:t>
            </a:r>
            <a:endParaRPr kumimoji="1" lang="en-US" altLang="ja-JP" sz="1100" dirty="0" smtClean="0">
              <a:solidFill>
                <a:schemeClr val="tx2"/>
              </a:solidFill>
              <a:latin typeface="+mn-ea"/>
              <a:ea typeface="+mn-ea"/>
            </a:endParaRPr>
          </a:p>
          <a:p>
            <a:r>
              <a:rPr lang="ja-JP" altLang="en-US" sz="1100" dirty="0" smtClean="0">
                <a:solidFill>
                  <a:schemeClr val="tx2"/>
                </a:solidFill>
                <a:latin typeface="+mn-ea"/>
                <a:ea typeface="+mn-ea"/>
              </a:rPr>
              <a:t>リソースを使って実現する．</a:t>
            </a:r>
            <a:endParaRPr kumimoji="1" lang="en-US" altLang="ja-JP" sz="1100" dirty="0" smtClean="0">
              <a:solidFill>
                <a:schemeClr val="tx2"/>
              </a:solidFill>
              <a:latin typeface="+mn-ea"/>
              <a:ea typeface="+mn-ea"/>
            </a:endParaRPr>
          </a:p>
        </p:txBody>
      </p:sp>
      <p:cxnSp>
        <p:nvCxnSpPr>
          <p:cNvPr id="42" name="直線コネクタ 41"/>
          <p:cNvCxnSpPr/>
          <p:nvPr/>
        </p:nvCxnSpPr>
        <p:spPr>
          <a:xfrm>
            <a:off x="504056" y="3454633"/>
            <a:ext cx="8172400" cy="0"/>
          </a:xfrm>
          <a:prstGeom prst="line">
            <a:avLst/>
          </a:prstGeom>
          <a:ln w="31750">
            <a:prstDash val="sysDash"/>
          </a:ln>
        </p:spPr>
        <p:style>
          <a:lnRef idx="1">
            <a:schemeClr val="accent1"/>
          </a:lnRef>
          <a:fillRef idx="0">
            <a:schemeClr val="accent1"/>
          </a:fillRef>
          <a:effectRef idx="0">
            <a:schemeClr val="accent1"/>
          </a:effectRef>
          <a:fontRef idx="minor">
            <a:schemeClr val="tx1"/>
          </a:fontRef>
        </p:style>
      </p:cxnSp>
      <p:sp>
        <p:nvSpPr>
          <p:cNvPr id="43" name="テキスト ボックス 42"/>
          <p:cNvSpPr txBox="1"/>
          <p:nvPr/>
        </p:nvSpPr>
        <p:spPr>
          <a:xfrm>
            <a:off x="504056" y="4203769"/>
            <a:ext cx="2177199" cy="1615827"/>
          </a:xfrm>
          <a:prstGeom prst="rect">
            <a:avLst/>
          </a:prstGeom>
          <a:noFill/>
        </p:spPr>
        <p:txBody>
          <a:bodyPr wrap="none" rtlCol="0">
            <a:spAutoFit/>
          </a:bodyPr>
          <a:lstStyle/>
          <a:p>
            <a:r>
              <a:rPr kumimoji="1" lang="ja-JP" altLang="en-US" sz="1100" dirty="0" smtClean="0">
                <a:solidFill>
                  <a:schemeClr val="tx2"/>
                </a:solidFill>
                <a:latin typeface="+mn-ea"/>
                <a:ea typeface="+mn-ea"/>
              </a:rPr>
              <a:t>クラウド運用者とクラウド基盤を</a:t>
            </a:r>
            <a:endParaRPr kumimoji="1" lang="en-US" altLang="ja-JP" sz="1100" dirty="0" smtClean="0">
              <a:solidFill>
                <a:schemeClr val="tx2"/>
              </a:solidFill>
              <a:latin typeface="+mn-ea"/>
              <a:ea typeface="+mn-ea"/>
            </a:endParaRPr>
          </a:p>
          <a:p>
            <a:r>
              <a:rPr lang="ja-JP" altLang="en-US" sz="1100" dirty="0" smtClean="0">
                <a:solidFill>
                  <a:schemeClr val="tx2"/>
                </a:solidFill>
                <a:latin typeface="+mn-ea"/>
                <a:ea typeface="+mn-ea"/>
              </a:rPr>
              <a:t>支えるハードウェアの運用者を</a:t>
            </a:r>
            <a:endParaRPr lang="en-US" altLang="ja-JP" sz="1100" dirty="0" smtClean="0">
              <a:solidFill>
                <a:schemeClr val="tx2"/>
              </a:solidFill>
              <a:latin typeface="+mn-ea"/>
              <a:ea typeface="+mn-ea"/>
            </a:endParaRPr>
          </a:p>
          <a:p>
            <a:r>
              <a:rPr kumimoji="1" lang="ja-JP" altLang="en-US" sz="1100" dirty="0" smtClean="0">
                <a:solidFill>
                  <a:schemeClr val="tx2"/>
                </a:solidFill>
                <a:latin typeface="+mn-ea"/>
                <a:ea typeface="+mn-ea"/>
              </a:rPr>
              <a:t>分離する．</a:t>
            </a:r>
            <a:endParaRPr kumimoji="1" lang="en-US" altLang="ja-JP" sz="1100" dirty="0" smtClean="0">
              <a:solidFill>
                <a:schemeClr val="tx2"/>
              </a:solidFill>
              <a:latin typeface="+mn-ea"/>
              <a:ea typeface="+mn-ea"/>
            </a:endParaRPr>
          </a:p>
          <a:p>
            <a:endParaRPr lang="en-US" altLang="ja-JP" sz="1100" dirty="0" smtClean="0">
              <a:solidFill>
                <a:schemeClr val="tx2"/>
              </a:solidFill>
              <a:latin typeface="+mn-ea"/>
              <a:ea typeface="+mn-ea"/>
            </a:endParaRPr>
          </a:p>
          <a:p>
            <a:r>
              <a:rPr lang="ja-JP" altLang="en-US" sz="1100" dirty="0" smtClean="0">
                <a:solidFill>
                  <a:schemeClr val="tx2"/>
                </a:solidFill>
                <a:latin typeface="+mn-ea"/>
                <a:ea typeface="+mn-ea"/>
              </a:rPr>
              <a:t>クラウド連携は，</a:t>
            </a:r>
            <a:endParaRPr lang="en-US" altLang="ja-JP" sz="1100" dirty="0" smtClean="0">
              <a:solidFill>
                <a:schemeClr val="tx2"/>
              </a:solidFill>
              <a:latin typeface="+mn-ea"/>
              <a:ea typeface="+mn-ea"/>
            </a:endParaRPr>
          </a:p>
          <a:p>
            <a:r>
              <a:rPr lang="ja-JP" altLang="en-US" sz="1100" dirty="0" smtClean="0">
                <a:solidFill>
                  <a:schemeClr val="tx2"/>
                </a:solidFill>
                <a:latin typeface="+mn-ea"/>
                <a:ea typeface="+mn-ea"/>
              </a:rPr>
              <a:t>複数のハードウェア運用者から</a:t>
            </a:r>
            <a:endParaRPr lang="en-US" altLang="ja-JP" sz="1100" dirty="0" smtClean="0">
              <a:solidFill>
                <a:schemeClr val="tx2"/>
              </a:solidFill>
              <a:latin typeface="+mn-ea"/>
              <a:ea typeface="+mn-ea"/>
            </a:endParaRPr>
          </a:p>
          <a:p>
            <a:r>
              <a:rPr lang="ja-JP" altLang="en-US" sz="1100" dirty="0">
                <a:solidFill>
                  <a:schemeClr val="tx2"/>
                </a:solidFill>
                <a:latin typeface="+mn-ea"/>
                <a:ea typeface="+mn-ea"/>
              </a:rPr>
              <a:t>確保</a:t>
            </a:r>
            <a:r>
              <a:rPr lang="ja-JP" altLang="en-US" sz="1100" dirty="0" smtClean="0">
                <a:solidFill>
                  <a:schemeClr val="tx2"/>
                </a:solidFill>
                <a:latin typeface="+mn-ea"/>
                <a:ea typeface="+mn-ea"/>
              </a:rPr>
              <a:t>したリソースを</a:t>
            </a:r>
            <a:r>
              <a:rPr lang="en-US" altLang="ja-JP" sz="1100" dirty="0" smtClean="0">
                <a:solidFill>
                  <a:schemeClr val="tx2"/>
                </a:solidFill>
                <a:latin typeface="+mn-ea"/>
                <a:ea typeface="+mn-ea"/>
              </a:rPr>
              <a:t>SINET</a:t>
            </a:r>
            <a:r>
              <a:rPr lang="ja-JP" altLang="en-US" sz="1100" dirty="0" smtClean="0">
                <a:solidFill>
                  <a:schemeClr val="tx2"/>
                </a:solidFill>
                <a:latin typeface="+mn-ea"/>
                <a:ea typeface="+mn-ea"/>
              </a:rPr>
              <a:t>で繋ぎ</a:t>
            </a:r>
            <a:endParaRPr lang="en-US" altLang="ja-JP" sz="1100" dirty="0" smtClean="0">
              <a:solidFill>
                <a:schemeClr val="tx2"/>
              </a:solidFill>
              <a:latin typeface="+mn-ea"/>
              <a:ea typeface="+mn-ea"/>
            </a:endParaRPr>
          </a:p>
          <a:p>
            <a:r>
              <a:rPr lang="ja-JP" altLang="en-US" sz="1100" dirty="0">
                <a:solidFill>
                  <a:schemeClr val="tx2"/>
                </a:solidFill>
                <a:latin typeface="+mn-ea"/>
                <a:ea typeface="+mn-ea"/>
              </a:rPr>
              <a:t>そ</a:t>
            </a:r>
            <a:r>
              <a:rPr lang="ja-JP" altLang="en-US" sz="1100" dirty="0" smtClean="0">
                <a:solidFill>
                  <a:schemeClr val="tx2"/>
                </a:solidFill>
                <a:latin typeface="+mn-ea"/>
                <a:ea typeface="+mn-ea"/>
              </a:rPr>
              <a:t>の上にクラウドを作りだすことで</a:t>
            </a:r>
            <a:endParaRPr lang="en-US" altLang="ja-JP" sz="1100" dirty="0" smtClean="0">
              <a:solidFill>
                <a:schemeClr val="tx2"/>
              </a:solidFill>
              <a:latin typeface="+mn-ea"/>
              <a:ea typeface="+mn-ea"/>
            </a:endParaRPr>
          </a:p>
          <a:p>
            <a:r>
              <a:rPr lang="ja-JP" altLang="en-US" sz="1100" dirty="0" smtClean="0">
                <a:solidFill>
                  <a:schemeClr val="tx2"/>
                </a:solidFill>
                <a:latin typeface="+mn-ea"/>
                <a:ea typeface="+mn-ea"/>
              </a:rPr>
              <a:t>実現する．</a:t>
            </a:r>
            <a:endParaRPr kumimoji="1" lang="en-US" altLang="ja-JP" sz="1100" dirty="0" smtClean="0">
              <a:solidFill>
                <a:schemeClr val="tx2"/>
              </a:solidFill>
              <a:latin typeface="+mn-ea"/>
              <a:ea typeface="+mn-ea"/>
            </a:endParaRPr>
          </a:p>
        </p:txBody>
      </p:sp>
      <p:sp>
        <p:nvSpPr>
          <p:cNvPr id="44" name="正方形/長方形 43"/>
          <p:cNvSpPr/>
          <p:nvPr/>
        </p:nvSpPr>
        <p:spPr>
          <a:xfrm>
            <a:off x="4317843" y="1483541"/>
            <a:ext cx="2383617" cy="1498273"/>
          </a:xfrm>
          <a:prstGeom prst="rect">
            <a:avLst/>
          </a:prstGeom>
          <a:noFill/>
          <a:ln>
            <a:solidFill>
              <a:srgbClr val="A2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latin typeface="+mn-ea"/>
            </a:endParaRPr>
          </a:p>
        </p:txBody>
      </p:sp>
      <p:cxnSp>
        <p:nvCxnSpPr>
          <p:cNvPr id="45" name="直線コネクタ 44"/>
          <p:cNvCxnSpPr/>
          <p:nvPr/>
        </p:nvCxnSpPr>
        <p:spPr>
          <a:xfrm>
            <a:off x="2555776" y="5301208"/>
            <a:ext cx="6048672" cy="0"/>
          </a:xfrm>
          <a:prstGeom prst="line">
            <a:avLst/>
          </a:prstGeom>
          <a:ln w="31750">
            <a:solidFill>
              <a:srgbClr val="FF0000"/>
            </a:solidFill>
            <a:prstDash val="solid"/>
          </a:ln>
        </p:spPr>
        <p:style>
          <a:lnRef idx="1">
            <a:schemeClr val="accent1"/>
          </a:lnRef>
          <a:fillRef idx="0">
            <a:schemeClr val="accent1"/>
          </a:fillRef>
          <a:effectRef idx="0">
            <a:schemeClr val="accent1"/>
          </a:effectRef>
          <a:fontRef idx="minor">
            <a:schemeClr val="tx1"/>
          </a:fontRef>
        </p:style>
      </p:cxnSp>
      <p:sp>
        <p:nvSpPr>
          <p:cNvPr id="48" name="テキスト ボックス 47"/>
          <p:cNvSpPr txBox="1"/>
          <p:nvPr/>
        </p:nvSpPr>
        <p:spPr>
          <a:xfrm>
            <a:off x="8604448" y="5157192"/>
            <a:ext cx="492443" cy="276999"/>
          </a:xfrm>
          <a:prstGeom prst="rect">
            <a:avLst/>
          </a:prstGeom>
          <a:noFill/>
        </p:spPr>
        <p:txBody>
          <a:bodyPr wrap="none" rtlCol="0">
            <a:spAutoFit/>
          </a:bodyPr>
          <a:lstStyle/>
          <a:p>
            <a:r>
              <a:rPr lang="ja-JP" altLang="en-US" sz="1200" dirty="0" smtClean="0">
                <a:solidFill>
                  <a:srgbClr val="FF0000"/>
                </a:solidFill>
                <a:latin typeface="+mn-ea"/>
                <a:ea typeface="+mn-ea"/>
                <a:cs typeface="Arial Unicode MS" pitchFamily="50" charset="-128"/>
              </a:rPr>
              <a:t>分離</a:t>
            </a:r>
            <a:endParaRPr kumimoji="1" lang="ja-JP" altLang="en-US" sz="1200" dirty="0">
              <a:solidFill>
                <a:srgbClr val="FF0000"/>
              </a:solidFill>
              <a:latin typeface="+mn-ea"/>
              <a:ea typeface="+mn-ea"/>
              <a:cs typeface="Arial Unicode MS" pitchFamily="50" charset="-128"/>
            </a:endParaRP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タイトル 1"/>
          <p:cNvSpPr txBox="1">
            <a:spLocks/>
          </p:cNvSpPr>
          <p:nvPr/>
        </p:nvSpPr>
        <p:spPr>
          <a:xfrm>
            <a:off x="467544" y="-99392"/>
            <a:ext cx="8229600" cy="692696"/>
          </a:xfrm>
          <a:prstGeom prst="rect">
            <a:avLst/>
          </a:prstGeom>
        </p:spPr>
        <p:txBody>
          <a:bodyPr/>
          <a:lstStyle/>
          <a:p>
            <a:pPr lvl="0" algn="ctr" eaLnBrk="0" hangingPunct="0"/>
            <a:endParaRPr kumimoji="1" lang="ja-JP" altLang="en-US" sz="3600" i="0" u="none" strike="noStrike" kern="1200" cap="none" spc="0" normalizeH="0" baseline="0" noProof="0" dirty="0" smtClean="0">
              <a:ln>
                <a:noFill/>
              </a:ln>
              <a:solidFill>
                <a:schemeClr val="tx1"/>
              </a:solidFill>
              <a:effectLst/>
              <a:uLnTx/>
              <a:uFillTx/>
              <a:latin typeface="HGPｺﾞｼｯｸE" pitchFamily="50" charset="-128"/>
              <a:ea typeface="HGPｺﾞｼｯｸE" pitchFamily="50" charset="-128"/>
              <a:cs typeface="+mj-cs"/>
            </a:endParaRPr>
          </a:p>
        </p:txBody>
      </p:sp>
      <p:sp>
        <p:nvSpPr>
          <p:cNvPr id="79" name="タイトル 1"/>
          <p:cNvSpPr txBox="1">
            <a:spLocks/>
          </p:cNvSpPr>
          <p:nvPr/>
        </p:nvSpPr>
        <p:spPr>
          <a:xfrm>
            <a:off x="482600" y="917187"/>
            <a:ext cx="8229600" cy="531440"/>
          </a:xfrm>
          <a:prstGeom prst="rect">
            <a:avLst/>
          </a:prstGeom>
        </p:spPr>
        <p:txBody>
          <a:bodyPr/>
          <a:lstStyle/>
          <a:p>
            <a:pPr lvl="0" algn="ctr" eaLnBrk="0" hangingPunct="0"/>
            <a:r>
              <a:rPr lang="en-US" altLang="ja-JP" sz="2400" dirty="0" smtClean="0">
                <a:latin typeface="+mn-ea"/>
                <a:ea typeface="+mn-ea"/>
                <a:cs typeface="+mj-cs"/>
              </a:rPr>
              <a:t>- </a:t>
            </a:r>
            <a:r>
              <a:rPr lang="ja-JP" altLang="en-US" sz="2400" dirty="0" smtClean="0">
                <a:latin typeface="+mn-ea"/>
                <a:ea typeface="+mn-ea"/>
                <a:cs typeface="+mj-cs"/>
              </a:rPr>
              <a:t>アカデミックコミュニティクラウドの</a:t>
            </a:r>
            <a:r>
              <a:rPr lang="en-US" altLang="ja-JP" sz="2400" dirty="0" smtClean="0">
                <a:latin typeface="+mn-ea"/>
                <a:ea typeface="+mn-ea"/>
                <a:cs typeface="+mj-cs"/>
              </a:rPr>
              <a:t>Hub -</a:t>
            </a:r>
            <a:endParaRPr kumimoji="1" lang="ja-JP" altLang="en-US" sz="2400" i="0" u="none" strike="noStrike" kern="1200" cap="none" spc="0" normalizeH="0" baseline="0" noProof="0" dirty="0" smtClean="0">
              <a:ln>
                <a:noFill/>
              </a:ln>
              <a:solidFill>
                <a:schemeClr val="tx1"/>
              </a:solidFill>
              <a:effectLst/>
              <a:uLnTx/>
              <a:uFillTx/>
              <a:latin typeface="+mn-ea"/>
              <a:ea typeface="+mn-ea"/>
              <a:cs typeface="+mj-cs"/>
            </a:endParaRPr>
          </a:p>
        </p:txBody>
      </p:sp>
      <p:cxnSp>
        <p:nvCxnSpPr>
          <p:cNvPr id="181" name="直線コネクタ 180"/>
          <p:cNvCxnSpPr/>
          <p:nvPr/>
        </p:nvCxnSpPr>
        <p:spPr>
          <a:xfrm flipV="1">
            <a:off x="1470440" y="5330832"/>
            <a:ext cx="1485207" cy="160783"/>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82" name="直線コネクタ 181"/>
          <p:cNvCxnSpPr/>
          <p:nvPr/>
        </p:nvCxnSpPr>
        <p:spPr>
          <a:xfrm>
            <a:off x="1470440" y="4611009"/>
            <a:ext cx="1485207" cy="183764"/>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55" name="直線コネクタ 154"/>
          <p:cNvCxnSpPr>
            <a:stCxn id="153" idx="3"/>
            <a:endCxn id="14" idx="1"/>
          </p:cNvCxnSpPr>
          <p:nvPr/>
        </p:nvCxnSpPr>
        <p:spPr>
          <a:xfrm flipV="1">
            <a:off x="1470440" y="3415230"/>
            <a:ext cx="1485207" cy="160783"/>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26" name="角丸四角形 25"/>
          <p:cNvSpPr/>
          <p:nvPr/>
        </p:nvSpPr>
        <p:spPr>
          <a:xfrm>
            <a:off x="2689650" y="2346595"/>
            <a:ext cx="3227320" cy="1698311"/>
          </a:xfrm>
          <a:prstGeom prst="roundRect">
            <a:avLst>
              <a:gd name="adj" fmla="val 4759"/>
            </a:avLst>
          </a:prstGeom>
          <a:noFill/>
          <a:ln>
            <a:solidFill>
              <a:schemeClr val="accent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mn-ea"/>
            </a:endParaRPr>
          </a:p>
        </p:txBody>
      </p:sp>
      <p:sp>
        <p:nvSpPr>
          <p:cNvPr id="27" name="テキスト ボックス 26"/>
          <p:cNvSpPr txBox="1"/>
          <p:nvPr/>
        </p:nvSpPr>
        <p:spPr>
          <a:xfrm>
            <a:off x="3187495" y="1719112"/>
            <a:ext cx="2204450" cy="646331"/>
          </a:xfrm>
          <a:prstGeom prst="rect">
            <a:avLst/>
          </a:prstGeom>
          <a:noFill/>
        </p:spPr>
        <p:txBody>
          <a:bodyPr wrap="none" rtlCol="0">
            <a:spAutoFit/>
          </a:bodyPr>
          <a:lstStyle/>
          <a:p>
            <a:pPr algn="ctr"/>
            <a:r>
              <a:rPr kumimoji="1" lang="ja-JP" altLang="en-US" dirty="0" smtClean="0">
                <a:solidFill>
                  <a:schemeClr val="tx2">
                    <a:lumMod val="50000"/>
                  </a:schemeClr>
                </a:solidFill>
                <a:latin typeface="+mn-ea"/>
                <a:ea typeface="+mn-ea"/>
              </a:rPr>
              <a:t>インタークラウド基盤</a:t>
            </a:r>
            <a:endParaRPr kumimoji="1" lang="en-US" altLang="ja-JP" dirty="0" smtClean="0">
              <a:solidFill>
                <a:schemeClr val="tx2">
                  <a:lumMod val="50000"/>
                </a:schemeClr>
              </a:solidFill>
              <a:latin typeface="+mn-ea"/>
              <a:ea typeface="+mn-ea"/>
            </a:endParaRPr>
          </a:p>
          <a:p>
            <a:pPr algn="ctr"/>
            <a:r>
              <a:rPr kumimoji="1" lang="en-US" altLang="ja-JP" dirty="0" smtClean="0">
                <a:solidFill>
                  <a:schemeClr val="tx2">
                    <a:lumMod val="50000"/>
                  </a:schemeClr>
                </a:solidFill>
                <a:latin typeface="+mn-ea"/>
                <a:ea typeface="+mn-ea"/>
              </a:rPr>
              <a:t>(compute)</a:t>
            </a:r>
            <a:endParaRPr kumimoji="1" lang="ja-JP" altLang="en-US" dirty="0">
              <a:solidFill>
                <a:schemeClr val="tx2">
                  <a:lumMod val="50000"/>
                </a:schemeClr>
              </a:solidFill>
              <a:latin typeface="+mn-ea"/>
              <a:ea typeface="+mn-ea"/>
            </a:endParaRPr>
          </a:p>
        </p:txBody>
      </p:sp>
      <p:sp>
        <p:nvSpPr>
          <p:cNvPr id="60" name="角丸四角形 59"/>
          <p:cNvSpPr/>
          <p:nvPr/>
        </p:nvSpPr>
        <p:spPr>
          <a:xfrm>
            <a:off x="179512" y="2346595"/>
            <a:ext cx="1721237" cy="754805"/>
          </a:xfrm>
          <a:prstGeom prst="roundRect">
            <a:avLst>
              <a:gd name="adj" fmla="val 4139"/>
            </a:avLst>
          </a:prstGeom>
          <a:noFill/>
          <a:ln>
            <a:solidFill>
              <a:schemeClr val="accent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mn-ea"/>
            </a:endParaRPr>
          </a:p>
        </p:txBody>
      </p:sp>
      <p:sp>
        <p:nvSpPr>
          <p:cNvPr id="67" name="テキスト ボックス 66"/>
          <p:cNvSpPr txBox="1"/>
          <p:nvPr/>
        </p:nvSpPr>
        <p:spPr>
          <a:xfrm>
            <a:off x="179512" y="1782012"/>
            <a:ext cx="1544012" cy="400110"/>
          </a:xfrm>
          <a:prstGeom prst="rect">
            <a:avLst/>
          </a:prstGeom>
          <a:noFill/>
        </p:spPr>
        <p:txBody>
          <a:bodyPr wrap="none" rtlCol="0">
            <a:spAutoFit/>
          </a:bodyPr>
          <a:lstStyle/>
          <a:p>
            <a:r>
              <a:rPr kumimoji="1" lang="ja-JP" altLang="en-US" sz="2000" dirty="0" smtClean="0">
                <a:solidFill>
                  <a:schemeClr val="tx2">
                    <a:lumMod val="50000"/>
                  </a:schemeClr>
                </a:solidFill>
                <a:latin typeface="+mn-ea"/>
                <a:ea typeface="+mn-ea"/>
              </a:rPr>
              <a:t>大学クラウド</a:t>
            </a:r>
            <a:endParaRPr kumimoji="1" lang="ja-JP" altLang="en-US" sz="2000" dirty="0">
              <a:solidFill>
                <a:schemeClr val="tx2">
                  <a:lumMod val="50000"/>
                </a:schemeClr>
              </a:solidFill>
              <a:latin typeface="+mn-ea"/>
              <a:ea typeface="+mn-ea"/>
            </a:endParaRPr>
          </a:p>
        </p:txBody>
      </p:sp>
      <p:cxnSp>
        <p:nvCxnSpPr>
          <p:cNvPr id="68" name="直線コネクタ 67"/>
          <p:cNvCxnSpPr>
            <a:stCxn id="57" idx="3"/>
            <a:endCxn id="24" idx="1"/>
          </p:cNvCxnSpPr>
          <p:nvPr/>
        </p:nvCxnSpPr>
        <p:spPr>
          <a:xfrm>
            <a:off x="1470440" y="2695407"/>
            <a:ext cx="1485207" cy="183764"/>
          </a:xfrm>
          <a:prstGeom prst="line">
            <a:avLst/>
          </a:prstGeom>
          <a:ln w="57150"/>
        </p:spPr>
        <p:style>
          <a:lnRef idx="1">
            <a:schemeClr val="accent1"/>
          </a:lnRef>
          <a:fillRef idx="0">
            <a:schemeClr val="accent1"/>
          </a:fillRef>
          <a:effectRef idx="0">
            <a:schemeClr val="accent1"/>
          </a:effectRef>
          <a:fontRef idx="minor">
            <a:schemeClr val="tx1"/>
          </a:fontRef>
        </p:style>
      </p:cxnSp>
      <p:grpSp>
        <p:nvGrpSpPr>
          <p:cNvPr id="2" name="グループ化 73"/>
          <p:cNvGrpSpPr/>
          <p:nvPr/>
        </p:nvGrpSpPr>
        <p:grpSpPr>
          <a:xfrm>
            <a:off x="2955647" y="3227913"/>
            <a:ext cx="1228061" cy="374632"/>
            <a:chOff x="5220072" y="1556792"/>
            <a:chExt cx="1296144" cy="576064"/>
          </a:xfrm>
        </p:grpSpPr>
        <p:pic>
          <p:nvPicPr>
            <p:cNvPr id="6" name="Picture 8" descr="MCj04289690000[1]"/>
            <p:cNvPicPr>
              <a:picLocks noChangeAspect="1" noChangeArrowheads="1"/>
            </p:cNvPicPr>
            <p:nvPr/>
          </p:nvPicPr>
          <p:blipFill>
            <a:blip r:embed="rId3" cstate="print">
              <a:lum bright="-5000" contrast="59000"/>
            </a:blip>
            <a:srcRect/>
            <a:stretch>
              <a:fillRect/>
            </a:stretch>
          </p:blipFill>
          <p:spPr bwMode="auto">
            <a:xfrm>
              <a:off x="5292080" y="1628800"/>
              <a:ext cx="259922" cy="360040"/>
            </a:xfrm>
            <a:prstGeom prst="rect">
              <a:avLst/>
            </a:prstGeom>
            <a:noFill/>
            <a:ln w="9525">
              <a:noFill/>
              <a:miter lim="800000"/>
              <a:headEnd/>
              <a:tailEnd/>
            </a:ln>
          </p:spPr>
        </p:pic>
        <p:sp>
          <p:nvSpPr>
            <p:cNvPr id="7" name="円柱 6"/>
            <p:cNvSpPr/>
            <p:nvPr/>
          </p:nvSpPr>
          <p:spPr>
            <a:xfrm>
              <a:off x="5436096" y="1844824"/>
              <a:ext cx="144016" cy="144016"/>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100">
                <a:latin typeface="+mn-ea"/>
                <a:cs typeface="Times New Roman" pitchFamily="18" charset="0"/>
              </a:endParaRPr>
            </a:p>
          </p:txBody>
        </p:sp>
        <p:pic>
          <p:nvPicPr>
            <p:cNvPr id="8" name="Picture 8" descr="MCj04289690000[1]"/>
            <p:cNvPicPr>
              <a:picLocks noChangeAspect="1" noChangeArrowheads="1"/>
            </p:cNvPicPr>
            <p:nvPr/>
          </p:nvPicPr>
          <p:blipFill>
            <a:blip r:embed="rId3" cstate="print">
              <a:lum bright="-5000" contrast="59000"/>
            </a:blip>
            <a:srcRect/>
            <a:stretch>
              <a:fillRect/>
            </a:stretch>
          </p:blipFill>
          <p:spPr bwMode="auto">
            <a:xfrm>
              <a:off x="5580112" y="1628800"/>
              <a:ext cx="259922" cy="360040"/>
            </a:xfrm>
            <a:prstGeom prst="rect">
              <a:avLst/>
            </a:prstGeom>
            <a:noFill/>
            <a:ln w="9525">
              <a:noFill/>
              <a:miter lim="800000"/>
              <a:headEnd/>
              <a:tailEnd/>
            </a:ln>
          </p:spPr>
        </p:pic>
        <p:sp>
          <p:nvSpPr>
            <p:cNvPr id="9" name="円柱 8"/>
            <p:cNvSpPr/>
            <p:nvPr/>
          </p:nvSpPr>
          <p:spPr>
            <a:xfrm>
              <a:off x="5724128" y="1844824"/>
              <a:ext cx="144016" cy="144016"/>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100">
                <a:latin typeface="+mn-ea"/>
                <a:cs typeface="Times New Roman" pitchFamily="18" charset="0"/>
              </a:endParaRPr>
            </a:p>
          </p:txBody>
        </p:sp>
        <p:pic>
          <p:nvPicPr>
            <p:cNvPr id="10" name="Picture 8" descr="MCj04289690000[1]"/>
            <p:cNvPicPr>
              <a:picLocks noChangeAspect="1" noChangeArrowheads="1"/>
            </p:cNvPicPr>
            <p:nvPr/>
          </p:nvPicPr>
          <p:blipFill>
            <a:blip r:embed="rId3" cstate="print">
              <a:lum bright="-5000" contrast="59000"/>
            </a:blip>
            <a:srcRect/>
            <a:stretch>
              <a:fillRect/>
            </a:stretch>
          </p:blipFill>
          <p:spPr bwMode="auto">
            <a:xfrm>
              <a:off x="5868144" y="1628800"/>
              <a:ext cx="259922" cy="360040"/>
            </a:xfrm>
            <a:prstGeom prst="rect">
              <a:avLst/>
            </a:prstGeom>
            <a:noFill/>
            <a:ln w="9525">
              <a:noFill/>
              <a:miter lim="800000"/>
              <a:headEnd/>
              <a:tailEnd/>
            </a:ln>
          </p:spPr>
        </p:pic>
        <p:sp>
          <p:nvSpPr>
            <p:cNvPr id="11" name="円柱 10"/>
            <p:cNvSpPr/>
            <p:nvPr/>
          </p:nvSpPr>
          <p:spPr>
            <a:xfrm>
              <a:off x="6012160" y="1844824"/>
              <a:ext cx="144016" cy="144016"/>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100">
                <a:latin typeface="+mn-ea"/>
                <a:cs typeface="Times New Roman" pitchFamily="18" charset="0"/>
              </a:endParaRPr>
            </a:p>
          </p:txBody>
        </p:sp>
        <p:pic>
          <p:nvPicPr>
            <p:cNvPr id="12" name="Picture 8" descr="MCj04289690000[1]"/>
            <p:cNvPicPr>
              <a:picLocks noChangeAspect="1" noChangeArrowheads="1"/>
            </p:cNvPicPr>
            <p:nvPr/>
          </p:nvPicPr>
          <p:blipFill>
            <a:blip r:embed="rId3" cstate="print">
              <a:lum bright="-5000" contrast="59000"/>
            </a:blip>
            <a:srcRect/>
            <a:stretch>
              <a:fillRect/>
            </a:stretch>
          </p:blipFill>
          <p:spPr bwMode="auto">
            <a:xfrm>
              <a:off x="6156176" y="1628800"/>
              <a:ext cx="259922" cy="360040"/>
            </a:xfrm>
            <a:prstGeom prst="rect">
              <a:avLst/>
            </a:prstGeom>
            <a:noFill/>
            <a:ln w="9525">
              <a:noFill/>
              <a:miter lim="800000"/>
              <a:headEnd/>
              <a:tailEnd/>
            </a:ln>
          </p:spPr>
        </p:pic>
        <p:sp>
          <p:nvSpPr>
            <p:cNvPr id="13" name="円柱 12"/>
            <p:cNvSpPr/>
            <p:nvPr/>
          </p:nvSpPr>
          <p:spPr>
            <a:xfrm>
              <a:off x="6300192" y="1844824"/>
              <a:ext cx="144016" cy="144016"/>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100">
                <a:latin typeface="+mn-ea"/>
                <a:cs typeface="Times New Roman" pitchFamily="18" charset="0"/>
              </a:endParaRPr>
            </a:p>
          </p:txBody>
        </p:sp>
        <p:sp>
          <p:nvSpPr>
            <p:cNvPr id="14" name="正方形/長方形 13"/>
            <p:cNvSpPr/>
            <p:nvPr/>
          </p:nvSpPr>
          <p:spPr>
            <a:xfrm>
              <a:off x="5220072" y="1556792"/>
              <a:ext cx="1296144" cy="576064"/>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latin typeface="+mn-ea"/>
                <a:cs typeface="Times New Roman" pitchFamily="18" charset="0"/>
              </a:endParaRPr>
            </a:p>
          </p:txBody>
        </p:sp>
      </p:grpSp>
      <p:grpSp>
        <p:nvGrpSpPr>
          <p:cNvPr id="3" name="グループ化 74"/>
          <p:cNvGrpSpPr/>
          <p:nvPr/>
        </p:nvGrpSpPr>
        <p:grpSpPr>
          <a:xfrm>
            <a:off x="2955647" y="2691855"/>
            <a:ext cx="1228061" cy="374632"/>
            <a:chOff x="5220072" y="1556792"/>
            <a:chExt cx="1296144" cy="576064"/>
          </a:xfrm>
        </p:grpSpPr>
        <p:pic>
          <p:nvPicPr>
            <p:cNvPr id="16" name="Picture 8" descr="MCj04289690000[1]"/>
            <p:cNvPicPr>
              <a:picLocks noChangeAspect="1" noChangeArrowheads="1"/>
            </p:cNvPicPr>
            <p:nvPr/>
          </p:nvPicPr>
          <p:blipFill>
            <a:blip r:embed="rId3" cstate="print">
              <a:lum bright="-5000" contrast="59000"/>
            </a:blip>
            <a:srcRect/>
            <a:stretch>
              <a:fillRect/>
            </a:stretch>
          </p:blipFill>
          <p:spPr bwMode="auto">
            <a:xfrm>
              <a:off x="5292080" y="1628800"/>
              <a:ext cx="259922" cy="360040"/>
            </a:xfrm>
            <a:prstGeom prst="rect">
              <a:avLst/>
            </a:prstGeom>
            <a:noFill/>
            <a:ln w="9525">
              <a:noFill/>
              <a:miter lim="800000"/>
              <a:headEnd/>
              <a:tailEnd/>
            </a:ln>
          </p:spPr>
        </p:pic>
        <p:sp>
          <p:nvSpPr>
            <p:cNvPr id="17" name="円柱 16"/>
            <p:cNvSpPr/>
            <p:nvPr/>
          </p:nvSpPr>
          <p:spPr>
            <a:xfrm>
              <a:off x="5436096" y="1844824"/>
              <a:ext cx="144016" cy="144016"/>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100">
                <a:latin typeface="+mn-ea"/>
                <a:cs typeface="Times New Roman" pitchFamily="18" charset="0"/>
              </a:endParaRPr>
            </a:p>
          </p:txBody>
        </p:sp>
        <p:pic>
          <p:nvPicPr>
            <p:cNvPr id="18" name="Picture 8" descr="MCj04289690000[1]"/>
            <p:cNvPicPr>
              <a:picLocks noChangeAspect="1" noChangeArrowheads="1"/>
            </p:cNvPicPr>
            <p:nvPr/>
          </p:nvPicPr>
          <p:blipFill>
            <a:blip r:embed="rId3" cstate="print">
              <a:lum bright="-5000" contrast="59000"/>
            </a:blip>
            <a:srcRect/>
            <a:stretch>
              <a:fillRect/>
            </a:stretch>
          </p:blipFill>
          <p:spPr bwMode="auto">
            <a:xfrm>
              <a:off x="5580112" y="1628800"/>
              <a:ext cx="259922" cy="360040"/>
            </a:xfrm>
            <a:prstGeom prst="rect">
              <a:avLst/>
            </a:prstGeom>
            <a:noFill/>
            <a:ln w="9525">
              <a:noFill/>
              <a:miter lim="800000"/>
              <a:headEnd/>
              <a:tailEnd/>
            </a:ln>
          </p:spPr>
        </p:pic>
        <p:sp>
          <p:nvSpPr>
            <p:cNvPr id="19" name="円柱 18"/>
            <p:cNvSpPr/>
            <p:nvPr/>
          </p:nvSpPr>
          <p:spPr>
            <a:xfrm>
              <a:off x="5724128" y="1844824"/>
              <a:ext cx="144016" cy="144016"/>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100">
                <a:latin typeface="+mn-ea"/>
                <a:cs typeface="Times New Roman" pitchFamily="18" charset="0"/>
              </a:endParaRPr>
            </a:p>
          </p:txBody>
        </p:sp>
        <p:pic>
          <p:nvPicPr>
            <p:cNvPr id="20" name="Picture 8" descr="MCj04289690000[1]"/>
            <p:cNvPicPr>
              <a:picLocks noChangeAspect="1" noChangeArrowheads="1"/>
            </p:cNvPicPr>
            <p:nvPr/>
          </p:nvPicPr>
          <p:blipFill>
            <a:blip r:embed="rId3" cstate="print">
              <a:lum bright="-5000" contrast="59000"/>
            </a:blip>
            <a:srcRect/>
            <a:stretch>
              <a:fillRect/>
            </a:stretch>
          </p:blipFill>
          <p:spPr bwMode="auto">
            <a:xfrm>
              <a:off x="5868144" y="1628800"/>
              <a:ext cx="259922" cy="360040"/>
            </a:xfrm>
            <a:prstGeom prst="rect">
              <a:avLst/>
            </a:prstGeom>
            <a:noFill/>
            <a:ln w="9525">
              <a:noFill/>
              <a:miter lim="800000"/>
              <a:headEnd/>
              <a:tailEnd/>
            </a:ln>
          </p:spPr>
        </p:pic>
        <p:sp>
          <p:nvSpPr>
            <p:cNvPr id="21" name="円柱 20"/>
            <p:cNvSpPr/>
            <p:nvPr/>
          </p:nvSpPr>
          <p:spPr>
            <a:xfrm>
              <a:off x="6012160" y="1844824"/>
              <a:ext cx="144016" cy="144016"/>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100">
                <a:latin typeface="+mn-ea"/>
                <a:cs typeface="Times New Roman" pitchFamily="18" charset="0"/>
              </a:endParaRPr>
            </a:p>
          </p:txBody>
        </p:sp>
        <p:pic>
          <p:nvPicPr>
            <p:cNvPr id="22" name="Picture 8" descr="MCj04289690000[1]"/>
            <p:cNvPicPr>
              <a:picLocks noChangeAspect="1" noChangeArrowheads="1"/>
            </p:cNvPicPr>
            <p:nvPr/>
          </p:nvPicPr>
          <p:blipFill>
            <a:blip r:embed="rId3" cstate="print">
              <a:lum bright="-5000" contrast="59000"/>
            </a:blip>
            <a:srcRect/>
            <a:stretch>
              <a:fillRect/>
            </a:stretch>
          </p:blipFill>
          <p:spPr bwMode="auto">
            <a:xfrm>
              <a:off x="6156176" y="1628800"/>
              <a:ext cx="259922" cy="360040"/>
            </a:xfrm>
            <a:prstGeom prst="rect">
              <a:avLst/>
            </a:prstGeom>
            <a:noFill/>
            <a:ln w="9525">
              <a:noFill/>
              <a:miter lim="800000"/>
              <a:headEnd/>
              <a:tailEnd/>
            </a:ln>
          </p:spPr>
        </p:pic>
        <p:sp>
          <p:nvSpPr>
            <p:cNvPr id="23" name="円柱 22"/>
            <p:cNvSpPr/>
            <p:nvPr/>
          </p:nvSpPr>
          <p:spPr>
            <a:xfrm>
              <a:off x="6300192" y="1844824"/>
              <a:ext cx="144016" cy="144016"/>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100">
                <a:latin typeface="+mn-ea"/>
                <a:cs typeface="Times New Roman" pitchFamily="18" charset="0"/>
              </a:endParaRPr>
            </a:p>
          </p:txBody>
        </p:sp>
        <p:sp>
          <p:nvSpPr>
            <p:cNvPr id="24" name="正方形/長方形 23"/>
            <p:cNvSpPr/>
            <p:nvPr/>
          </p:nvSpPr>
          <p:spPr>
            <a:xfrm>
              <a:off x="5220072" y="1556792"/>
              <a:ext cx="1296144" cy="576064"/>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latin typeface="+mn-ea"/>
                <a:cs typeface="Times New Roman" pitchFamily="18" charset="0"/>
              </a:endParaRPr>
            </a:p>
          </p:txBody>
        </p:sp>
      </p:grpSp>
      <p:cxnSp>
        <p:nvCxnSpPr>
          <p:cNvPr id="58" name="直線矢印コネクタ 57"/>
          <p:cNvCxnSpPr/>
          <p:nvPr/>
        </p:nvCxnSpPr>
        <p:spPr>
          <a:xfrm flipH="1">
            <a:off x="4183708" y="2879171"/>
            <a:ext cx="747516" cy="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59" name="直線矢印コネクタ 58"/>
          <p:cNvCxnSpPr/>
          <p:nvPr/>
        </p:nvCxnSpPr>
        <p:spPr>
          <a:xfrm>
            <a:off x="4195732" y="3353001"/>
            <a:ext cx="215155" cy="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grpSp>
        <p:nvGrpSpPr>
          <p:cNvPr id="4" name="グループ化 82"/>
          <p:cNvGrpSpPr/>
          <p:nvPr/>
        </p:nvGrpSpPr>
        <p:grpSpPr>
          <a:xfrm>
            <a:off x="4410887" y="2700739"/>
            <a:ext cx="1290914" cy="1125653"/>
            <a:chOff x="5115399" y="2564904"/>
            <a:chExt cx="2037168" cy="2025397"/>
          </a:xfrm>
        </p:grpSpPr>
        <p:sp>
          <p:nvSpPr>
            <p:cNvPr id="28" name="正方形/長方形 27"/>
            <p:cNvSpPr/>
            <p:nvPr/>
          </p:nvSpPr>
          <p:spPr>
            <a:xfrm>
              <a:off x="5115399" y="2564904"/>
              <a:ext cx="2037168" cy="1554680"/>
            </a:xfrm>
            <a:prstGeom prst="rect">
              <a:avLst/>
            </a:prstGeom>
            <a:solidFill>
              <a:schemeClr val="bg1"/>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900">
                <a:latin typeface="+mn-ea"/>
                <a:cs typeface="Times New Roman" pitchFamily="18" charset="0"/>
              </a:endParaRPr>
            </a:p>
          </p:txBody>
        </p:sp>
        <p:pic>
          <p:nvPicPr>
            <p:cNvPr id="29" name="Picture 8" descr="MCj04289690000[1]"/>
            <p:cNvPicPr>
              <a:picLocks noChangeAspect="1" noChangeArrowheads="1"/>
            </p:cNvPicPr>
            <p:nvPr/>
          </p:nvPicPr>
          <p:blipFill>
            <a:blip r:embed="rId3" cstate="print"/>
            <a:srcRect/>
            <a:stretch>
              <a:fillRect/>
            </a:stretch>
          </p:blipFill>
          <p:spPr bwMode="auto">
            <a:xfrm>
              <a:off x="5252928" y="2706062"/>
              <a:ext cx="285106" cy="395980"/>
            </a:xfrm>
            <a:prstGeom prst="rect">
              <a:avLst/>
            </a:prstGeom>
            <a:noFill/>
            <a:ln w="9525">
              <a:noFill/>
              <a:miter lim="800000"/>
              <a:headEnd/>
              <a:tailEnd/>
            </a:ln>
          </p:spPr>
        </p:pic>
        <p:sp>
          <p:nvSpPr>
            <p:cNvPr id="30" name="円柱 29"/>
            <p:cNvSpPr/>
            <p:nvPr/>
          </p:nvSpPr>
          <p:spPr>
            <a:xfrm>
              <a:off x="5413757" y="2974110"/>
              <a:ext cx="107219" cy="134024"/>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800">
                <a:latin typeface="+mn-ea"/>
                <a:cs typeface="Times New Roman" pitchFamily="18" charset="0"/>
              </a:endParaRPr>
            </a:p>
          </p:txBody>
        </p:sp>
        <p:pic>
          <p:nvPicPr>
            <p:cNvPr id="31" name="Picture 8" descr="MCj04289690000[1]"/>
            <p:cNvPicPr>
              <a:picLocks noChangeAspect="1" noChangeArrowheads="1"/>
            </p:cNvPicPr>
            <p:nvPr/>
          </p:nvPicPr>
          <p:blipFill>
            <a:blip r:embed="rId3" cstate="print"/>
            <a:srcRect/>
            <a:stretch>
              <a:fillRect/>
            </a:stretch>
          </p:blipFill>
          <p:spPr bwMode="auto">
            <a:xfrm>
              <a:off x="5450309" y="2840086"/>
              <a:ext cx="285106" cy="395980"/>
            </a:xfrm>
            <a:prstGeom prst="rect">
              <a:avLst/>
            </a:prstGeom>
            <a:noFill/>
            <a:ln w="9525">
              <a:noFill/>
              <a:miter lim="800000"/>
              <a:headEnd/>
              <a:tailEnd/>
            </a:ln>
          </p:spPr>
        </p:pic>
        <p:sp>
          <p:nvSpPr>
            <p:cNvPr id="32" name="円柱 31"/>
            <p:cNvSpPr/>
            <p:nvPr/>
          </p:nvSpPr>
          <p:spPr>
            <a:xfrm>
              <a:off x="5611138" y="3108134"/>
              <a:ext cx="107219" cy="134024"/>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800">
                <a:latin typeface="+mn-ea"/>
                <a:cs typeface="Times New Roman" pitchFamily="18" charset="0"/>
              </a:endParaRPr>
            </a:p>
          </p:txBody>
        </p:sp>
        <p:pic>
          <p:nvPicPr>
            <p:cNvPr id="33" name="Picture 8" descr="MCj04289690000[1]"/>
            <p:cNvPicPr>
              <a:picLocks noChangeAspect="1" noChangeArrowheads="1"/>
            </p:cNvPicPr>
            <p:nvPr/>
          </p:nvPicPr>
          <p:blipFill>
            <a:blip r:embed="rId3" cstate="print"/>
            <a:srcRect/>
            <a:stretch>
              <a:fillRect/>
            </a:stretch>
          </p:blipFill>
          <p:spPr bwMode="auto">
            <a:xfrm>
              <a:off x="5681806" y="2759672"/>
              <a:ext cx="285106" cy="395980"/>
            </a:xfrm>
            <a:prstGeom prst="rect">
              <a:avLst/>
            </a:prstGeom>
            <a:noFill/>
            <a:ln w="9525">
              <a:noFill/>
              <a:miter lim="800000"/>
              <a:headEnd/>
              <a:tailEnd/>
            </a:ln>
          </p:spPr>
        </p:pic>
        <p:sp>
          <p:nvSpPr>
            <p:cNvPr id="34" name="円柱 33"/>
            <p:cNvSpPr/>
            <p:nvPr/>
          </p:nvSpPr>
          <p:spPr>
            <a:xfrm>
              <a:off x="5842635" y="3027720"/>
              <a:ext cx="107219" cy="134024"/>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800">
                <a:latin typeface="+mn-ea"/>
                <a:cs typeface="Times New Roman" pitchFamily="18" charset="0"/>
              </a:endParaRPr>
            </a:p>
          </p:txBody>
        </p:sp>
        <p:pic>
          <p:nvPicPr>
            <p:cNvPr id="35" name="Picture 8" descr="MCj04289690000[1]"/>
            <p:cNvPicPr>
              <a:picLocks noChangeAspect="1" noChangeArrowheads="1"/>
            </p:cNvPicPr>
            <p:nvPr/>
          </p:nvPicPr>
          <p:blipFill>
            <a:blip r:embed="rId3" cstate="print"/>
            <a:srcRect/>
            <a:stretch>
              <a:fillRect/>
            </a:stretch>
          </p:blipFill>
          <p:spPr bwMode="auto">
            <a:xfrm>
              <a:off x="5366389" y="3476268"/>
              <a:ext cx="285106" cy="395980"/>
            </a:xfrm>
            <a:prstGeom prst="rect">
              <a:avLst/>
            </a:prstGeom>
            <a:noFill/>
            <a:ln w="9525">
              <a:noFill/>
              <a:miter lim="800000"/>
              <a:headEnd/>
              <a:tailEnd/>
            </a:ln>
          </p:spPr>
        </p:pic>
        <p:sp>
          <p:nvSpPr>
            <p:cNvPr id="36" name="円柱 35"/>
            <p:cNvSpPr/>
            <p:nvPr/>
          </p:nvSpPr>
          <p:spPr>
            <a:xfrm>
              <a:off x="5527218" y="3744317"/>
              <a:ext cx="107219" cy="134024"/>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800">
                <a:latin typeface="+mn-ea"/>
                <a:cs typeface="Times New Roman" pitchFamily="18" charset="0"/>
              </a:endParaRPr>
            </a:p>
          </p:txBody>
        </p:sp>
        <p:pic>
          <p:nvPicPr>
            <p:cNvPr id="37" name="Picture 8" descr="MCj04289690000[1]"/>
            <p:cNvPicPr>
              <a:picLocks noChangeAspect="1" noChangeArrowheads="1"/>
            </p:cNvPicPr>
            <p:nvPr/>
          </p:nvPicPr>
          <p:blipFill>
            <a:blip r:embed="rId3" cstate="print"/>
            <a:srcRect/>
            <a:stretch>
              <a:fillRect/>
            </a:stretch>
          </p:blipFill>
          <p:spPr bwMode="auto">
            <a:xfrm>
              <a:off x="5563770" y="3610293"/>
              <a:ext cx="285106" cy="395980"/>
            </a:xfrm>
            <a:prstGeom prst="rect">
              <a:avLst/>
            </a:prstGeom>
            <a:noFill/>
            <a:ln w="9525">
              <a:noFill/>
              <a:miter lim="800000"/>
              <a:headEnd/>
              <a:tailEnd/>
            </a:ln>
          </p:spPr>
        </p:pic>
        <p:sp>
          <p:nvSpPr>
            <p:cNvPr id="38" name="円柱 37"/>
            <p:cNvSpPr/>
            <p:nvPr/>
          </p:nvSpPr>
          <p:spPr>
            <a:xfrm>
              <a:off x="5724599" y="3878341"/>
              <a:ext cx="107219" cy="134024"/>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800">
                <a:latin typeface="+mn-ea"/>
                <a:cs typeface="Times New Roman" pitchFamily="18" charset="0"/>
              </a:endParaRPr>
            </a:p>
          </p:txBody>
        </p:sp>
        <p:pic>
          <p:nvPicPr>
            <p:cNvPr id="39" name="Picture 8" descr="MCj04289690000[1]"/>
            <p:cNvPicPr>
              <a:picLocks noChangeAspect="1" noChangeArrowheads="1"/>
            </p:cNvPicPr>
            <p:nvPr/>
          </p:nvPicPr>
          <p:blipFill>
            <a:blip r:embed="rId3" cstate="print"/>
            <a:srcRect/>
            <a:stretch>
              <a:fillRect/>
            </a:stretch>
          </p:blipFill>
          <p:spPr bwMode="auto">
            <a:xfrm>
              <a:off x="5795267" y="3529878"/>
              <a:ext cx="285106" cy="395980"/>
            </a:xfrm>
            <a:prstGeom prst="rect">
              <a:avLst/>
            </a:prstGeom>
            <a:noFill/>
            <a:ln w="9525">
              <a:noFill/>
              <a:miter lim="800000"/>
              <a:headEnd/>
              <a:tailEnd/>
            </a:ln>
          </p:spPr>
        </p:pic>
        <p:sp>
          <p:nvSpPr>
            <p:cNvPr id="40" name="円柱 39"/>
            <p:cNvSpPr/>
            <p:nvPr/>
          </p:nvSpPr>
          <p:spPr>
            <a:xfrm>
              <a:off x="5956096" y="3797926"/>
              <a:ext cx="107219" cy="134024"/>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800">
                <a:latin typeface="+mn-ea"/>
                <a:cs typeface="Times New Roman" pitchFamily="18" charset="0"/>
              </a:endParaRPr>
            </a:p>
          </p:txBody>
        </p:sp>
        <p:pic>
          <p:nvPicPr>
            <p:cNvPr id="41" name="Picture 8" descr="MCj04289690000[1]"/>
            <p:cNvPicPr>
              <a:picLocks noChangeAspect="1" noChangeArrowheads="1"/>
            </p:cNvPicPr>
            <p:nvPr/>
          </p:nvPicPr>
          <p:blipFill>
            <a:blip r:embed="rId3" cstate="print"/>
            <a:srcRect/>
            <a:stretch>
              <a:fillRect/>
            </a:stretch>
          </p:blipFill>
          <p:spPr bwMode="auto">
            <a:xfrm>
              <a:off x="6118378" y="3422659"/>
              <a:ext cx="285106" cy="395980"/>
            </a:xfrm>
            <a:prstGeom prst="rect">
              <a:avLst/>
            </a:prstGeom>
            <a:noFill/>
            <a:ln w="9525">
              <a:noFill/>
              <a:miter lim="800000"/>
              <a:headEnd/>
              <a:tailEnd/>
            </a:ln>
          </p:spPr>
        </p:pic>
        <p:sp>
          <p:nvSpPr>
            <p:cNvPr id="42" name="円柱 41"/>
            <p:cNvSpPr/>
            <p:nvPr/>
          </p:nvSpPr>
          <p:spPr>
            <a:xfrm>
              <a:off x="6279207" y="3690707"/>
              <a:ext cx="107219" cy="134024"/>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800">
                <a:latin typeface="+mn-ea"/>
                <a:cs typeface="Times New Roman" pitchFamily="18" charset="0"/>
              </a:endParaRPr>
            </a:p>
          </p:txBody>
        </p:sp>
        <p:pic>
          <p:nvPicPr>
            <p:cNvPr id="43" name="Picture 8" descr="MCj04289690000[1]"/>
            <p:cNvPicPr>
              <a:picLocks noChangeAspect="1" noChangeArrowheads="1"/>
            </p:cNvPicPr>
            <p:nvPr/>
          </p:nvPicPr>
          <p:blipFill>
            <a:blip r:embed="rId3" cstate="print"/>
            <a:srcRect/>
            <a:stretch>
              <a:fillRect/>
            </a:stretch>
          </p:blipFill>
          <p:spPr bwMode="auto">
            <a:xfrm>
              <a:off x="6315759" y="3556683"/>
              <a:ext cx="285106" cy="395980"/>
            </a:xfrm>
            <a:prstGeom prst="rect">
              <a:avLst/>
            </a:prstGeom>
            <a:noFill/>
            <a:ln w="9525">
              <a:noFill/>
              <a:miter lim="800000"/>
              <a:headEnd/>
              <a:tailEnd/>
            </a:ln>
          </p:spPr>
        </p:pic>
        <p:sp>
          <p:nvSpPr>
            <p:cNvPr id="44" name="円柱 43"/>
            <p:cNvSpPr/>
            <p:nvPr/>
          </p:nvSpPr>
          <p:spPr>
            <a:xfrm>
              <a:off x="6476588" y="3824731"/>
              <a:ext cx="107219" cy="134024"/>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800">
                <a:latin typeface="+mn-ea"/>
                <a:cs typeface="Times New Roman" pitchFamily="18" charset="0"/>
              </a:endParaRPr>
            </a:p>
          </p:txBody>
        </p:sp>
        <p:pic>
          <p:nvPicPr>
            <p:cNvPr id="45" name="Picture 8" descr="MCj04289690000[1]"/>
            <p:cNvPicPr>
              <a:picLocks noChangeAspect="1" noChangeArrowheads="1"/>
            </p:cNvPicPr>
            <p:nvPr/>
          </p:nvPicPr>
          <p:blipFill>
            <a:blip r:embed="rId3" cstate="print"/>
            <a:srcRect/>
            <a:stretch>
              <a:fillRect/>
            </a:stretch>
          </p:blipFill>
          <p:spPr bwMode="auto">
            <a:xfrm>
              <a:off x="6547256" y="3476268"/>
              <a:ext cx="285106" cy="395980"/>
            </a:xfrm>
            <a:prstGeom prst="rect">
              <a:avLst/>
            </a:prstGeom>
            <a:noFill/>
            <a:ln w="9525">
              <a:noFill/>
              <a:miter lim="800000"/>
              <a:headEnd/>
              <a:tailEnd/>
            </a:ln>
          </p:spPr>
        </p:pic>
        <p:sp>
          <p:nvSpPr>
            <p:cNvPr id="46" name="円柱 45"/>
            <p:cNvSpPr/>
            <p:nvPr/>
          </p:nvSpPr>
          <p:spPr>
            <a:xfrm>
              <a:off x="6708085" y="3744317"/>
              <a:ext cx="107219" cy="134024"/>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800">
                <a:latin typeface="+mn-ea"/>
                <a:cs typeface="Times New Roman" pitchFamily="18" charset="0"/>
              </a:endParaRPr>
            </a:p>
          </p:txBody>
        </p:sp>
        <p:pic>
          <p:nvPicPr>
            <p:cNvPr id="47" name="Picture 8" descr="MCj04289690000[1]"/>
            <p:cNvPicPr>
              <a:picLocks noChangeAspect="1" noChangeArrowheads="1"/>
            </p:cNvPicPr>
            <p:nvPr/>
          </p:nvPicPr>
          <p:blipFill>
            <a:blip r:embed="rId3" cstate="print"/>
            <a:srcRect/>
            <a:stretch>
              <a:fillRect/>
            </a:stretch>
          </p:blipFill>
          <p:spPr bwMode="auto">
            <a:xfrm>
              <a:off x="6171988" y="2725733"/>
              <a:ext cx="285106" cy="395980"/>
            </a:xfrm>
            <a:prstGeom prst="rect">
              <a:avLst/>
            </a:prstGeom>
            <a:noFill/>
            <a:ln w="9525">
              <a:noFill/>
              <a:miter lim="800000"/>
              <a:headEnd/>
              <a:tailEnd/>
            </a:ln>
          </p:spPr>
        </p:pic>
        <p:sp>
          <p:nvSpPr>
            <p:cNvPr id="48" name="円柱 47"/>
            <p:cNvSpPr/>
            <p:nvPr/>
          </p:nvSpPr>
          <p:spPr>
            <a:xfrm>
              <a:off x="6332817" y="2993781"/>
              <a:ext cx="107219" cy="134024"/>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800">
                <a:latin typeface="+mn-ea"/>
                <a:cs typeface="Times New Roman" pitchFamily="18" charset="0"/>
              </a:endParaRPr>
            </a:p>
          </p:txBody>
        </p:sp>
        <p:pic>
          <p:nvPicPr>
            <p:cNvPr id="49" name="Picture 8" descr="MCj04289690000[1]"/>
            <p:cNvPicPr>
              <a:picLocks noChangeAspect="1" noChangeArrowheads="1"/>
            </p:cNvPicPr>
            <p:nvPr/>
          </p:nvPicPr>
          <p:blipFill>
            <a:blip r:embed="rId3" cstate="print"/>
            <a:srcRect/>
            <a:stretch>
              <a:fillRect/>
            </a:stretch>
          </p:blipFill>
          <p:spPr bwMode="auto">
            <a:xfrm>
              <a:off x="6369369" y="2859757"/>
              <a:ext cx="285106" cy="395980"/>
            </a:xfrm>
            <a:prstGeom prst="rect">
              <a:avLst/>
            </a:prstGeom>
            <a:noFill/>
            <a:ln w="9525">
              <a:noFill/>
              <a:miter lim="800000"/>
              <a:headEnd/>
              <a:tailEnd/>
            </a:ln>
          </p:spPr>
        </p:pic>
        <p:sp>
          <p:nvSpPr>
            <p:cNvPr id="50" name="円柱 49"/>
            <p:cNvSpPr/>
            <p:nvPr/>
          </p:nvSpPr>
          <p:spPr>
            <a:xfrm>
              <a:off x="6530198" y="3127806"/>
              <a:ext cx="107219" cy="134024"/>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800">
                <a:latin typeface="+mn-ea"/>
                <a:cs typeface="Times New Roman" pitchFamily="18" charset="0"/>
              </a:endParaRPr>
            </a:p>
          </p:txBody>
        </p:sp>
        <p:pic>
          <p:nvPicPr>
            <p:cNvPr id="51" name="Picture 8" descr="MCj04289690000[1]"/>
            <p:cNvPicPr>
              <a:picLocks noChangeAspect="1" noChangeArrowheads="1"/>
            </p:cNvPicPr>
            <p:nvPr/>
          </p:nvPicPr>
          <p:blipFill>
            <a:blip r:embed="rId3" cstate="print"/>
            <a:srcRect/>
            <a:stretch>
              <a:fillRect/>
            </a:stretch>
          </p:blipFill>
          <p:spPr bwMode="auto">
            <a:xfrm>
              <a:off x="6600865" y="2779343"/>
              <a:ext cx="285106" cy="395980"/>
            </a:xfrm>
            <a:prstGeom prst="rect">
              <a:avLst/>
            </a:prstGeom>
            <a:noFill/>
            <a:ln w="9525">
              <a:noFill/>
              <a:miter lim="800000"/>
              <a:headEnd/>
              <a:tailEnd/>
            </a:ln>
          </p:spPr>
        </p:pic>
        <p:sp>
          <p:nvSpPr>
            <p:cNvPr id="52" name="円柱 51"/>
            <p:cNvSpPr/>
            <p:nvPr/>
          </p:nvSpPr>
          <p:spPr>
            <a:xfrm>
              <a:off x="6761695" y="3047391"/>
              <a:ext cx="107219" cy="134024"/>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800">
                <a:latin typeface="+mn-ea"/>
                <a:cs typeface="Times New Roman" pitchFamily="18" charset="0"/>
              </a:endParaRPr>
            </a:p>
          </p:txBody>
        </p:sp>
        <p:sp>
          <p:nvSpPr>
            <p:cNvPr id="70" name="テキスト ボックス 69"/>
            <p:cNvSpPr txBox="1"/>
            <p:nvPr/>
          </p:nvSpPr>
          <p:spPr>
            <a:xfrm>
              <a:off x="5116147" y="4119584"/>
              <a:ext cx="1986297" cy="470717"/>
            </a:xfrm>
            <a:prstGeom prst="rect">
              <a:avLst/>
            </a:prstGeom>
            <a:noFill/>
          </p:spPr>
          <p:txBody>
            <a:bodyPr wrap="none" rtlCol="0">
              <a:spAutoFit/>
            </a:bodyPr>
            <a:lstStyle/>
            <a:p>
              <a:r>
                <a:rPr kumimoji="1" lang="ja-JP" altLang="en-US" sz="1100" dirty="0" smtClean="0">
                  <a:solidFill>
                    <a:schemeClr val="accent1">
                      <a:lumMod val="75000"/>
                    </a:schemeClr>
                  </a:solidFill>
                  <a:latin typeface="+mn-ea"/>
                  <a:ea typeface="+mn-ea"/>
                </a:rPr>
                <a:t>物理マシンプール</a:t>
              </a:r>
              <a:endParaRPr kumimoji="1" lang="ja-JP" altLang="en-US" sz="1100" dirty="0">
                <a:solidFill>
                  <a:schemeClr val="accent1">
                    <a:lumMod val="75000"/>
                  </a:schemeClr>
                </a:solidFill>
                <a:latin typeface="+mn-ea"/>
                <a:ea typeface="+mn-ea"/>
              </a:endParaRPr>
            </a:p>
          </p:txBody>
        </p:sp>
      </p:grpSp>
      <p:sp>
        <p:nvSpPr>
          <p:cNvPr id="72" name="テキスト ボックス 71"/>
          <p:cNvSpPr txBox="1"/>
          <p:nvPr/>
        </p:nvSpPr>
        <p:spPr>
          <a:xfrm>
            <a:off x="2689650" y="2346595"/>
            <a:ext cx="1721237" cy="415498"/>
          </a:xfrm>
          <a:prstGeom prst="rect">
            <a:avLst/>
          </a:prstGeom>
          <a:noFill/>
        </p:spPr>
        <p:txBody>
          <a:bodyPr wrap="square" rtlCol="0">
            <a:spAutoFit/>
          </a:bodyPr>
          <a:lstStyle/>
          <a:p>
            <a:pPr algn="ctr"/>
            <a:r>
              <a:rPr lang="ja-JP" altLang="en-US" sz="1050" dirty="0" smtClean="0">
                <a:solidFill>
                  <a:schemeClr val="accent1">
                    <a:lumMod val="75000"/>
                  </a:schemeClr>
                </a:solidFill>
                <a:latin typeface="+mn-ea"/>
                <a:ea typeface="+mn-ea"/>
              </a:rPr>
              <a:t>インタークラウド基盤内クラスタ</a:t>
            </a:r>
            <a:r>
              <a:rPr lang="en-US" altLang="ja-JP" sz="1050" dirty="0" smtClean="0">
                <a:solidFill>
                  <a:schemeClr val="accent1">
                    <a:lumMod val="75000"/>
                  </a:schemeClr>
                </a:solidFill>
                <a:latin typeface="+mn-ea"/>
                <a:ea typeface="+mn-ea"/>
              </a:rPr>
              <a:t>-A</a:t>
            </a:r>
            <a:endParaRPr kumimoji="1" lang="ja-JP" altLang="en-US" sz="1050" dirty="0">
              <a:solidFill>
                <a:schemeClr val="accent1">
                  <a:lumMod val="75000"/>
                </a:schemeClr>
              </a:solidFill>
              <a:latin typeface="+mn-ea"/>
              <a:ea typeface="+mn-ea"/>
            </a:endParaRPr>
          </a:p>
        </p:txBody>
      </p:sp>
      <p:grpSp>
        <p:nvGrpSpPr>
          <p:cNvPr id="5" name="グループ化 83"/>
          <p:cNvGrpSpPr/>
          <p:nvPr/>
        </p:nvGrpSpPr>
        <p:grpSpPr>
          <a:xfrm>
            <a:off x="538103" y="2472396"/>
            <a:ext cx="932337" cy="635884"/>
            <a:chOff x="611560" y="2492896"/>
            <a:chExt cx="1584176" cy="1231924"/>
          </a:xfrm>
        </p:grpSpPr>
        <p:pic>
          <p:nvPicPr>
            <p:cNvPr id="53" name="Picture 8" descr="MCj04289690000[1]"/>
            <p:cNvPicPr>
              <a:picLocks noChangeAspect="1" noChangeArrowheads="1"/>
            </p:cNvPicPr>
            <p:nvPr/>
          </p:nvPicPr>
          <p:blipFill>
            <a:blip r:embed="rId3" cstate="print"/>
            <a:srcRect/>
            <a:stretch>
              <a:fillRect/>
            </a:stretch>
          </p:blipFill>
          <p:spPr bwMode="auto">
            <a:xfrm>
              <a:off x="827584" y="2636912"/>
              <a:ext cx="382952" cy="531877"/>
            </a:xfrm>
            <a:prstGeom prst="rect">
              <a:avLst/>
            </a:prstGeom>
            <a:noFill/>
            <a:ln w="9525">
              <a:noFill/>
              <a:miter lim="800000"/>
              <a:headEnd/>
              <a:tailEnd/>
            </a:ln>
          </p:spPr>
        </p:pic>
        <p:sp>
          <p:nvSpPr>
            <p:cNvPr id="54" name="円柱 53"/>
            <p:cNvSpPr/>
            <p:nvPr/>
          </p:nvSpPr>
          <p:spPr>
            <a:xfrm>
              <a:off x="1043608" y="2996952"/>
              <a:ext cx="144016" cy="180020"/>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800">
                <a:latin typeface="+mn-ea"/>
                <a:cs typeface="Times New Roman" pitchFamily="18" charset="0"/>
              </a:endParaRPr>
            </a:p>
          </p:txBody>
        </p:sp>
        <p:pic>
          <p:nvPicPr>
            <p:cNvPr id="55" name="Picture 8" descr="MCj04289690000[1]"/>
            <p:cNvPicPr>
              <a:picLocks noChangeAspect="1" noChangeArrowheads="1"/>
            </p:cNvPicPr>
            <p:nvPr/>
          </p:nvPicPr>
          <p:blipFill>
            <a:blip r:embed="rId3" cstate="print"/>
            <a:srcRect/>
            <a:stretch>
              <a:fillRect/>
            </a:stretch>
          </p:blipFill>
          <p:spPr bwMode="auto">
            <a:xfrm>
              <a:off x="1475656" y="2636912"/>
              <a:ext cx="382952" cy="531877"/>
            </a:xfrm>
            <a:prstGeom prst="rect">
              <a:avLst/>
            </a:prstGeom>
            <a:noFill/>
            <a:ln w="9525">
              <a:noFill/>
              <a:miter lim="800000"/>
              <a:headEnd/>
              <a:tailEnd/>
            </a:ln>
          </p:spPr>
        </p:pic>
        <p:sp>
          <p:nvSpPr>
            <p:cNvPr id="56" name="円柱 55"/>
            <p:cNvSpPr/>
            <p:nvPr/>
          </p:nvSpPr>
          <p:spPr>
            <a:xfrm>
              <a:off x="1691680" y="2996952"/>
              <a:ext cx="144016" cy="180020"/>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800">
                <a:latin typeface="+mn-ea"/>
                <a:cs typeface="Times New Roman" pitchFamily="18" charset="0"/>
              </a:endParaRPr>
            </a:p>
          </p:txBody>
        </p:sp>
        <p:sp>
          <p:nvSpPr>
            <p:cNvPr id="57" name="正方形/長方形 56"/>
            <p:cNvSpPr/>
            <p:nvPr/>
          </p:nvSpPr>
          <p:spPr>
            <a:xfrm>
              <a:off x="611560" y="2492896"/>
              <a:ext cx="1584176" cy="864096"/>
            </a:xfrm>
            <a:prstGeom prst="rect">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900">
                <a:latin typeface="+mn-ea"/>
                <a:cs typeface="Times New Roman" pitchFamily="18" charset="0"/>
              </a:endParaRPr>
            </a:p>
          </p:txBody>
        </p:sp>
        <p:sp>
          <p:nvSpPr>
            <p:cNvPr id="74" name="テキスト ボックス 73"/>
            <p:cNvSpPr txBox="1"/>
            <p:nvPr/>
          </p:nvSpPr>
          <p:spPr>
            <a:xfrm>
              <a:off x="611560" y="3337245"/>
              <a:ext cx="1584176" cy="387575"/>
            </a:xfrm>
            <a:prstGeom prst="rect">
              <a:avLst/>
            </a:prstGeom>
            <a:noFill/>
          </p:spPr>
          <p:txBody>
            <a:bodyPr wrap="square" rtlCol="0">
              <a:spAutoFit/>
            </a:bodyPr>
            <a:lstStyle/>
            <a:p>
              <a:r>
                <a:rPr lang="ja-JP" altLang="en-US" sz="700" dirty="0" smtClean="0">
                  <a:solidFill>
                    <a:schemeClr val="accent1">
                      <a:lumMod val="75000"/>
                    </a:schemeClr>
                  </a:solidFill>
                  <a:latin typeface="+mn-ea"/>
                  <a:ea typeface="+mn-ea"/>
                </a:rPr>
                <a:t>大学内クラスタ</a:t>
              </a:r>
              <a:r>
                <a:rPr lang="en-US" altLang="ja-JP" sz="700" dirty="0" smtClean="0">
                  <a:solidFill>
                    <a:schemeClr val="accent1">
                      <a:lumMod val="75000"/>
                    </a:schemeClr>
                  </a:solidFill>
                  <a:latin typeface="+mn-ea"/>
                  <a:ea typeface="+mn-ea"/>
                </a:rPr>
                <a:t>-A</a:t>
              </a:r>
              <a:endParaRPr kumimoji="1" lang="ja-JP" altLang="en-US" sz="700" dirty="0">
                <a:solidFill>
                  <a:schemeClr val="accent1">
                    <a:lumMod val="75000"/>
                  </a:schemeClr>
                </a:solidFill>
                <a:latin typeface="+mn-ea"/>
                <a:ea typeface="+mn-ea"/>
              </a:endParaRPr>
            </a:p>
          </p:txBody>
        </p:sp>
      </p:grpSp>
      <p:sp>
        <p:nvSpPr>
          <p:cNvPr id="82" name="円柱 81"/>
          <p:cNvSpPr/>
          <p:nvPr/>
        </p:nvSpPr>
        <p:spPr>
          <a:xfrm>
            <a:off x="6634152" y="2779036"/>
            <a:ext cx="2151547" cy="1831974"/>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r>
              <a:rPr lang="ja-JP" altLang="en-US" sz="1400" dirty="0" smtClean="0">
                <a:solidFill>
                  <a:schemeClr val="bg1"/>
                </a:solidFill>
                <a:latin typeface="+mn-ea"/>
              </a:rPr>
              <a:t>インタークラウド</a:t>
            </a:r>
            <a:endParaRPr lang="en-US" altLang="ja-JP" sz="1400" dirty="0" smtClean="0">
              <a:solidFill>
                <a:schemeClr val="bg1"/>
              </a:solidFill>
              <a:latin typeface="+mn-ea"/>
            </a:endParaRPr>
          </a:p>
          <a:p>
            <a:pPr algn="ctr" fontAlgn="auto">
              <a:spcBef>
                <a:spcPts val="0"/>
              </a:spcBef>
              <a:spcAft>
                <a:spcPts val="0"/>
              </a:spcAft>
              <a:defRPr/>
            </a:pPr>
            <a:r>
              <a:rPr lang="en-US" altLang="ja-JP" sz="1400" dirty="0" smtClean="0">
                <a:solidFill>
                  <a:schemeClr val="bg1"/>
                </a:solidFill>
                <a:latin typeface="+mn-ea"/>
              </a:rPr>
              <a:t>Object Store Service</a:t>
            </a:r>
          </a:p>
          <a:p>
            <a:pPr algn="ctr" fontAlgn="auto">
              <a:spcBef>
                <a:spcPts val="0"/>
              </a:spcBef>
              <a:spcAft>
                <a:spcPts val="0"/>
              </a:spcAft>
              <a:defRPr/>
            </a:pPr>
            <a:r>
              <a:rPr lang="en-US" altLang="ja-JP" sz="3200" dirty="0" smtClean="0">
                <a:solidFill>
                  <a:schemeClr val="bg1"/>
                </a:solidFill>
                <a:latin typeface="+mn-ea"/>
              </a:rPr>
              <a:t>colony</a:t>
            </a:r>
            <a:endParaRPr lang="ja-JP" altLang="en-US" sz="3200" dirty="0">
              <a:solidFill>
                <a:schemeClr val="bg1"/>
              </a:solidFill>
              <a:latin typeface="+mn-ea"/>
            </a:endParaRPr>
          </a:p>
        </p:txBody>
      </p:sp>
      <p:sp>
        <p:nvSpPr>
          <p:cNvPr id="92" name="テキスト ボックス 91"/>
          <p:cNvSpPr txBox="1"/>
          <p:nvPr/>
        </p:nvSpPr>
        <p:spPr>
          <a:xfrm>
            <a:off x="6558252" y="1719112"/>
            <a:ext cx="2204450" cy="646331"/>
          </a:xfrm>
          <a:prstGeom prst="rect">
            <a:avLst/>
          </a:prstGeom>
          <a:noFill/>
        </p:spPr>
        <p:txBody>
          <a:bodyPr wrap="none" rtlCol="0">
            <a:spAutoFit/>
          </a:bodyPr>
          <a:lstStyle/>
          <a:p>
            <a:pPr algn="ctr"/>
            <a:r>
              <a:rPr kumimoji="1" lang="ja-JP" altLang="en-US" dirty="0" smtClean="0">
                <a:solidFill>
                  <a:schemeClr val="tx2">
                    <a:lumMod val="50000"/>
                  </a:schemeClr>
                </a:solidFill>
                <a:latin typeface="+mn-ea"/>
                <a:ea typeface="+mn-ea"/>
              </a:rPr>
              <a:t>インタークラウド基盤</a:t>
            </a:r>
            <a:endParaRPr kumimoji="1" lang="en-US" altLang="ja-JP" dirty="0" smtClean="0">
              <a:solidFill>
                <a:schemeClr val="tx2">
                  <a:lumMod val="50000"/>
                </a:schemeClr>
              </a:solidFill>
              <a:latin typeface="+mn-ea"/>
              <a:ea typeface="+mn-ea"/>
            </a:endParaRPr>
          </a:p>
          <a:p>
            <a:pPr algn="ctr"/>
            <a:r>
              <a:rPr lang="en-US" altLang="ja-JP" dirty="0" smtClean="0">
                <a:solidFill>
                  <a:schemeClr val="tx2">
                    <a:lumMod val="50000"/>
                  </a:schemeClr>
                </a:solidFill>
                <a:latin typeface="+mn-ea"/>
                <a:ea typeface="+mn-ea"/>
              </a:rPr>
              <a:t>(storage)</a:t>
            </a:r>
            <a:endParaRPr lang="ja-JP" altLang="en-US" dirty="0">
              <a:solidFill>
                <a:schemeClr val="tx2">
                  <a:lumMod val="50000"/>
                </a:schemeClr>
              </a:solidFill>
              <a:latin typeface="+mn-ea"/>
              <a:ea typeface="+mn-ea"/>
            </a:endParaRPr>
          </a:p>
        </p:txBody>
      </p:sp>
      <p:sp>
        <p:nvSpPr>
          <p:cNvPr id="93" name="角丸四角形 92"/>
          <p:cNvSpPr/>
          <p:nvPr/>
        </p:nvSpPr>
        <p:spPr>
          <a:xfrm>
            <a:off x="2689650" y="4233607"/>
            <a:ext cx="3227320" cy="1698311"/>
          </a:xfrm>
          <a:prstGeom prst="roundRect">
            <a:avLst>
              <a:gd name="adj" fmla="val 4759"/>
            </a:avLst>
          </a:prstGeom>
          <a:noFill/>
          <a:ln>
            <a:solidFill>
              <a:schemeClr val="accent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mn-ea"/>
            </a:endParaRPr>
          </a:p>
        </p:txBody>
      </p:sp>
      <p:grpSp>
        <p:nvGrpSpPr>
          <p:cNvPr id="15" name="グループ化 73"/>
          <p:cNvGrpSpPr/>
          <p:nvPr/>
        </p:nvGrpSpPr>
        <p:grpSpPr>
          <a:xfrm>
            <a:off x="2955647" y="5114925"/>
            <a:ext cx="1228061" cy="374632"/>
            <a:chOff x="5220072" y="1556792"/>
            <a:chExt cx="1296144" cy="576064"/>
          </a:xfrm>
        </p:grpSpPr>
        <p:pic>
          <p:nvPicPr>
            <p:cNvPr id="95" name="Picture 8" descr="MCj04289690000[1]"/>
            <p:cNvPicPr>
              <a:picLocks noChangeAspect="1" noChangeArrowheads="1"/>
            </p:cNvPicPr>
            <p:nvPr/>
          </p:nvPicPr>
          <p:blipFill>
            <a:blip r:embed="rId3" cstate="print">
              <a:lum bright="-5000" contrast="59000"/>
            </a:blip>
            <a:srcRect/>
            <a:stretch>
              <a:fillRect/>
            </a:stretch>
          </p:blipFill>
          <p:spPr bwMode="auto">
            <a:xfrm>
              <a:off x="5292080" y="1628800"/>
              <a:ext cx="259922" cy="360040"/>
            </a:xfrm>
            <a:prstGeom prst="rect">
              <a:avLst/>
            </a:prstGeom>
            <a:noFill/>
            <a:ln w="9525">
              <a:noFill/>
              <a:miter lim="800000"/>
              <a:headEnd/>
              <a:tailEnd/>
            </a:ln>
          </p:spPr>
        </p:pic>
        <p:sp>
          <p:nvSpPr>
            <p:cNvPr id="96" name="円柱 95"/>
            <p:cNvSpPr/>
            <p:nvPr/>
          </p:nvSpPr>
          <p:spPr>
            <a:xfrm>
              <a:off x="5436096" y="1844824"/>
              <a:ext cx="144016" cy="144016"/>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100">
                <a:latin typeface="+mn-ea"/>
                <a:cs typeface="Times New Roman" pitchFamily="18" charset="0"/>
              </a:endParaRPr>
            </a:p>
          </p:txBody>
        </p:sp>
        <p:pic>
          <p:nvPicPr>
            <p:cNvPr id="97" name="Picture 8" descr="MCj04289690000[1]"/>
            <p:cNvPicPr>
              <a:picLocks noChangeAspect="1" noChangeArrowheads="1"/>
            </p:cNvPicPr>
            <p:nvPr/>
          </p:nvPicPr>
          <p:blipFill>
            <a:blip r:embed="rId3" cstate="print">
              <a:lum bright="-5000" contrast="59000"/>
            </a:blip>
            <a:srcRect/>
            <a:stretch>
              <a:fillRect/>
            </a:stretch>
          </p:blipFill>
          <p:spPr bwMode="auto">
            <a:xfrm>
              <a:off x="5580112" y="1628800"/>
              <a:ext cx="259922" cy="360040"/>
            </a:xfrm>
            <a:prstGeom prst="rect">
              <a:avLst/>
            </a:prstGeom>
            <a:noFill/>
            <a:ln w="9525">
              <a:noFill/>
              <a:miter lim="800000"/>
              <a:headEnd/>
              <a:tailEnd/>
            </a:ln>
          </p:spPr>
        </p:pic>
        <p:sp>
          <p:nvSpPr>
            <p:cNvPr id="98" name="円柱 97"/>
            <p:cNvSpPr/>
            <p:nvPr/>
          </p:nvSpPr>
          <p:spPr>
            <a:xfrm>
              <a:off x="5724128" y="1844824"/>
              <a:ext cx="144016" cy="144016"/>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100">
                <a:latin typeface="+mn-ea"/>
                <a:cs typeface="Times New Roman" pitchFamily="18" charset="0"/>
              </a:endParaRPr>
            </a:p>
          </p:txBody>
        </p:sp>
        <p:pic>
          <p:nvPicPr>
            <p:cNvPr id="99" name="Picture 8" descr="MCj04289690000[1]"/>
            <p:cNvPicPr>
              <a:picLocks noChangeAspect="1" noChangeArrowheads="1"/>
            </p:cNvPicPr>
            <p:nvPr/>
          </p:nvPicPr>
          <p:blipFill>
            <a:blip r:embed="rId3" cstate="print">
              <a:lum bright="-5000" contrast="59000"/>
            </a:blip>
            <a:srcRect/>
            <a:stretch>
              <a:fillRect/>
            </a:stretch>
          </p:blipFill>
          <p:spPr bwMode="auto">
            <a:xfrm>
              <a:off x="5868144" y="1628800"/>
              <a:ext cx="259922" cy="360040"/>
            </a:xfrm>
            <a:prstGeom prst="rect">
              <a:avLst/>
            </a:prstGeom>
            <a:noFill/>
            <a:ln w="9525">
              <a:noFill/>
              <a:miter lim="800000"/>
              <a:headEnd/>
              <a:tailEnd/>
            </a:ln>
          </p:spPr>
        </p:pic>
        <p:sp>
          <p:nvSpPr>
            <p:cNvPr id="100" name="円柱 99"/>
            <p:cNvSpPr/>
            <p:nvPr/>
          </p:nvSpPr>
          <p:spPr>
            <a:xfrm>
              <a:off x="6012160" y="1844824"/>
              <a:ext cx="144016" cy="144016"/>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100">
                <a:latin typeface="+mn-ea"/>
                <a:cs typeface="Times New Roman" pitchFamily="18" charset="0"/>
              </a:endParaRPr>
            </a:p>
          </p:txBody>
        </p:sp>
        <p:pic>
          <p:nvPicPr>
            <p:cNvPr id="101" name="Picture 8" descr="MCj04289690000[1]"/>
            <p:cNvPicPr>
              <a:picLocks noChangeAspect="1" noChangeArrowheads="1"/>
            </p:cNvPicPr>
            <p:nvPr/>
          </p:nvPicPr>
          <p:blipFill>
            <a:blip r:embed="rId3" cstate="print">
              <a:lum bright="-5000" contrast="59000"/>
            </a:blip>
            <a:srcRect/>
            <a:stretch>
              <a:fillRect/>
            </a:stretch>
          </p:blipFill>
          <p:spPr bwMode="auto">
            <a:xfrm>
              <a:off x="6156176" y="1628800"/>
              <a:ext cx="259922" cy="360040"/>
            </a:xfrm>
            <a:prstGeom prst="rect">
              <a:avLst/>
            </a:prstGeom>
            <a:noFill/>
            <a:ln w="9525">
              <a:noFill/>
              <a:miter lim="800000"/>
              <a:headEnd/>
              <a:tailEnd/>
            </a:ln>
          </p:spPr>
        </p:pic>
        <p:sp>
          <p:nvSpPr>
            <p:cNvPr id="102" name="円柱 101"/>
            <p:cNvSpPr/>
            <p:nvPr/>
          </p:nvSpPr>
          <p:spPr>
            <a:xfrm>
              <a:off x="6300192" y="1844824"/>
              <a:ext cx="144016" cy="144016"/>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100">
                <a:latin typeface="+mn-ea"/>
                <a:cs typeface="Times New Roman" pitchFamily="18" charset="0"/>
              </a:endParaRPr>
            </a:p>
          </p:txBody>
        </p:sp>
        <p:sp>
          <p:nvSpPr>
            <p:cNvPr id="103" name="正方形/長方形 102"/>
            <p:cNvSpPr/>
            <p:nvPr/>
          </p:nvSpPr>
          <p:spPr>
            <a:xfrm>
              <a:off x="5220072" y="1556792"/>
              <a:ext cx="1296144" cy="576064"/>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latin typeface="+mn-ea"/>
                <a:cs typeface="Times New Roman" pitchFamily="18" charset="0"/>
              </a:endParaRPr>
            </a:p>
          </p:txBody>
        </p:sp>
      </p:grpSp>
      <p:grpSp>
        <p:nvGrpSpPr>
          <p:cNvPr id="25" name="グループ化 74"/>
          <p:cNvGrpSpPr/>
          <p:nvPr/>
        </p:nvGrpSpPr>
        <p:grpSpPr>
          <a:xfrm>
            <a:off x="2955647" y="4578866"/>
            <a:ext cx="1228061" cy="374632"/>
            <a:chOff x="5220072" y="1556792"/>
            <a:chExt cx="1296144" cy="576064"/>
          </a:xfrm>
        </p:grpSpPr>
        <p:pic>
          <p:nvPicPr>
            <p:cNvPr id="105" name="Picture 8" descr="MCj04289690000[1]"/>
            <p:cNvPicPr>
              <a:picLocks noChangeAspect="1" noChangeArrowheads="1"/>
            </p:cNvPicPr>
            <p:nvPr/>
          </p:nvPicPr>
          <p:blipFill>
            <a:blip r:embed="rId3" cstate="print">
              <a:lum bright="-5000" contrast="59000"/>
            </a:blip>
            <a:srcRect/>
            <a:stretch>
              <a:fillRect/>
            </a:stretch>
          </p:blipFill>
          <p:spPr bwMode="auto">
            <a:xfrm>
              <a:off x="5292080" y="1628800"/>
              <a:ext cx="259922" cy="360040"/>
            </a:xfrm>
            <a:prstGeom prst="rect">
              <a:avLst/>
            </a:prstGeom>
            <a:noFill/>
            <a:ln w="9525">
              <a:noFill/>
              <a:miter lim="800000"/>
              <a:headEnd/>
              <a:tailEnd/>
            </a:ln>
          </p:spPr>
        </p:pic>
        <p:sp>
          <p:nvSpPr>
            <p:cNvPr id="106" name="円柱 105"/>
            <p:cNvSpPr/>
            <p:nvPr/>
          </p:nvSpPr>
          <p:spPr>
            <a:xfrm>
              <a:off x="5436096" y="1844824"/>
              <a:ext cx="144016" cy="144016"/>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100">
                <a:latin typeface="+mn-ea"/>
                <a:cs typeface="Times New Roman" pitchFamily="18" charset="0"/>
              </a:endParaRPr>
            </a:p>
          </p:txBody>
        </p:sp>
        <p:pic>
          <p:nvPicPr>
            <p:cNvPr id="107" name="Picture 8" descr="MCj04289690000[1]"/>
            <p:cNvPicPr>
              <a:picLocks noChangeAspect="1" noChangeArrowheads="1"/>
            </p:cNvPicPr>
            <p:nvPr/>
          </p:nvPicPr>
          <p:blipFill>
            <a:blip r:embed="rId3" cstate="print">
              <a:lum bright="-5000" contrast="59000"/>
            </a:blip>
            <a:srcRect/>
            <a:stretch>
              <a:fillRect/>
            </a:stretch>
          </p:blipFill>
          <p:spPr bwMode="auto">
            <a:xfrm>
              <a:off x="5580112" y="1628800"/>
              <a:ext cx="259922" cy="360040"/>
            </a:xfrm>
            <a:prstGeom prst="rect">
              <a:avLst/>
            </a:prstGeom>
            <a:noFill/>
            <a:ln w="9525">
              <a:noFill/>
              <a:miter lim="800000"/>
              <a:headEnd/>
              <a:tailEnd/>
            </a:ln>
          </p:spPr>
        </p:pic>
        <p:sp>
          <p:nvSpPr>
            <p:cNvPr id="108" name="円柱 107"/>
            <p:cNvSpPr/>
            <p:nvPr/>
          </p:nvSpPr>
          <p:spPr>
            <a:xfrm>
              <a:off x="5724128" y="1844824"/>
              <a:ext cx="144016" cy="144016"/>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100">
                <a:latin typeface="+mn-ea"/>
                <a:cs typeface="Times New Roman" pitchFamily="18" charset="0"/>
              </a:endParaRPr>
            </a:p>
          </p:txBody>
        </p:sp>
        <p:pic>
          <p:nvPicPr>
            <p:cNvPr id="109" name="Picture 8" descr="MCj04289690000[1]"/>
            <p:cNvPicPr>
              <a:picLocks noChangeAspect="1" noChangeArrowheads="1"/>
            </p:cNvPicPr>
            <p:nvPr/>
          </p:nvPicPr>
          <p:blipFill>
            <a:blip r:embed="rId3" cstate="print">
              <a:lum bright="-5000" contrast="59000"/>
            </a:blip>
            <a:srcRect/>
            <a:stretch>
              <a:fillRect/>
            </a:stretch>
          </p:blipFill>
          <p:spPr bwMode="auto">
            <a:xfrm>
              <a:off x="5868144" y="1628800"/>
              <a:ext cx="259922" cy="360040"/>
            </a:xfrm>
            <a:prstGeom prst="rect">
              <a:avLst/>
            </a:prstGeom>
            <a:noFill/>
            <a:ln w="9525">
              <a:noFill/>
              <a:miter lim="800000"/>
              <a:headEnd/>
              <a:tailEnd/>
            </a:ln>
          </p:spPr>
        </p:pic>
        <p:sp>
          <p:nvSpPr>
            <p:cNvPr id="110" name="円柱 109"/>
            <p:cNvSpPr/>
            <p:nvPr/>
          </p:nvSpPr>
          <p:spPr>
            <a:xfrm>
              <a:off x="6012160" y="1844824"/>
              <a:ext cx="144016" cy="144016"/>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100">
                <a:latin typeface="+mn-ea"/>
                <a:cs typeface="Times New Roman" pitchFamily="18" charset="0"/>
              </a:endParaRPr>
            </a:p>
          </p:txBody>
        </p:sp>
        <p:pic>
          <p:nvPicPr>
            <p:cNvPr id="111" name="Picture 8" descr="MCj04289690000[1]"/>
            <p:cNvPicPr>
              <a:picLocks noChangeAspect="1" noChangeArrowheads="1"/>
            </p:cNvPicPr>
            <p:nvPr/>
          </p:nvPicPr>
          <p:blipFill>
            <a:blip r:embed="rId3" cstate="print">
              <a:lum bright="-5000" contrast="59000"/>
            </a:blip>
            <a:srcRect/>
            <a:stretch>
              <a:fillRect/>
            </a:stretch>
          </p:blipFill>
          <p:spPr bwMode="auto">
            <a:xfrm>
              <a:off x="6156176" y="1628800"/>
              <a:ext cx="259922" cy="360040"/>
            </a:xfrm>
            <a:prstGeom prst="rect">
              <a:avLst/>
            </a:prstGeom>
            <a:noFill/>
            <a:ln w="9525">
              <a:noFill/>
              <a:miter lim="800000"/>
              <a:headEnd/>
              <a:tailEnd/>
            </a:ln>
          </p:spPr>
        </p:pic>
        <p:sp>
          <p:nvSpPr>
            <p:cNvPr id="112" name="円柱 111"/>
            <p:cNvSpPr/>
            <p:nvPr/>
          </p:nvSpPr>
          <p:spPr>
            <a:xfrm>
              <a:off x="6300192" y="1844824"/>
              <a:ext cx="144016" cy="144016"/>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100">
                <a:latin typeface="+mn-ea"/>
                <a:cs typeface="Times New Roman" pitchFamily="18" charset="0"/>
              </a:endParaRPr>
            </a:p>
          </p:txBody>
        </p:sp>
        <p:sp>
          <p:nvSpPr>
            <p:cNvPr id="113" name="正方形/長方形 112"/>
            <p:cNvSpPr/>
            <p:nvPr/>
          </p:nvSpPr>
          <p:spPr>
            <a:xfrm>
              <a:off x="5220072" y="1556792"/>
              <a:ext cx="1296144" cy="576064"/>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latin typeface="+mn-ea"/>
                <a:cs typeface="Times New Roman" pitchFamily="18" charset="0"/>
              </a:endParaRPr>
            </a:p>
          </p:txBody>
        </p:sp>
      </p:grpSp>
      <p:cxnSp>
        <p:nvCxnSpPr>
          <p:cNvPr id="114" name="直線矢印コネクタ 113"/>
          <p:cNvCxnSpPr/>
          <p:nvPr/>
        </p:nvCxnSpPr>
        <p:spPr>
          <a:xfrm flipH="1">
            <a:off x="4183708" y="4766183"/>
            <a:ext cx="747516" cy="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15" name="直線矢印コネクタ 114"/>
          <p:cNvCxnSpPr/>
          <p:nvPr/>
        </p:nvCxnSpPr>
        <p:spPr>
          <a:xfrm>
            <a:off x="4195732" y="5240013"/>
            <a:ext cx="215155" cy="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grpSp>
        <p:nvGrpSpPr>
          <p:cNvPr id="61" name="グループ化 115"/>
          <p:cNvGrpSpPr/>
          <p:nvPr/>
        </p:nvGrpSpPr>
        <p:grpSpPr>
          <a:xfrm>
            <a:off x="4410887" y="4587751"/>
            <a:ext cx="1290914" cy="1125653"/>
            <a:chOff x="5115399" y="2564904"/>
            <a:chExt cx="2037168" cy="2025397"/>
          </a:xfrm>
        </p:grpSpPr>
        <p:sp>
          <p:nvSpPr>
            <p:cNvPr id="117" name="正方形/長方形 116"/>
            <p:cNvSpPr/>
            <p:nvPr/>
          </p:nvSpPr>
          <p:spPr>
            <a:xfrm>
              <a:off x="5115399" y="2564904"/>
              <a:ext cx="2037168" cy="1554680"/>
            </a:xfrm>
            <a:prstGeom prst="rect">
              <a:avLst/>
            </a:prstGeom>
            <a:solidFill>
              <a:schemeClr val="bg1"/>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900">
                <a:latin typeface="+mn-ea"/>
                <a:cs typeface="Times New Roman" pitchFamily="18" charset="0"/>
              </a:endParaRPr>
            </a:p>
          </p:txBody>
        </p:sp>
        <p:pic>
          <p:nvPicPr>
            <p:cNvPr id="118" name="Picture 8" descr="MCj04289690000[1]"/>
            <p:cNvPicPr>
              <a:picLocks noChangeAspect="1" noChangeArrowheads="1"/>
            </p:cNvPicPr>
            <p:nvPr/>
          </p:nvPicPr>
          <p:blipFill>
            <a:blip r:embed="rId3" cstate="print"/>
            <a:srcRect/>
            <a:stretch>
              <a:fillRect/>
            </a:stretch>
          </p:blipFill>
          <p:spPr bwMode="auto">
            <a:xfrm>
              <a:off x="5252928" y="2706062"/>
              <a:ext cx="285106" cy="395980"/>
            </a:xfrm>
            <a:prstGeom prst="rect">
              <a:avLst/>
            </a:prstGeom>
            <a:noFill/>
            <a:ln w="9525">
              <a:noFill/>
              <a:miter lim="800000"/>
              <a:headEnd/>
              <a:tailEnd/>
            </a:ln>
          </p:spPr>
        </p:pic>
        <p:sp>
          <p:nvSpPr>
            <p:cNvPr id="119" name="円柱 118"/>
            <p:cNvSpPr/>
            <p:nvPr/>
          </p:nvSpPr>
          <p:spPr>
            <a:xfrm>
              <a:off x="5413757" y="2974110"/>
              <a:ext cx="107219" cy="134024"/>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800">
                <a:latin typeface="+mn-ea"/>
                <a:cs typeface="Times New Roman" pitchFamily="18" charset="0"/>
              </a:endParaRPr>
            </a:p>
          </p:txBody>
        </p:sp>
        <p:pic>
          <p:nvPicPr>
            <p:cNvPr id="120" name="Picture 8" descr="MCj04289690000[1]"/>
            <p:cNvPicPr>
              <a:picLocks noChangeAspect="1" noChangeArrowheads="1"/>
            </p:cNvPicPr>
            <p:nvPr/>
          </p:nvPicPr>
          <p:blipFill>
            <a:blip r:embed="rId3" cstate="print"/>
            <a:srcRect/>
            <a:stretch>
              <a:fillRect/>
            </a:stretch>
          </p:blipFill>
          <p:spPr bwMode="auto">
            <a:xfrm>
              <a:off x="5450309" y="2840086"/>
              <a:ext cx="285106" cy="395980"/>
            </a:xfrm>
            <a:prstGeom prst="rect">
              <a:avLst/>
            </a:prstGeom>
            <a:noFill/>
            <a:ln w="9525">
              <a:noFill/>
              <a:miter lim="800000"/>
              <a:headEnd/>
              <a:tailEnd/>
            </a:ln>
          </p:spPr>
        </p:pic>
        <p:sp>
          <p:nvSpPr>
            <p:cNvPr id="121" name="円柱 120"/>
            <p:cNvSpPr/>
            <p:nvPr/>
          </p:nvSpPr>
          <p:spPr>
            <a:xfrm>
              <a:off x="5611138" y="3108134"/>
              <a:ext cx="107219" cy="134024"/>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800">
                <a:latin typeface="+mn-ea"/>
                <a:cs typeface="Times New Roman" pitchFamily="18" charset="0"/>
              </a:endParaRPr>
            </a:p>
          </p:txBody>
        </p:sp>
        <p:pic>
          <p:nvPicPr>
            <p:cNvPr id="122" name="Picture 8" descr="MCj04289690000[1]"/>
            <p:cNvPicPr>
              <a:picLocks noChangeAspect="1" noChangeArrowheads="1"/>
            </p:cNvPicPr>
            <p:nvPr/>
          </p:nvPicPr>
          <p:blipFill>
            <a:blip r:embed="rId3" cstate="print"/>
            <a:srcRect/>
            <a:stretch>
              <a:fillRect/>
            </a:stretch>
          </p:blipFill>
          <p:spPr bwMode="auto">
            <a:xfrm>
              <a:off x="5681806" y="2759672"/>
              <a:ext cx="285106" cy="395980"/>
            </a:xfrm>
            <a:prstGeom prst="rect">
              <a:avLst/>
            </a:prstGeom>
            <a:noFill/>
            <a:ln w="9525">
              <a:noFill/>
              <a:miter lim="800000"/>
              <a:headEnd/>
              <a:tailEnd/>
            </a:ln>
          </p:spPr>
        </p:pic>
        <p:sp>
          <p:nvSpPr>
            <p:cNvPr id="123" name="円柱 122"/>
            <p:cNvSpPr/>
            <p:nvPr/>
          </p:nvSpPr>
          <p:spPr>
            <a:xfrm>
              <a:off x="5842635" y="3027720"/>
              <a:ext cx="107219" cy="134024"/>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800">
                <a:latin typeface="+mn-ea"/>
                <a:cs typeface="Times New Roman" pitchFamily="18" charset="0"/>
              </a:endParaRPr>
            </a:p>
          </p:txBody>
        </p:sp>
        <p:pic>
          <p:nvPicPr>
            <p:cNvPr id="124" name="Picture 8" descr="MCj04289690000[1]"/>
            <p:cNvPicPr>
              <a:picLocks noChangeAspect="1" noChangeArrowheads="1"/>
            </p:cNvPicPr>
            <p:nvPr/>
          </p:nvPicPr>
          <p:blipFill>
            <a:blip r:embed="rId3" cstate="print"/>
            <a:srcRect/>
            <a:stretch>
              <a:fillRect/>
            </a:stretch>
          </p:blipFill>
          <p:spPr bwMode="auto">
            <a:xfrm>
              <a:off x="5366389" y="3476268"/>
              <a:ext cx="285106" cy="395980"/>
            </a:xfrm>
            <a:prstGeom prst="rect">
              <a:avLst/>
            </a:prstGeom>
            <a:noFill/>
            <a:ln w="9525">
              <a:noFill/>
              <a:miter lim="800000"/>
              <a:headEnd/>
              <a:tailEnd/>
            </a:ln>
          </p:spPr>
        </p:pic>
        <p:sp>
          <p:nvSpPr>
            <p:cNvPr id="125" name="円柱 124"/>
            <p:cNvSpPr/>
            <p:nvPr/>
          </p:nvSpPr>
          <p:spPr>
            <a:xfrm>
              <a:off x="5527218" y="3744317"/>
              <a:ext cx="107219" cy="134024"/>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800">
                <a:latin typeface="+mn-ea"/>
                <a:cs typeface="Times New Roman" pitchFamily="18" charset="0"/>
              </a:endParaRPr>
            </a:p>
          </p:txBody>
        </p:sp>
        <p:pic>
          <p:nvPicPr>
            <p:cNvPr id="126" name="Picture 8" descr="MCj04289690000[1]"/>
            <p:cNvPicPr>
              <a:picLocks noChangeAspect="1" noChangeArrowheads="1"/>
            </p:cNvPicPr>
            <p:nvPr/>
          </p:nvPicPr>
          <p:blipFill>
            <a:blip r:embed="rId3" cstate="print"/>
            <a:srcRect/>
            <a:stretch>
              <a:fillRect/>
            </a:stretch>
          </p:blipFill>
          <p:spPr bwMode="auto">
            <a:xfrm>
              <a:off x="5563770" y="3610293"/>
              <a:ext cx="285106" cy="395980"/>
            </a:xfrm>
            <a:prstGeom prst="rect">
              <a:avLst/>
            </a:prstGeom>
            <a:noFill/>
            <a:ln w="9525">
              <a:noFill/>
              <a:miter lim="800000"/>
              <a:headEnd/>
              <a:tailEnd/>
            </a:ln>
          </p:spPr>
        </p:pic>
        <p:sp>
          <p:nvSpPr>
            <p:cNvPr id="127" name="円柱 126"/>
            <p:cNvSpPr/>
            <p:nvPr/>
          </p:nvSpPr>
          <p:spPr>
            <a:xfrm>
              <a:off x="5724599" y="3878341"/>
              <a:ext cx="107219" cy="134024"/>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800">
                <a:latin typeface="+mn-ea"/>
                <a:cs typeface="Times New Roman" pitchFamily="18" charset="0"/>
              </a:endParaRPr>
            </a:p>
          </p:txBody>
        </p:sp>
        <p:pic>
          <p:nvPicPr>
            <p:cNvPr id="128" name="Picture 8" descr="MCj04289690000[1]"/>
            <p:cNvPicPr>
              <a:picLocks noChangeAspect="1" noChangeArrowheads="1"/>
            </p:cNvPicPr>
            <p:nvPr/>
          </p:nvPicPr>
          <p:blipFill>
            <a:blip r:embed="rId3" cstate="print"/>
            <a:srcRect/>
            <a:stretch>
              <a:fillRect/>
            </a:stretch>
          </p:blipFill>
          <p:spPr bwMode="auto">
            <a:xfrm>
              <a:off x="5795267" y="3529878"/>
              <a:ext cx="285106" cy="395980"/>
            </a:xfrm>
            <a:prstGeom prst="rect">
              <a:avLst/>
            </a:prstGeom>
            <a:noFill/>
            <a:ln w="9525">
              <a:noFill/>
              <a:miter lim="800000"/>
              <a:headEnd/>
              <a:tailEnd/>
            </a:ln>
          </p:spPr>
        </p:pic>
        <p:sp>
          <p:nvSpPr>
            <p:cNvPr id="129" name="円柱 128"/>
            <p:cNvSpPr/>
            <p:nvPr/>
          </p:nvSpPr>
          <p:spPr>
            <a:xfrm>
              <a:off x="5956096" y="3797926"/>
              <a:ext cx="107219" cy="134024"/>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800">
                <a:latin typeface="+mn-ea"/>
                <a:cs typeface="Times New Roman" pitchFamily="18" charset="0"/>
              </a:endParaRPr>
            </a:p>
          </p:txBody>
        </p:sp>
        <p:pic>
          <p:nvPicPr>
            <p:cNvPr id="130" name="Picture 8" descr="MCj04289690000[1]"/>
            <p:cNvPicPr>
              <a:picLocks noChangeAspect="1" noChangeArrowheads="1"/>
            </p:cNvPicPr>
            <p:nvPr/>
          </p:nvPicPr>
          <p:blipFill>
            <a:blip r:embed="rId3" cstate="print"/>
            <a:srcRect/>
            <a:stretch>
              <a:fillRect/>
            </a:stretch>
          </p:blipFill>
          <p:spPr bwMode="auto">
            <a:xfrm>
              <a:off x="6118378" y="3422659"/>
              <a:ext cx="285106" cy="395980"/>
            </a:xfrm>
            <a:prstGeom prst="rect">
              <a:avLst/>
            </a:prstGeom>
            <a:noFill/>
            <a:ln w="9525">
              <a:noFill/>
              <a:miter lim="800000"/>
              <a:headEnd/>
              <a:tailEnd/>
            </a:ln>
          </p:spPr>
        </p:pic>
        <p:sp>
          <p:nvSpPr>
            <p:cNvPr id="131" name="円柱 130"/>
            <p:cNvSpPr/>
            <p:nvPr/>
          </p:nvSpPr>
          <p:spPr>
            <a:xfrm>
              <a:off x="6279207" y="3690707"/>
              <a:ext cx="107219" cy="134024"/>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800">
                <a:latin typeface="+mn-ea"/>
                <a:cs typeface="Times New Roman" pitchFamily="18" charset="0"/>
              </a:endParaRPr>
            </a:p>
          </p:txBody>
        </p:sp>
        <p:pic>
          <p:nvPicPr>
            <p:cNvPr id="132" name="Picture 8" descr="MCj04289690000[1]"/>
            <p:cNvPicPr>
              <a:picLocks noChangeAspect="1" noChangeArrowheads="1"/>
            </p:cNvPicPr>
            <p:nvPr/>
          </p:nvPicPr>
          <p:blipFill>
            <a:blip r:embed="rId3" cstate="print"/>
            <a:srcRect/>
            <a:stretch>
              <a:fillRect/>
            </a:stretch>
          </p:blipFill>
          <p:spPr bwMode="auto">
            <a:xfrm>
              <a:off x="6315759" y="3556683"/>
              <a:ext cx="285106" cy="395980"/>
            </a:xfrm>
            <a:prstGeom prst="rect">
              <a:avLst/>
            </a:prstGeom>
            <a:noFill/>
            <a:ln w="9525">
              <a:noFill/>
              <a:miter lim="800000"/>
              <a:headEnd/>
              <a:tailEnd/>
            </a:ln>
          </p:spPr>
        </p:pic>
        <p:sp>
          <p:nvSpPr>
            <p:cNvPr id="133" name="円柱 132"/>
            <p:cNvSpPr/>
            <p:nvPr/>
          </p:nvSpPr>
          <p:spPr>
            <a:xfrm>
              <a:off x="6476588" y="3824731"/>
              <a:ext cx="107219" cy="134024"/>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800">
                <a:latin typeface="+mn-ea"/>
                <a:cs typeface="Times New Roman" pitchFamily="18" charset="0"/>
              </a:endParaRPr>
            </a:p>
          </p:txBody>
        </p:sp>
        <p:pic>
          <p:nvPicPr>
            <p:cNvPr id="134" name="Picture 8" descr="MCj04289690000[1]"/>
            <p:cNvPicPr>
              <a:picLocks noChangeAspect="1" noChangeArrowheads="1"/>
            </p:cNvPicPr>
            <p:nvPr/>
          </p:nvPicPr>
          <p:blipFill>
            <a:blip r:embed="rId3" cstate="print"/>
            <a:srcRect/>
            <a:stretch>
              <a:fillRect/>
            </a:stretch>
          </p:blipFill>
          <p:spPr bwMode="auto">
            <a:xfrm>
              <a:off x="6547256" y="3476268"/>
              <a:ext cx="285106" cy="395980"/>
            </a:xfrm>
            <a:prstGeom prst="rect">
              <a:avLst/>
            </a:prstGeom>
            <a:noFill/>
            <a:ln w="9525">
              <a:noFill/>
              <a:miter lim="800000"/>
              <a:headEnd/>
              <a:tailEnd/>
            </a:ln>
          </p:spPr>
        </p:pic>
        <p:sp>
          <p:nvSpPr>
            <p:cNvPr id="135" name="円柱 134"/>
            <p:cNvSpPr/>
            <p:nvPr/>
          </p:nvSpPr>
          <p:spPr>
            <a:xfrm>
              <a:off x="6708085" y="3744317"/>
              <a:ext cx="107219" cy="134024"/>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800">
                <a:latin typeface="+mn-ea"/>
                <a:cs typeface="Times New Roman" pitchFamily="18" charset="0"/>
              </a:endParaRPr>
            </a:p>
          </p:txBody>
        </p:sp>
        <p:pic>
          <p:nvPicPr>
            <p:cNvPr id="136" name="Picture 8" descr="MCj04289690000[1]"/>
            <p:cNvPicPr>
              <a:picLocks noChangeAspect="1" noChangeArrowheads="1"/>
            </p:cNvPicPr>
            <p:nvPr/>
          </p:nvPicPr>
          <p:blipFill>
            <a:blip r:embed="rId3" cstate="print"/>
            <a:srcRect/>
            <a:stretch>
              <a:fillRect/>
            </a:stretch>
          </p:blipFill>
          <p:spPr bwMode="auto">
            <a:xfrm>
              <a:off x="6171988" y="2725733"/>
              <a:ext cx="285106" cy="395980"/>
            </a:xfrm>
            <a:prstGeom prst="rect">
              <a:avLst/>
            </a:prstGeom>
            <a:noFill/>
            <a:ln w="9525">
              <a:noFill/>
              <a:miter lim="800000"/>
              <a:headEnd/>
              <a:tailEnd/>
            </a:ln>
          </p:spPr>
        </p:pic>
        <p:sp>
          <p:nvSpPr>
            <p:cNvPr id="137" name="円柱 136"/>
            <p:cNvSpPr/>
            <p:nvPr/>
          </p:nvSpPr>
          <p:spPr>
            <a:xfrm>
              <a:off x="6332817" y="2993781"/>
              <a:ext cx="107219" cy="134024"/>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800">
                <a:latin typeface="+mn-ea"/>
                <a:cs typeface="Times New Roman" pitchFamily="18" charset="0"/>
              </a:endParaRPr>
            </a:p>
          </p:txBody>
        </p:sp>
        <p:pic>
          <p:nvPicPr>
            <p:cNvPr id="138" name="Picture 8" descr="MCj04289690000[1]"/>
            <p:cNvPicPr>
              <a:picLocks noChangeAspect="1" noChangeArrowheads="1"/>
            </p:cNvPicPr>
            <p:nvPr/>
          </p:nvPicPr>
          <p:blipFill>
            <a:blip r:embed="rId3" cstate="print"/>
            <a:srcRect/>
            <a:stretch>
              <a:fillRect/>
            </a:stretch>
          </p:blipFill>
          <p:spPr bwMode="auto">
            <a:xfrm>
              <a:off x="6369369" y="2859757"/>
              <a:ext cx="285106" cy="395980"/>
            </a:xfrm>
            <a:prstGeom prst="rect">
              <a:avLst/>
            </a:prstGeom>
            <a:noFill/>
            <a:ln w="9525">
              <a:noFill/>
              <a:miter lim="800000"/>
              <a:headEnd/>
              <a:tailEnd/>
            </a:ln>
          </p:spPr>
        </p:pic>
        <p:sp>
          <p:nvSpPr>
            <p:cNvPr id="139" name="円柱 138"/>
            <p:cNvSpPr/>
            <p:nvPr/>
          </p:nvSpPr>
          <p:spPr>
            <a:xfrm>
              <a:off x="6530198" y="3127806"/>
              <a:ext cx="107219" cy="134024"/>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800">
                <a:latin typeface="+mn-ea"/>
                <a:cs typeface="Times New Roman" pitchFamily="18" charset="0"/>
              </a:endParaRPr>
            </a:p>
          </p:txBody>
        </p:sp>
        <p:pic>
          <p:nvPicPr>
            <p:cNvPr id="140" name="Picture 8" descr="MCj04289690000[1]"/>
            <p:cNvPicPr>
              <a:picLocks noChangeAspect="1" noChangeArrowheads="1"/>
            </p:cNvPicPr>
            <p:nvPr/>
          </p:nvPicPr>
          <p:blipFill>
            <a:blip r:embed="rId3" cstate="print"/>
            <a:srcRect/>
            <a:stretch>
              <a:fillRect/>
            </a:stretch>
          </p:blipFill>
          <p:spPr bwMode="auto">
            <a:xfrm>
              <a:off x="6600865" y="2779343"/>
              <a:ext cx="285106" cy="395980"/>
            </a:xfrm>
            <a:prstGeom prst="rect">
              <a:avLst/>
            </a:prstGeom>
            <a:noFill/>
            <a:ln w="9525">
              <a:noFill/>
              <a:miter lim="800000"/>
              <a:headEnd/>
              <a:tailEnd/>
            </a:ln>
          </p:spPr>
        </p:pic>
        <p:sp>
          <p:nvSpPr>
            <p:cNvPr id="141" name="円柱 140"/>
            <p:cNvSpPr/>
            <p:nvPr/>
          </p:nvSpPr>
          <p:spPr>
            <a:xfrm>
              <a:off x="6761695" y="3047391"/>
              <a:ext cx="107219" cy="134024"/>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800">
                <a:latin typeface="+mn-ea"/>
                <a:cs typeface="Times New Roman" pitchFamily="18" charset="0"/>
              </a:endParaRPr>
            </a:p>
          </p:txBody>
        </p:sp>
        <p:sp>
          <p:nvSpPr>
            <p:cNvPr id="142" name="テキスト ボックス 141"/>
            <p:cNvSpPr txBox="1"/>
            <p:nvPr/>
          </p:nvSpPr>
          <p:spPr>
            <a:xfrm>
              <a:off x="5116147" y="4119584"/>
              <a:ext cx="1986297" cy="470717"/>
            </a:xfrm>
            <a:prstGeom prst="rect">
              <a:avLst/>
            </a:prstGeom>
            <a:noFill/>
          </p:spPr>
          <p:txBody>
            <a:bodyPr wrap="none" rtlCol="0">
              <a:spAutoFit/>
            </a:bodyPr>
            <a:lstStyle/>
            <a:p>
              <a:r>
                <a:rPr kumimoji="1" lang="ja-JP" altLang="en-US" sz="1100" dirty="0" smtClean="0">
                  <a:solidFill>
                    <a:schemeClr val="accent1">
                      <a:lumMod val="75000"/>
                    </a:schemeClr>
                  </a:solidFill>
                  <a:latin typeface="+mn-ea"/>
                  <a:ea typeface="+mn-ea"/>
                </a:rPr>
                <a:t>物理マシンプール</a:t>
              </a:r>
              <a:endParaRPr kumimoji="1" lang="ja-JP" altLang="en-US" sz="1100" dirty="0">
                <a:solidFill>
                  <a:schemeClr val="accent1">
                    <a:lumMod val="75000"/>
                  </a:schemeClr>
                </a:solidFill>
                <a:latin typeface="+mn-ea"/>
                <a:ea typeface="+mn-ea"/>
              </a:endParaRPr>
            </a:p>
          </p:txBody>
        </p:sp>
      </p:grpSp>
      <p:sp>
        <p:nvSpPr>
          <p:cNvPr id="86" name="円/楕円 85"/>
          <p:cNvSpPr/>
          <p:nvPr/>
        </p:nvSpPr>
        <p:spPr>
          <a:xfrm>
            <a:off x="2044186" y="2409495"/>
            <a:ext cx="502028" cy="3459522"/>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n-ea"/>
            </a:endParaRPr>
          </a:p>
        </p:txBody>
      </p:sp>
      <p:pic>
        <p:nvPicPr>
          <p:cNvPr id="85" name="Picture 42" descr="H:\home\nobukazu\My Dropbox\dat\201103\GRC-H23-plan\SINET4.png"/>
          <p:cNvPicPr>
            <a:picLocks noChangeAspect="1" noChangeArrowheads="1"/>
          </p:cNvPicPr>
          <p:nvPr/>
        </p:nvPicPr>
        <p:blipFill>
          <a:blip r:embed="rId4" cstate="print"/>
          <a:srcRect/>
          <a:stretch>
            <a:fillRect/>
          </a:stretch>
        </p:blipFill>
        <p:spPr bwMode="auto">
          <a:xfrm rot="16200000">
            <a:off x="1818377" y="3893313"/>
            <a:ext cx="900825" cy="449207"/>
          </a:xfrm>
          <a:prstGeom prst="rect">
            <a:avLst/>
          </a:prstGeom>
          <a:noFill/>
          <a:ln w="9525">
            <a:noFill/>
            <a:miter lim="800000"/>
            <a:headEnd/>
            <a:tailEnd/>
          </a:ln>
        </p:spPr>
      </p:pic>
      <p:sp>
        <p:nvSpPr>
          <p:cNvPr id="146" name="テキスト ボックス 145"/>
          <p:cNvSpPr txBox="1"/>
          <p:nvPr/>
        </p:nvSpPr>
        <p:spPr>
          <a:xfrm>
            <a:off x="2761368" y="3604603"/>
            <a:ext cx="1721237" cy="415498"/>
          </a:xfrm>
          <a:prstGeom prst="rect">
            <a:avLst/>
          </a:prstGeom>
          <a:noFill/>
        </p:spPr>
        <p:txBody>
          <a:bodyPr wrap="square" rtlCol="0">
            <a:spAutoFit/>
          </a:bodyPr>
          <a:lstStyle/>
          <a:p>
            <a:pPr algn="ctr"/>
            <a:r>
              <a:rPr lang="ja-JP" altLang="en-US" sz="1050" dirty="0" smtClean="0">
                <a:solidFill>
                  <a:schemeClr val="accent1">
                    <a:lumMod val="75000"/>
                  </a:schemeClr>
                </a:solidFill>
                <a:latin typeface="+mn-ea"/>
                <a:ea typeface="+mn-ea"/>
              </a:rPr>
              <a:t>インタークラウド基盤内クラスタ</a:t>
            </a:r>
            <a:r>
              <a:rPr lang="en-US" altLang="ja-JP" sz="1050" dirty="0" smtClean="0">
                <a:solidFill>
                  <a:schemeClr val="accent1">
                    <a:lumMod val="75000"/>
                  </a:schemeClr>
                </a:solidFill>
                <a:latin typeface="+mn-ea"/>
                <a:ea typeface="+mn-ea"/>
              </a:rPr>
              <a:t>-B</a:t>
            </a:r>
            <a:endParaRPr kumimoji="1" lang="ja-JP" altLang="en-US" sz="1050" dirty="0">
              <a:solidFill>
                <a:schemeClr val="accent1">
                  <a:lumMod val="75000"/>
                </a:schemeClr>
              </a:solidFill>
              <a:latin typeface="+mn-ea"/>
              <a:ea typeface="+mn-ea"/>
            </a:endParaRPr>
          </a:p>
        </p:txBody>
      </p:sp>
      <p:sp>
        <p:nvSpPr>
          <p:cNvPr id="147" name="角丸四角形 146"/>
          <p:cNvSpPr/>
          <p:nvPr/>
        </p:nvSpPr>
        <p:spPr>
          <a:xfrm>
            <a:off x="179512" y="3227201"/>
            <a:ext cx="1721237" cy="754805"/>
          </a:xfrm>
          <a:prstGeom prst="roundRect">
            <a:avLst>
              <a:gd name="adj" fmla="val 4139"/>
            </a:avLst>
          </a:prstGeom>
          <a:noFill/>
          <a:ln>
            <a:solidFill>
              <a:schemeClr val="accent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mn-ea"/>
            </a:endParaRPr>
          </a:p>
        </p:txBody>
      </p:sp>
      <p:grpSp>
        <p:nvGrpSpPr>
          <p:cNvPr id="62" name="グループ化 147"/>
          <p:cNvGrpSpPr/>
          <p:nvPr/>
        </p:nvGrpSpPr>
        <p:grpSpPr>
          <a:xfrm>
            <a:off x="538103" y="3353001"/>
            <a:ext cx="932337" cy="635884"/>
            <a:chOff x="611560" y="2492896"/>
            <a:chExt cx="1584176" cy="1231924"/>
          </a:xfrm>
        </p:grpSpPr>
        <p:pic>
          <p:nvPicPr>
            <p:cNvPr id="149" name="Picture 8" descr="MCj04289690000[1]"/>
            <p:cNvPicPr>
              <a:picLocks noChangeAspect="1" noChangeArrowheads="1"/>
            </p:cNvPicPr>
            <p:nvPr/>
          </p:nvPicPr>
          <p:blipFill>
            <a:blip r:embed="rId3" cstate="print"/>
            <a:srcRect/>
            <a:stretch>
              <a:fillRect/>
            </a:stretch>
          </p:blipFill>
          <p:spPr bwMode="auto">
            <a:xfrm>
              <a:off x="827584" y="2636912"/>
              <a:ext cx="382952" cy="531877"/>
            </a:xfrm>
            <a:prstGeom prst="rect">
              <a:avLst/>
            </a:prstGeom>
            <a:noFill/>
            <a:ln w="9525">
              <a:noFill/>
              <a:miter lim="800000"/>
              <a:headEnd/>
              <a:tailEnd/>
            </a:ln>
          </p:spPr>
        </p:pic>
        <p:sp>
          <p:nvSpPr>
            <p:cNvPr id="150" name="円柱 149"/>
            <p:cNvSpPr/>
            <p:nvPr/>
          </p:nvSpPr>
          <p:spPr>
            <a:xfrm>
              <a:off x="1043608" y="2996952"/>
              <a:ext cx="144016" cy="180020"/>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800">
                <a:latin typeface="+mn-ea"/>
                <a:cs typeface="Times New Roman" pitchFamily="18" charset="0"/>
              </a:endParaRPr>
            </a:p>
          </p:txBody>
        </p:sp>
        <p:pic>
          <p:nvPicPr>
            <p:cNvPr id="151" name="Picture 8" descr="MCj04289690000[1]"/>
            <p:cNvPicPr>
              <a:picLocks noChangeAspect="1" noChangeArrowheads="1"/>
            </p:cNvPicPr>
            <p:nvPr/>
          </p:nvPicPr>
          <p:blipFill>
            <a:blip r:embed="rId3" cstate="print"/>
            <a:srcRect/>
            <a:stretch>
              <a:fillRect/>
            </a:stretch>
          </p:blipFill>
          <p:spPr bwMode="auto">
            <a:xfrm>
              <a:off x="1475656" y="2636912"/>
              <a:ext cx="382952" cy="531877"/>
            </a:xfrm>
            <a:prstGeom prst="rect">
              <a:avLst/>
            </a:prstGeom>
            <a:noFill/>
            <a:ln w="9525">
              <a:noFill/>
              <a:miter lim="800000"/>
              <a:headEnd/>
              <a:tailEnd/>
            </a:ln>
          </p:spPr>
        </p:pic>
        <p:sp>
          <p:nvSpPr>
            <p:cNvPr id="152" name="円柱 151"/>
            <p:cNvSpPr/>
            <p:nvPr/>
          </p:nvSpPr>
          <p:spPr>
            <a:xfrm>
              <a:off x="1691680" y="2996952"/>
              <a:ext cx="144016" cy="180020"/>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800">
                <a:latin typeface="+mn-ea"/>
                <a:cs typeface="Times New Roman" pitchFamily="18" charset="0"/>
              </a:endParaRPr>
            </a:p>
          </p:txBody>
        </p:sp>
        <p:sp>
          <p:nvSpPr>
            <p:cNvPr id="153" name="正方形/長方形 152"/>
            <p:cNvSpPr/>
            <p:nvPr/>
          </p:nvSpPr>
          <p:spPr>
            <a:xfrm>
              <a:off x="611560" y="2492896"/>
              <a:ext cx="1584176" cy="864096"/>
            </a:xfrm>
            <a:prstGeom prst="rect">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900">
                <a:latin typeface="+mn-ea"/>
                <a:cs typeface="Times New Roman" pitchFamily="18" charset="0"/>
              </a:endParaRPr>
            </a:p>
          </p:txBody>
        </p:sp>
        <p:sp>
          <p:nvSpPr>
            <p:cNvPr id="154" name="テキスト ボックス 153"/>
            <p:cNvSpPr txBox="1"/>
            <p:nvPr/>
          </p:nvSpPr>
          <p:spPr>
            <a:xfrm>
              <a:off x="611560" y="3337245"/>
              <a:ext cx="1584176" cy="387575"/>
            </a:xfrm>
            <a:prstGeom prst="rect">
              <a:avLst/>
            </a:prstGeom>
            <a:noFill/>
          </p:spPr>
          <p:txBody>
            <a:bodyPr wrap="square" rtlCol="0">
              <a:spAutoFit/>
            </a:bodyPr>
            <a:lstStyle/>
            <a:p>
              <a:r>
                <a:rPr lang="ja-JP" altLang="en-US" sz="700" dirty="0" smtClean="0">
                  <a:solidFill>
                    <a:schemeClr val="accent1">
                      <a:lumMod val="75000"/>
                    </a:schemeClr>
                  </a:solidFill>
                  <a:latin typeface="+mn-ea"/>
                  <a:ea typeface="+mn-ea"/>
                </a:rPr>
                <a:t>大学内クラスタ</a:t>
              </a:r>
              <a:r>
                <a:rPr lang="en-US" altLang="ja-JP" sz="700" dirty="0" smtClean="0">
                  <a:solidFill>
                    <a:schemeClr val="accent1">
                      <a:lumMod val="75000"/>
                    </a:schemeClr>
                  </a:solidFill>
                  <a:latin typeface="+mn-ea"/>
                  <a:ea typeface="+mn-ea"/>
                </a:rPr>
                <a:t>-B</a:t>
              </a:r>
              <a:endParaRPr kumimoji="1" lang="ja-JP" altLang="en-US" sz="700" dirty="0">
                <a:solidFill>
                  <a:schemeClr val="accent1">
                    <a:lumMod val="75000"/>
                  </a:schemeClr>
                </a:solidFill>
                <a:latin typeface="+mn-ea"/>
                <a:ea typeface="+mn-ea"/>
              </a:endParaRPr>
            </a:p>
          </p:txBody>
        </p:sp>
      </p:grpSp>
      <p:cxnSp>
        <p:nvCxnSpPr>
          <p:cNvPr id="158" name="直線コネクタ 157"/>
          <p:cNvCxnSpPr>
            <a:endCxn id="82" idx="2"/>
          </p:cNvCxnSpPr>
          <p:nvPr/>
        </p:nvCxnSpPr>
        <p:spPr>
          <a:xfrm>
            <a:off x="5916970" y="3290101"/>
            <a:ext cx="717182" cy="404922"/>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60" name="直線コネクタ 159"/>
          <p:cNvCxnSpPr>
            <a:stCxn id="93" idx="3"/>
          </p:cNvCxnSpPr>
          <p:nvPr/>
        </p:nvCxnSpPr>
        <p:spPr>
          <a:xfrm flipV="1">
            <a:off x="5916970" y="4233607"/>
            <a:ext cx="717182" cy="849155"/>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163" name="角丸四角形 162"/>
          <p:cNvSpPr/>
          <p:nvPr/>
        </p:nvSpPr>
        <p:spPr>
          <a:xfrm>
            <a:off x="179512" y="4296507"/>
            <a:ext cx="1721237" cy="754805"/>
          </a:xfrm>
          <a:prstGeom prst="roundRect">
            <a:avLst>
              <a:gd name="adj" fmla="val 4139"/>
            </a:avLst>
          </a:prstGeom>
          <a:noFill/>
          <a:ln>
            <a:solidFill>
              <a:schemeClr val="accent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mn-ea"/>
            </a:endParaRPr>
          </a:p>
        </p:txBody>
      </p:sp>
      <p:grpSp>
        <p:nvGrpSpPr>
          <p:cNvPr id="63" name="グループ化 163"/>
          <p:cNvGrpSpPr/>
          <p:nvPr/>
        </p:nvGrpSpPr>
        <p:grpSpPr>
          <a:xfrm>
            <a:off x="538103" y="4422308"/>
            <a:ext cx="932337" cy="635884"/>
            <a:chOff x="611560" y="2492896"/>
            <a:chExt cx="1584176" cy="1231924"/>
          </a:xfrm>
        </p:grpSpPr>
        <p:pic>
          <p:nvPicPr>
            <p:cNvPr id="165" name="Picture 8" descr="MCj04289690000[1]"/>
            <p:cNvPicPr>
              <a:picLocks noChangeAspect="1" noChangeArrowheads="1"/>
            </p:cNvPicPr>
            <p:nvPr/>
          </p:nvPicPr>
          <p:blipFill>
            <a:blip r:embed="rId3" cstate="print"/>
            <a:srcRect/>
            <a:stretch>
              <a:fillRect/>
            </a:stretch>
          </p:blipFill>
          <p:spPr bwMode="auto">
            <a:xfrm>
              <a:off x="827584" y="2636912"/>
              <a:ext cx="382952" cy="531877"/>
            </a:xfrm>
            <a:prstGeom prst="rect">
              <a:avLst/>
            </a:prstGeom>
            <a:noFill/>
            <a:ln w="9525">
              <a:noFill/>
              <a:miter lim="800000"/>
              <a:headEnd/>
              <a:tailEnd/>
            </a:ln>
          </p:spPr>
        </p:pic>
        <p:sp>
          <p:nvSpPr>
            <p:cNvPr id="166" name="円柱 165"/>
            <p:cNvSpPr/>
            <p:nvPr/>
          </p:nvSpPr>
          <p:spPr>
            <a:xfrm>
              <a:off x="1043608" y="2996952"/>
              <a:ext cx="144016" cy="180020"/>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800">
                <a:latin typeface="+mn-ea"/>
                <a:cs typeface="Times New Roman" pitchFamily="18" charset="0"/>
              </a:endParaRPr>
            </a:p>
          </p:txBody>
        </p:sp>
        <p:pic>
          <p:nvPicPr>
            <p:cNvPr id="167" name="Picture 8" descr="MCj04289690000[1]"/>
            <p:cNvPicPr>
              <a:picLocks noChangeAspect="1" noChangeArrowheads="1"/>
            </p:cNvPicPr>
            <p:nvPr/>
          </p:nvPicPr>
          <p:blipFill>
            <a:blip r:embed="rId3" cstate="print"/>
            <a:srcRect/>
            <a:stretch>
              <a:fillRect/>
            </a:stretch>
          </p:blipFill>
          <p:spPr bwMode="auto">
            <a:xfrm>
              <a:off x="1475656" y="2636912"/>
              <a:ext cx="382952" cy="531877"/>
            </a:xfrm>
            <a:prstGeom prst="rect">
              <a:avLst/>
            </a:prstGeom>
            <a:noFill/>
            <a:ln w="9525">
              <a:noFill/>
              <a:miter lim="800000"/>
              <a:headEnd/>
              <a:tailEnd/>
            </a:ln>
          </p:spPr>
        </p:pic>
        <p:sp>
          <p:nvSpPr>
            <p:cNvPr id="168" name="円柱 167"/>
            <p:cNvSpPr/>
            <p:nvPr/>
          </p:nvSpPr>
          <p:spPr>
            <a:xfrm>
              <a:off x="1691680" y="2996952"/>
              <a:ext cx="144016" cy="180020"/>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800">
                <a:latin typeface="+mn-ea"/>
                <a:cs typeface="Times New Roman" pitchFamily="18" charset="0"/>
              </a:endParaRPr>
            </a:p>
          </p:txBody>
        </p:sp>
        <p:sp>
          <p:nvSpPr>
            <p:cNvPr id="169" name="正方形/長方形 168"/>
            <p:cNvSpPr/>
            <p:nvPr/>
          </p:nvSpPr>
          <p:spPr>
            <a:xfrm>
              <a:off x="611560" y="2492896"/>
              <a:ext cx="1584176" cy="864096"/>
            </a:xfrm>
            <a:prstGeom prst="rect">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900">
                <a:latin typeface="+mn-ea"/>
                <a:cs typeface="Times New Roman" pitchFamily="18" charset="0"/>
              </a:endParaRPr>
            </a:p>
          </p:txBody>
        </p:sp>
        <p:sp>
          <p:nvSpPr>
            <p:cNvPr id="170" name="テキスト ボックス 169"/>
            <p:cNvSpPr txBox="1"/>
            <p:nvPr/>
          </p:nvSpPr>
          <p:spPr>
            <a:xfrm>
              <a:off x="611560" y="3337245"/>
              <a:ext cx="1584176" cy="387575"/>
            </a:xfrm>
            <a:prstGeom prst="rect">
              <a:avLst/>
            </a:prstGeom>
            <a:noFill/>
          </p:spPr>
          <p:txBody>
            <a:bodyPr wrap="square" rtlCol="0">
              <a:spAutoFit/>
            </a:bodyPr>
            <a:lstStyle/>
            <a:p>
              <a:r>
                <a:rPr lang="ja-JP" altLang="en-US" sz="700" dirty="0" smtClean="0">
                  <a:solidFill>
                    <a:schemeClr val="accent1">
                      <a:lumMod val="75000"/>
                    </a:schemeClr>
                  </a:solidFill>
                  <a:latin typeface="+mn-ea"/>
                  <a:ea typeface="+mn-ea"/>
                </a:rPr>
                <a:t>大学内クラスタ</a:t>
              </a:r>
              <a:r>
                <a:rPr lang="en-US" altLang="ja-JP" sz="700" dirty="0" smtClean="0">
                  <a:solidFill>
                    <a:schemeClr val="accent1">
                      <a:lumMod val="75000"/>
                    </a:schemeClr>
                  </a:solidFill>
                  <a:latin typeface="+mn-ea"/>
                  <a:ea typeface="+mn-ea"/>
                </a:rPr>
                <a:t>-C</a:t>
              </a:r>
              <a:endParaRPr kumimoji="1" lang="ja-JP" altLang="en-US" sz="700" dirty="0">
                <a:solidFill>
                  <a:schemeClr val="accent1">
                    <a:lumMod val="75000"/>
                  </a:schemeClr>
                </a:solidFill>
                <a:latin typeface="+mn-ea"/>
                <a:ea typeface="+mn-ea"/>
              </a:endParaRPr>
            </a:p>
          </p:txBody>
        </p:sp>
      </p:grpSp>
      <p:sp>
        <p:nvSpPr>
          <p:cNvPr id="171" name="角丸四角形 170"/>
          <p:cNvSpPr/>
          <p:nvPr/>
        </p:nvSpPr>
        <p:spPr>
          <a:xfrm>
            <a:off x="179512" y="5177113"/>
            <a:ext cx="1721237" cy="754805"/>
          </a:xfrm>
          <a:prstGeom prst="roundRect">
            <a:avLst>
              <a:gd name="adj" fmla="val 4139"/>
            </a:avLst>
          </a:prstGeom>
          <a:noFill/>
          <a:ln>
            <a:solidFill>
              <a:schemeClr val="accent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mn-ea"/>
            </a:endParaRPr>
          </a:p>
        </p:txBody>
      </p:sp>
      <p:grpSp>
        <p:nvGrpSpPr>
          <p:cNvPr id="64" name="グループ化 171"/>
          <p:cNvGrpSpPr/>
          <p:nvPr/>
        </p:nvGrpSpPr>
        <p:grpSpPr>
          <a:xfrm>
            <a:off x="538103" y="5302914"/>
            <a:ext cx="932337" cy="635884"/>
            <a:chOff x="611560" y="2492896"/>
            <a:chExt cx="1584176" cy="1231924"/>
          </a:xfrm>
        </p:grpSpPr>
        <p:pic>
          <p:nvPicPr>
            <p:cNvPr id="173" name="Picture 8" descr="MCj04289690000[1]"/>
            <p:cNvPicPr>
              <a:picLocks noChangeAspect="1" noChangeArrowheads="1"/>
            </p:cNvPicPr>
            <p:nvPr/>
          </p:nvPicPr>
          <p:blipFill>
            <a:blip r:embed="rId3" cstate="print"/>
            <a:srcRect/>
            <a:stretch>
              <a:fillRect/>
            </a:stretch>
          </p:blipFill>
          <p:spPr bwMode="auto">
            <a:xfrm>
              <a:off x="827584" y="2636912"/>
              <a:ext cx="382952" cy="531877"/>
            </a:xfrm>
            <a:prstGeom prst="rect">
              <a:avLst/>
            </a:prstGeom>
            <a:noFill/>
            <a:ln w="9525">
              <a:noFill/>
              <a:miter lim="800000"/>
              <a:headEnd/>
              <a:tailEnd/>
            </a:ln>
          </p:spPr>
        </p:pic>
        <p:sp>
          <p:nvSpPr>
            <p:cNvPr id="174" name="円柱 173"/>
            <p:cNvSpPr/>
            <p:nvPr/>
          </p:nvSpPr>
          <p:spPr>
            <a:xfrm>
              <a:off x="1043608" y="2996952"/>
              <a:ext cx="144016" cy="180020"/>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800">
                <a:latin typeface="+mn-ea"/>
                <a:cs typeface="Times New Roman" pitchFamily="18" charset="0"/>
              </a:endParaRPr>
            </a:p>
          </p:txBody>
        </p:sp>
        <p:pic>
          <p:nvPicPr>
            <p:cNvPr id="175" name="Picture 8" descr="MCj04289690000[1]"/>
            <p:cNvPicPr>
              <a:picLocks noChangeAspect="1" noChangeArrowheads="1"/>
            </p:cNvPicPr>
            <p:nvPr/>
          </p:nvPicPr>
          <p:blipFill>
            <a:blip r:embed="rId3" cstate="print"/>
            <a:srcRect/>
            <a:stretch>
              <a:fillRect/>
            </a:stretch>
          </p:blipFill>
          <p:spPr bwMode="auto">
            <a:xfrm>
              <a:off x="1475656" y="2636912"/>
              <a:ext cx="382952" cy="531877"/>
            </a:xfrm>
            <a:prstGeom prst="rect">
              <a:avLst/>
            </a:prstGeom>
            <a:noFill/>
            <a:ln w="9525">
              <a:noFill/>
              <a:miter lim="800000"/>
              <a:headEnd/>
              <a:tailEnd/>
            </a:ln>
          </p:spPr>
        </p:pic>
        <p:sp>
          <p:nvSpPr>
            <p:cNvPr id="176" name="円柱 175"/>
            <p:cNvSpPr/>
            <p:nvPr/>
          </p:nvSpPr>
          <p:spPr>
            <a:xfrm>
              <a:off x="1691680" y="2996952"/>
              <a:ext cx="144016" cy="180020"/>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800">
                <a:latin typeface="+mn-ea"/>
                <a:cs typeface="Times New Roman" pitchFamily="18" charset="0"/>
              </a:endParaRPr>
            </a:p>
          </p:txBody>
        </p:sp>
        <p:sp>
          <p:nvSpPr>
            <p:cNvPr id="177" name="正方形/長方形 176"/>
            <p:cNvSpPr/>
            <p:nvPr/>
          </p:nvSpPr>
          <p:spPr>
            <a:xfrm>
              <a:off x="611560" y="2492896"/>
              <a:ext cx="1584176" cy="864096"/>
            </a:xfrm>
            <a:prstGeom prst="rect">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900">
                <a:latin typeface="+mn-ea"/>
                <a:cs typeface="Times New Roman" pitchFamily="18" charset="0"/>
              </a:endParaRPr>
            </a:p>
          </p:txBody>
        </p:sp>
        <p:sp>
          <p:nvSpPr>
            <p:cNvPr id="178" name="テキスト ボックス 177"/>
            <p:cNvSpPr txBox="1"/>
            <p:nvPr/>
          </p:nvSpPr>
          <p:spPr>
            <a:xfrm>
              <a:off x="611560" y="3337245"/>
              <a:ext cx="1584176" cy="387575"/>
            </a:xfrm>
            <a:prstGeom prst="rect">
              <a:avLst/>
            </a:prstGeom>
            <a:noFill/>
          </p:spPr>
          <p:txBody>
            <a:bodyPr wrap="square" rtlCol="0">
              <a:spAutoFit/>
            </a:bodyPr>
            <a:lstStyle/>
            <a:p>
              <a:r>
                <a:rPr lang="ja-JP" altLang="en-US" sz="700" dirty="0" smtClean="0">
                  <a:solidFill>
                    <a:schemeClr val="accent1">
                      <a:lumMod val="75000"/>
                    </a:schemeClr>
                  </a:solidFill>
                  <a:latin typeface="+mn-ea"/>
                  <a:ea typeface="+mn-ea"/>
                </a:rPr>
                <a:t>大学内クラスタ</a:t>
              </a:r>
              <a:r>
                <a:rPr lang="en-US" altLang="ja-JP" sz="700" dirty="0" smtClean="0">
                  <a:solidFill>
                    <a:schemeClr val="accent1">
                      <a:lumMod val="75000"/>
                    </a:schemeClr>
                  </a:solidFill>
                  <a:latin typeface="+mn-ea"/>
                  <a:ea typeface="+mn-ea"/>
                </a:rPr>
                <a:t>-D</a:t>
              </a:r>
              <a:endParaRPr kumimoji="1" lang="ja-JP" altLang="en-US" sz="700" dirty="0">
                <a:solidFill>
                  <a:schemeClr val="accent1">
                    <a:lumMod val="75000"/>
                  </a:schemeClr>
                </a:solidFill>
                <a:latin typeface="+mn-ea"/>
                <a:ea typeface="+mn-ea"/>
              </a:endParaRPr>
            </a:p>
          </p:txBody>
        </p:sp>
      </p:grpSp>
      <p:sp>
        <p:nvSpPr>
          <p:cNvPr id="179" name="テキスト ボックス 178"/>
          <p:cNvSpPr txBox="1"/>
          <p:nvPr/>
        </p:nvSpPr>
        <p:spPr>
          <a:xfrm>
            <a:off x="2761368" y="4233607"/>
            <a:ext cx="1721237" cy="415498"/>
          </a:xfrm>
          <a:prstGeom prst="rect">
            <a:avLst/>
          </a:prstGeom>
          <a:noFill/>
        </p:spPr>
        <p:txBody>
          <a:bodyPr wrap="square" rtlCol="0">
            <a:spAutoFit/>
          </a:bodyPr>
          <a:lstStyle/>
          <a:p>
            <a:pPr algn="ctr"/>
            <a:r>
              <a:rPr lang="ja-JP" altLang="en-US" sz="1050" dirty="0" smtClean="0">
                <a:solidFill>
                  <a:schemeClr val="accent1">
                    <a:lumMod val="75000"/>
                  </a:schemeClr>
                </a:solidFill>
                <a:latin typeface="+mn-ea"/>
                <a:ea typeface="+mn-ea"/>
              </a:rPr>
              <a:t>インタークラウド基盤内クラスタ</a:t>
            </a:r>
            <a:r>
              <a:rPr lang="en-US" altLang="ja-JP" sz="1050" dirty="0" smtClean="0">
                <a:solidFill>
                  <a:schemeClr val="accent1">
                    <a:lumMod val="75000"/>
                  </a:schemeClr>
                </a:solidFill>
                <a:latin typeface="+mn-ea"/>
                <a:ea typeface="+mn-ea"/>
              </a:rPr>
              <a:t>-C</a:t>
            </a:r>
            <a:endParaRPr kumimoji="1" lang="ja-JP" altLang="en-US" sz="1050" dirty="0">
              <a:solidFill>
                <a:schemeClr val="accent1">
                  <a:lumMod val="75000"/>
                </a:schemeClr>
              </a:solidFill>
              <a:latin typeface="+mn-ea"/>
              <a:ea typeface="+mn-ea"/>
            </a:endParaRPr>
          </a:p>
        </p:txBody>
      </p:sp>
      <p:sp>
        <p:nvSpPr>
          <p:cNvPr id="180" name="テキスト ボックス 179"/>
          <p:cNvSpPr txBox="1"/>
          <p:nvPr/>
        </p:nvSpPr>
        <p:spPr>
          <a:xfrm>
            <a:off x="2833086" y="5491615"/>
            <a:ext cx="1721237" cy="415498"/>
          </a:xfrm>
          <a:prstGeom prst="rect">
            <a:avLst/>
          </a:prstGeom>
          <a:noFill/>
        </p:spPr>
        <p:txBody>
          <a:bodyPr wrap="square" rtlCol="0">
            <a:spAutoFit/>
          </a:bodyPr>
          <a:lstStyle/>
          <a:p>
            <a:pPr algn="ctr"/>
            <a:r>
              <a:rPr lang="ja-JP" altLang="en-US" sz="1050" dirty="0" smtClean="0">
                <a:solidFill>
                  <a:schemeClr val="accent1">
                    <a:lumMod val="75000"/>
                  </a:schemeClr>
                </a:solidFill>
                <a:latin typeface="+mn-ea"/>
                <a:ea typeface="+mn-ea"/>
              </a:rPr>
              <a:t>インタークラウド基盤内クラスタ</a:t>
            </a:r>
            <a:r>
              <a:rPr lang="en-US" altLang="ja-JP" sz="1050" dirty="0" smtClean="0">
                <a:solidFill>
                  <a:schemeClr val="accent1">
                    <a:lumMod val="75000"/>
                  </a:schemeClr>
                </a:solidFill>
                <a:latin typeface="+mn-ea"/>
                <a:ea typeface="+mn-ea"/>
              </a:rPr>
              <a:t>-D</a:t>
            </a:r>
            <a:endParaRPr kumimoji="1" lang="ja-JP" altLang="en-US" sz="1050" dirty="0">
              <a:solidFill>
                <a:schemeClr val="accent1">
                  <a:lumMod val="75000"/>
                </a:schemeClr>
              </a:solidFill>
              <a:latin typeface="+mn-ea"/>
              <a:ea typeface="+mn-ea"/>
            </a:endParaRPr>
          </a:p>
        </p:txBody>
      </p:sp>
      <p:sp>
        <p:nvSpPr>
          <p:cNvPr id="157" name="円/楕円 156"/>
          <p:cNvSpPr/>
          <p:nvPr/>
        </p:nvSpPr>
        <p:spPr>
          <a:xfrm>
            <a:off x="3119959" y="2975599"/>
            <a:ext cx="932337" cy="377402"/>
          </a:xfrm>
          <a:prstGeom prst="ellipse">
            <a:avLst/>
          </a:prstGeom>
          <a:solidFill>
            <a:schemeClr val="accent3">
              <a:lumMod val="50000"/>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smtClean="0">
                <a:latin typeface="+mn-ea"/>
              </a:rPr>
              <a:t>連携</a:t>
            </a:r>
            <a:endParaRPr kumimoji="1" lang="ja-JP" altLang="en-US" dirty="0">
              <a:latin typeface="+mn-ea"/>
            </a:endParaRPr>
          </a:p>
        </p:txBody>
      </p:sp>
      <p:sp>
        <p:nvSpPr>
          <p:cNvPr id="159" name="円/楕円 158"/>
          <p:cNvSpPr/>
          <p:nvPr/>
        </p:nvSpPr>
        <p:spPr>
          <a:xfrm>
            <a:off x="3191677" y="4862611"/>
            <a:ext cx="932337" cy="377402"/>
          </a:xfrm>
          <a:prstGeom prst="ellipse">
            <a:avLst/>
          </a:prstGeom>
          <a:solidFill>
            <a:schemeClr val="accent3">
              <a:lumMod val="50000"/>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smtClean="0">
                <a:latin typeface="+mn-ea"/>
              </a:rPr>
              <a:t>連携</a:t>
            </a:r>
            <a:endParaRPr kumimoji="1" lang="ja-JP" altLang="en-US" dirty="0">
              <a:latin typeface="+mn-ea"/>
            </a:endParaRPr>
          </a:p>
        </p:txBody>
      </p:sp>
      <p:sp>
        <p:nvSpPr>
          <p:cNvPr id="161" name="円/楕円 160"/>
          <p:cNvSpPr/>
          <p:nvPr/>
        </p:nvSpPr>
        <p:spPr>
          <a:xfrm>
            <a:off x="3335114" y="3541703"/>
            <a:ext cx="502028" cy="1195108"/>
          </a:xfrm>
          <a:prstGeom prst="ellipse">
            <a:avLst/>
          </a:prstGeom>
          <a:solidFill>
            <a:schemeClr val="accent3">
              <a:lumMod val="50000"/>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smtClean="0">
                <a:latin typeface="+mn-ea"/>
              </a:rPr>
              <a:t>連携</a:t>
            </a:r>
            <a:endParaRPr kumimoji="1" lang="ja-JP" altLang="en-US" dirty="0">
              <a:latin typeface="+mn-ea"/>
            </a:endParaRPr>
          </a:p>
        </p:txBody>
      </p:sp>
      <p:sp>
        <p:nvSpPr>
          <p:cNvPr id="156" name="四角形吹き出し 155"/>
          <p:cNvSpPr/>
          <p:nvPr/>
        </p:nvSpPr>
        <p:spPr>
          <a:xfrm>
            <a:off x="1685596" y="1447774"/>
            <a:ext cx="1577801" cy="835920"/>
          </a:xfrm>
          <a:prstGeom prst="wedgeRectCallout">
            <a:avLst>
              <a:gd name="adj1" fmla="val -12864"/>
              <a:gd name="adj2" fmla="val 73275"/>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200" dirty="0" smtClean="0">
                <a:solidFill>
                  <a:schemeClr val="bg1"/>
                </a:solidFill>
                <a:latin typeface="+mn-ea"/>
              </a:rPr>
              <a:t>大学側クラスタの</a:t>
            </a:r>
            <a:r>
              <a:rPr lang="en-US" altLang="ja-JP" sz="1200" dirty="0" smtClean="0">
                <a:solidFill>
                  <a:schemeClr val="bg1"/>
                </a:solidFill>
                <a:latin typeface="+mn-ea"/>
              </a:rPr>
              <a:t>VLAN_ID</a:t>
            </a:r>
            <a:r>
              <a:rPr lang="ja-JP" altLang="en-US" sz="1200" dirty="0" smtClean="0">
                <a:solidFill>
                  <a:schemeClr val="bg1"/>
                </a:solidFill>
                <a:latin typeface="+mn-ea"/>
              </a:rPr>
              <a:t>等と</a:t>
            </a:r>
            <a:endParaRPr lang="en-US" altLang="ja-JP" sz="1200" dirty="0" smtClean="0">
              <a:solidFill>
                <a:schemeClr val="bg1"/>
              </a:solidFill>
              <a:latin typeface="+mn-ea"/>
            </a:endParaRPr>
          </a:p>
          <a:p>
            <a:r>
              <a:rPr lang="ja-JP" altLang="en-US" sz="1200" dirty="0" smtClean="0">
                <a:solidFill>
                  <a:schemeClr val="bg1"/>
                </a:solidFill>
                <a:latin typeface="+mn-ea"/>
              </a:rPr>
              <a:t>クラウド内クラスタ</a:t>
            </a:r>
            <a:r>
              <a:rPr lang="en-US" altLang="ja-JP" sz="1200" dirty="0" smtClean="0">
                <a:solidFill>
                  <a:schemeClr val="bg1"/>
                </a:solidFill>
                <a:latin typeface="+mn-ea"/>
              </a:rPr>
              <a:t>ID</a:t>
            </a:r>
            <a:r>
              <a:rPr lang="ja-JP" altLang="en-US" sz="1200" dirty="0" smtClean="0">
                <a:solidFill>
                  <a:schemeClr val="bg1"/>
                </a:solidFill>
                <a:latin typeface="+mn-ea"/>
              </a:rPr>
              <a:t>をマッピング</a:t>
            </a:r>
            <a:endParaRPr lang="en-US" altLang="ja-JP" sz="1200" dirty="0" smtClean="0">
              <a:solidFill>
                <a:schemeClr val="bg1"/>
              </a:solidFill>
              <a:latin typeface="+mn-ea"/>
            </a:endParaRPr>
          </a:p>
        </p:txBody>
      </p:sp>
      <p:sp>
        <p:nvSpPr>
          <p:cNvPr id="162" name="角丸四角形吹き出し 161"/>
          <p:cNvSpPr/>
          <p:nvPr/>
        </p:nvSpPr>
        <p:spPr>
          <a:xfrm>
            <a:off x="4339169" y="5806117"/>
            <a:ext cx="3370756" cy="503203"/>
          </a:xfrm>
          <a:prstGeom prst="wedgeRoundRectCallout">
            <a:avLst>
              <a:gd name="adj1" fmla="val -57347"/>
              <a:gd name="adj2" fmla="val -19424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600" dirty="0" smtClean="0">
                <a:latin typeface="+mn-ea"/>
              </a:rPr>
              <a:t>あたかも大学間が同一データ内</a:t>
            </a:r>
            <a:endParaRPr lang="en-US" altLang="ja-JP" sz="1600" dirty="0" smtClean="0">
              <a:latin typeface="+mn-ea"/>
            </a:endParaRPr>
          </a:p>
          <a:p>
            <a:r>
              <a:rPr lang="ja-JP" altLang="en-US" sz="1600" dirty="0" smtClean="0">
                <a:latin typeface="+mn-ea"/>
              </a:rPr>
              <a:t>で直結されるがごとく</a:t>
            </a:r>
            <a:endParaRPr kumimoji="1" lang="ja-JP" altLang="en-US" sz="1600" dirty="0">
              <a:latin typeface="+mn-ea"/>
            </a:endParaRPr>
          </a:p>
        </p:txBody>
      </p:sp>
      <p:sp>
        <p:nvSpPr>
          <p:cNvPr id="183" name="角丸四角形吹き出し 182"/>
          <p:cNvSpPr/>
          <p:nvPr/>
        </p:nvSpPr>
        <p:spPr>
          <a:xfrm>
            <a:off x="1111849" y="5782196"/>
            <a:ext cx="3012165" cy="527124"/>
          </a:xfrm>
          <a:prstGeom prst="wedgeRoundRectCallout">
            <a:avLst>
              <a:gd name="adj1" fmla="val -15854"/>
              <a:gd name="adj2" fmla="val -9883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600" dirty="0" smtClean="0">
                <a:latin typeface="+mn-ea"/>
              </a:rPr>
              <a:t>あたかも大学側クラスタに</a:t>
            </a:r>
            <a:endParaRPr lang="en-US" altLang="ja-JP" sz="1600" dirty="0" smtClean="0">
              <a:latin typeface="+mn-ea"/>
            </a:endParaRPr>
          </a:p>
          <a:p>
            <a:r>
              <a:rPr lang="ja-JP" altLang="en-US" sz="1600" dirty="0" smtClean="0">
                <a:latin typeface="+mn-ea"/>
              </a:rPr>
              <a:t>クラスタが追加されたごとく</a:t>
            </a:r>
            <a:endParaRPr kumimoji="1" lang="ja-JP" altLang="en-US" sz="1600" dirty="0">
              <a:latin typeface="+mn-ea"/>
            </a:endParaRPr>
          </a:p>
        </p:txBody>
      </p:sp>
      <p:sp>
        <p:nvSpPr>
          <p:cNvPr id="184" name="角丸四角形吹き出し 183"/>
          <p:cNvSpPr/>
          <p:nvPr/>
        </p:nvSpPr>
        <p:spPr>
          <a:xfrm>
            <a:off x="5988688" y="5027392"/>
            <a:ext cx="2975800" cy="590024"/>
          </a:xfrm>
          <a:prstGeom prst="wedgeRoundRectCallout">
            <a:avLst>
              <a:gd name="adj1" fmla="val -8973"/>
              <a:gd name="adj2" fmla="val -12614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600" dirty="0" smtClean="0">
                <a:latin typeface="+mn-ea"/>
              </a:rPr>
              <a:t>あたかもローカルと同一</a:t>
            </a:r>
            <a:endParaRPr lang="en-US" altLang="ja-JP" sz="1600" dirty="0" smtClean="0">
              <a:latin typeface="+mn-ea"/>
            </a:endParaRPr>
          </a:p>
          <a:p>
            <a:r>
              <a:rPr lang="ja-JP" altLang="en-US" sz="1600" dirty="0" smtClean="0">
                <a:latin typeface="+mn-ea"/>
              </a:rPr>
              <a:t>オブジェクトストアのごとく</a:t>
            </a:r>
            <a:endParaRPr kumimoji="1" lang="ja-JP" altLang="en-US" sz="1600" dirty="0">
              <a:latin typeface="+mn-ea"/>
            </a:endParaRPr>
          </a:p>
        </p:txBody>
      </p:sp>
      <p:sp>
        <p:nvSpPr>
          <p:cNvPr id="65" name="タイトル 64"/>
          <p:cNvSpPr>
            <a:spLocks noGrp="1"/>
          </p:cNvSpPr>
          <p:nvPr>
            <p:ph type="title"/>
          </p:nvPr>
        </p:nvSpPr>
        <p:spPr>
          <a:xfrm>
            <a:off x="312057" y="163490"/>
            <a:ext cx="8229600" cy="582594"/>
          </a:xfrm>
        </p:spPr>
        <p:txBody>
          <a:bodyPr/>
          <a:lstStyle/>
          <a:p>
            <a:r>
              <a:rPr lang="ja-JP" altLang="ja-JP" dirty="0" smtClean="0"/>
              <a:t>インタークラウド基盤</a:t>
            </a:r>
            <a:endParaRPr lang="ja-JP" altLang="en-US" dirty="0"/>
          </a:p>
        </p:txBody>
      </p:sp>
      <p:sp>
        <p:nvSpPr>
          <p:cNvPr id="185" name="スライド番号プレースホルダ 2"/>
          <p:cNvSpPr>
            <a:spLocks noGrp="1"/>
          </p:cNvSpPr>
          <p:nvPr>
            <p:ph type="sldNum" sz="quarter" idx="10"/>
          </p:nvPr>
        </p:nvSpPr>
        <p:spPr/>
        <p:txBody>
          <a:bodyPr/>
          <a:lstStyle/>
          <a:p>
            <a:fld id="{2D49EB63-8A47-42A8-B1AF-7D6D75D2383C}" type="slidenum">
              <a:rPr lang="ja-JP" altLang="en-US" smtClean="0"/>
              <a:pPr/>
              <a:t>38</a:t>
            </a:fld>
            <a:endParaRPr lang="ja-JP" altLang="en-US" dirty="0"/>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角丸四角形 26"/>
          <p:cNvSpPr/>
          <p:nvPr/>
        </p:nvSpPr>
        <p:spPr bwMode="auto">
          <a:xfrm>
            <a:off x="5574528" y="5384512"/>
            <a:ext cx="1164168" cy="649287"/>
          </a:xfrm>
          <a:prstGeom prst="roundRect">
            <a:avLst/>
          </a:prstGeom>
          <a:solidFill>
            <a:schemeClr val="accent1">
              <a:lumMod val="40000"/>
              <a:lumOff val="60000"/>
            </a:schemeClr>
          </a:solidFill>
          <a:ln w="9525" cap="flat" cmpd="sng" algn="ctr">
            <a:solidFill>
              <a:schemeClr val="bg2"/>
            </a:solidFill>
            <a:prstDash val="solid"/>
            <a:round/>
            <a:headEnd type="none" w="med" len="med"/>
            <a:tailEnd type="none" w="med" len="med"/>
          </a:ln>
          <a:effectLst/>
        </p:spPr>
        <p:txBody>
          <a:bodyPr anchor="ctr"/>
          <a:lstStyle/>
          <a:p>
            <a:pPr defTabSz="914400">
              <a:defRPr/>
            </a:pPr>
            <a:r>
              <a:rPr lang="en-US" altLang="ja-JP" sz="1600" dirty="0" smtClean="0">
                <a:latin typeface="+mn-ea"/>
                <a:ea typeface="+mn-ea"/>
                <a:cs typeface="Arial Unicode MS" pitchFamily="50" charset="-128"/>
              </a:rPr>
              <a:t>Storage-I</a:t>
            </a:r>
          </a:p>
        </p:txBody>
      </p:sp>
      <p:sp>
        <p:nvSpPr>
          <p:cNvPr id="29" name="角丸四角形 28"/>
          <p:cNvSpPr/>
          <p:nvPr/>
        </p:nvSpPr>
        <p:spPr bwMode="auto">
          <a:xfrm>
            <a:off x="5375234" y="3380230"/>
            <a:ext cx="3301222" cy="1512887"/>
          </a:xfrm>
          <a:prstGeom prst="roundRect">
            <a:avLst/>
          </a:prstGeom>
          <a:noFill/>
          <a:ln w="41275" cap="flat" cmpd="sng" algn="ctr">
            <a:solidFill>
              <a:schemeClr val="bg1">
                <a:lumMod val="50000"/>
              </a:schemeClr>
            </a:solidFill>
            <a:prstDash val="solid"/>
            <a:round/>
            <a:headEnd type="none" w="med" len="med"/>
            <a:tailEnd type="none" w="med" len="med"/>
          </a:ln>
          <a:effectLst/>
        </p:spPr>
        <p:txBody>
          <a:bodyPr/>
          <a:lstStyle/>
          <a:p>
            <a:pPr defTabSz="914400">
              <a:defRPr/>
            </a:pPr>
            <a:endParaRPr lang="ja-JP" altLang="en-US" sz="1600">
              <a:latin typeface="+mn-ea"/>
              <a:ea typeface="+mn-ea"/>
              <a:cs typeface="Arial Unicode MS" pitchFamily="50" charset="-128"/>
            </a:endParaRPr>
          </a:p>
        </p:txBody>
      </p:sp>
      <p:sp>
        <p:nvSpPr>
          <p:cNvPr id="11281" name="テキスト ボックス 25"/>
          <p:cNvSpPr txBox="1">
            <a:spLocks noChangeArrowheads="1"/>
          </p:cNvSpPr>
          <p:nvPr/>
        </p:nvSpPr>
        <p:spPr bwMode="auto">
          <a:xfrm>
            <a:off x="6827716" y="3524815"/>
            <a:ext cx="1728462" cy="1200329"/>
          </a:xfrm>
          <a:prstGeom prst="rect">
            <a:avLst/>
          </a:prstGeom>
          <a:noFill/>
          <a:ln w="9525">
            <a:noFill/>
            <a:miter lim="800000"/>
            <a:headEnd/>
            <a:tailEnd/>
          </a:ln>
        </p:spPr>
        <p:txBody>
          <a:bodyPr wrap="square">
            <a:spAutoFit/>
          </a:bodyPr>
          <a:lstStyle/>
          <a:p>
            <a:r>
              <a:rPr lang="ja-JP" altLang="en-US" sz="2400" dirty="0" smtClean="0">
                <a:latin typeface="+mn-ea"/>
                <a:ea typeface="+mn-ea"/>
                <a:cs typeface="Arial Unicode MS" pitchFamily="50" charset="-128"/>
              </a:rPr>
              <a:t>地域</a:t>
            </a:r>
            <a:endParaRPr lang="en-US" altLang="ja-JP" sz="2400" dirty="0" smtClean="0">
              <a:latin typeface="+mn-ea"/>
              <a:ea typeface="+mn-ea"/>
              <a:cs typeface="Arial Unicode MS" pitchFamily="50" charset="-128"/>
            </a:endParaRPr>
          </a:p>
          <a:p>
            <a:r>
              <a:rPr lang="ja-JP" altLang="en-US" sz="2400" dirty="0" smtClean="0">
                <a:latin typeface="+mn-ea"/>
                <a:ea typeface="+mn-ea"/>
                <a:cs typeface="Arial Unicode MS" pitchFamily="50" charset="-128"/>
              </a:rPr>
              <a:t>オブジェクト</a:t>
            </a:r>
            <a:endParaRPr lang="en-US" altLang="ja-JP" sz="2400" dirty="0" smtClean="0">
              <a:latin typeface="+mn-ea"/>
              <a:ea typeface="+mn-ea"/>
              <a:cs typeface="Arial Unicode MS" pitchFamily="50" charset="-128"/>
            </a:endParaRPr>
          </a:p>
          <a:p>
            <a:r>
              <a:rPr lang="ja-JP" altLang="en-US" sz="2400" dirty="0" smtClean="0">
                <a:latin typeface="+mn-ea"/>
                <a:ea typeface="+mn-ea"/>
                <a:cs typeface="Arial Unicode MS" pitchFamily="50" charset="-128"/>
              </a:rPr>
              <a:t>ストレージ</a:t>
            </a:r>
            <a:endParaRPr lang="ja-JP" altLang="en-US" sz="2400" dirty="0">
              <a:latin typeface="+mn-ea"/>
              <a:ea typeface="+mn-ea"/>
              <a:cs typeface="Arial Unicode MS" pitchFamily="50" charset="-128"/>
            </a:endParaRPr>
          </a:p>
        </p:txBody>
      </p:sp>
      <p:sp>
        <p:nvSpPr>
          <p:cNvPr id="11282" name="テキスト ボックス 27"/>
          <p:cNvSpPr txBox="1">
            <a:spLocks noChangeArrowheads="1"/>
          </p:cNvSpPr>
          <p:nvPr/>
        </p:nvSpPr>
        <p:spPr bwMode="auto">
          <a:xfrm>
            <a:off x="6755708" y="5108991"/>
            <a:ext cx="1856911" cy="1200329"/>
          </a:xfrm>
          <a:prstGeom prst="rect">
            <a:avLst/>
          </a:prstGeom>
          <a:noFill/>
          <a:ln w="9525">
            <a:noFill/>
            <a:miter lim="800000"/>
            <a:headEnd/>
            <a:tailEnd/>
          </a:ln>
        </p:spPr>
        <p:txBody>
          <a:bodyPr wrap="square">
            <a:spAutoFit/>
          </a:bodyPr>
          <a:lstStyle/>
          <a:p>
            <a:r>
              <a:rPr lang="ja-JP" altLang="en-US" sz="2400" dirty="0" smtClean="0">
                <a:latin typeface="+mn-ea"/>
                <a:ea typeface="+mn-ea"/>
                <a:cs typeface="Arial Unicode MS" pitchFamily="50" charset="-128"/>
              </a:rPr>
              <a:t>広域分散</a:t>
            </a:r>
            <a:endParaRPr lang="en-US" altLang="ja-JP" sz="2400" dirty="0" smtClean="0">
              <a:latin typeface="+mn-ea"/>
              <a:ea typeface="+mn-ea"/>
              <a:cs typeface="Arial Unicode MS" pitchFamily="50" charset="-128"/>
            </a:endParaRPr>
          </a:p>
          <a:p>
            <a:r>
              <a:rPr lang="ja-JP" altLang="en-US" sz="2400" dirty="0" smtClean="0">
                <a:latin typeface="+mn-ea"/>
                <a:ea typeface="+mn-ea"/>
                <a:cs typeface="Arial Unicode MS" pitchFamily="50" charset="-128"/>
              </a:rPr>
              <a:t>オブジェクト</a:t>
            </a:r>
            <a:endParaRPr lang="en-US" altLang="ja-JP" sz="2400" dirty="0" smtClean="0">
              <a:latin typeface="+mn-ea"/>
              <a:ea typeface="+mn-ea"/>
              <a:cs typeface="Arial Unicode MS" pitchFamily="50" charset="-128"/>
            </a:endParaRPr>
          </a:p>
          <a:p>
            <a:r>
              <a:rPr lang="ja-JP" altLang="en-US" sz="2400" dirty="0" smtClean="0">
                <a:latin typeface="+mn-ea"/>
                <a:ea typeface="+mn-ea"/>
                <a:cs typeface="Arial Unicode MS" pitchFamily="50" charset="-128"/>
              </a:rPr>
              <a:t>ストレージ</a:t>
            </a:r>
            <a:endParaRPr lang="ja-JP" altLang="en-US" sz="2400" dirty="0">
              <a:latin typeface="+mn-ea"/>
              <a:ea typeface="+mn-ea"/>
              <a:cs typeface="Arial Unicode MS" pitchFamily="50" charset="-128"/>
            </a:endParaRPr>
          </a:p>
        </p:txBody>
      </p:sp>
      <p:sp>
        <p:nvSpPr>
          <p:cNvPr id="30" name="角丸四角形 29"/>
          <p:cNvSpPr/>
          <p:nvPr/>
        </p:nvSpPr>
        <p:spPr bwMode="auto">
          <a:xfrm>
            <a:off x="5375234" y="5037580"/>
            <a:ext cx="3301221" cy="1222970"/>
          </a:xfrm>
          <a:prstGeom prst="roundRect">
            <a:avLst/>
          </a:prstGeom>
          <a:noFill/>
          <a:ln w="41275" cap="flat" cmpd="sng" algn="ctr">
            <a:solidFill>
              <a:schemeClr val="bg1">
                <a:lumMod val="50000"/>
              </a:schemeClr>
            </a:solidFill>
            <a:prstDash val="solid"/>
            <a:round/>
            <a:headEnd type="none" w="med" len="med"/>
            <a:tailEnd type="none" w="med" len="med"/>
          </a:ln>
          <a:effectLst/>
        </p:spPr>
        <p:txBody>
          <a:bodyPr/>
          <a:lstStyle/>
          <a:p>
            <a:pPr defTabSz="914400">
              <a:defRPr/>
            </a:pPr>
            <a:endParaRPr lang="ja-JP" altLang="en-US" sz="1600" dirty="0">
              <a:latin typeface="+mn-ea"/>
              <a:ea typeface="+mn-ea"/>
              <a:cs typeface="Arial Unicode MS" pitchFamily="50" charset="-128"/>
            </a:endParaRPr>
          </a:p>
        </p:txBody>
      </p:sp>
      <p:sp>
        <p:nvSpPr>
          <p:cNvPr id="11290" name="角丸四角形 55"/>
          <p:cNvSpPr>
            <a:spLocks noChangeArrowheads="1"/>
          </p:cNvSpPr>
          <p:nvPr/>
        </p:nvSpPr>
        <p:spPr bwMode="auto">
          <a:xfrm>
            <a:off x="5574528" y="4388291"/>
            <a:ext cx="1253188" cy="433388"/>
          </a:xfrm>
          <a:prstGeom prst="roundRect">
            <a:avLst>
              <a:gd name="adj" fmla="val 16667"/>
            </a:avLst>
          </a:prstGeom>
          <a:solidFill>
            <a:srgbClr val="9DC7A3"/>
          </a:solidFill>
          <a:ln w="9525" algn="ctr">
            <a:solidFill>
              <a:schemeClr val="bg2"/>
            </a:solidFill>
            <a:round/>
            <a:headEnd/>
            <a:tailEnd/>
          </a:ln>
        </p:spPr>
        <p:txBody>
          <a:bodyPr anchor="ctr"/>
          <a:lstStyle/>
          <a:p>
            <a:pPr defTabSz="914400"/>
            <a:r>
              <a:rPr lang="en-US" altLang="ja-JP" sz="1600" dirty="0" smtClean="0">
                <a:latin typeface="+mn-ea"/>
                <a:ea typeface="+mn-ea"/>
                <a:cs typeface="Arial Unicode MS" pitchFamily="50" charset="-128"/>
              </a:rPr>
              <a:t>Storage-C</a:t>
            </a:r>
            <a:endParaRPr lang="ja-JP" altLang="en-US" sz="1600" dirty="0">
              <a:latin typeface="+mn-ea"/>
              <a:ea typeface="+mn-ea"/>
              <a:cs typeface="Arial Unicode MS" pitchFamily="50" charset="-128"/>
            </a:endParaRPr>
          </a:p>
        </p:txBody>
      </p:sp>
      <p:sp>
        <p:nvSpPr>
          <p:cNvPr id="11291" name="角丸四角形 56"/>
          <p:cNvSpPr>
            <a:spLocks noChangeArrowheads="1"/>
          </p:cNvSpPr>
          <p:nvPr/>
        </p:nvSpPr>
        <p:spPr bwMode="auto">
          <a:xfrm>
            <a:off x="5574528" y="3956492"/>
            <a:ext cx="1253188" cy="423863"/>
          </a:xfrm>
          <a:prstGeom prst="roundRect">
            <a:avLst>
              <a:gd name="adj" fmla="val 16667"/>
            </a:avLst>
          </a:prstGeom>
          <a:solidFill>
            <a:srgbClr val="E0C172"/>
          </a:solidFill>
          <a:ln w="9525" algn="ctr">
            <a:solidFill>
              <a:schemeClr val="bg2"/>
            </a:solidFill>
            <a:round/>
            <a:headEnd/>
            <a:tailEnd/>
          </a:ln>
        </p:spPr>
        <p:txBody>
          <a:bodyPr anchor="ctr"/>
          <a:lstStyle/>
          <a:p>
            <a:pPr defTabSz="914400"/>
            <a:r>
              <a:rPr lang="en-US" altLang="ja-JP" sz="1600" dirty="0" smtClean="0">
                <a:latin typeface="+mn-ea"/>
                <a:ea typeface="+mn-ea"/>
                <a:cs typeface="Arial Unicode MS" pitchFamily="50" charset="-128"/>
              </a:rPr>
              <a:t>Storage-B</a:t>
            </a:r>
            <a:endParaRPr lang="ja-JP" altLang="en-US" sz="1600" dirty="0">
              <a:latin typeface="+mn-ea"/>
              <a:ea typeface="+mn-ea"/>
              <a:cs typeface="Arial Unicode MS" pitchFamily="50" charset="-128"/>
            </a:endParaRPr>
          </a:p>
        </p:txBody>
      </p:sp>
      <p:sp>
        <p:nvSpPr>
          <p:cNvPr id="11292" name="角丸四角形 57"/>
          <p:cNvSpPr>
            <a:spLocks noChangeArrowheads="1"/>
          </p:cNvSpPr>
          <p:nvPr/>
        </p:nvSpPr>
        <p:spPr bwMode="auto">
          <a:xfrm>
            <a:off x="5574528" y="3524692"/>
            <a:ext cx="1253188" cy="441325"/>
          </a:xfrm>
          <a:prstGeom prst="roundRect">
            <a:avLst>
              <a:gd name="adj" fmla="val 16667"/>
            </a:avLst>
          </a:prstGeom>
          <a:solidFill>
            <a:srgbClr val="EEF77D"/>
          </a:solidFill>
          <a:ln w="9525" algn="ctr">
            <a:solidFill>
              <a:schemeClr val="bg2"/>
            </a:solidFill>
            <a:round/>
            <a:headEnd/>
            <a:tailEnd/>
          </a:ln>
        </p:spPr>
        <p:txBody>
          <a:bodyPr anchor="ctr"/>
          <a:lstStyle/>
          <a:p>
            <a:pPr defTabSz="914400"/>
            <a:r>
              <a:rPr lang="en-US" altLang="ja-JP" sz="1600" dirty="0" smtClean="0">
                <a:latin typeface="+mn-ea"/>
                <a:ea typeface="+mn-ea"/>
                <a:cs typeface="Arial Unicode MS" pitchFamily="50" charset="-128"/>
              </a:rPr>
              <a:t>Storage-A</a:t>
            </a:r>
            <a:endParaRPr lang="ja-JP" altLang="en-US" sz="1600" dirty="0">
              <a:latin typeface="+mn-ea"/>
              <a:ea typeface="+mn-ea"/>
              <a:cs typeface="Arial Unicode MS" pitchFamily="50" charset="-128"/>
            </a:endParaRPr>
          </a:p>
        </p:txBody>
      </p:sp>
      <p:sp>
        <p:nvSpPr>
          <p:cNvPr id="25" name="角丸四角形 24"/>
          <p:cNvSpPr/>
          <p:nvPr/>
        </p:nvSpPr>
        <p:spPr bwMode="auto">
          <a:xfrm>
            <a:off x="1244590" y="2447758"/>
            <a:ext cx="3285078" cy="2195060"/>
          </a:xfrm>
          <a:prstGeom prst="roundRect">
            <a:avLst/>
          </a:prstGeom>
          <a:solidFill>
            <a:schemeClr val="accent1">
              <a:lumMod val="40000"/>
              <a:lumOff val="60000"/>
            </a:schemeClr>
          </a:solidFill>
          <a:ln w="9525" cap="flat" cmpd="sng" algn="ctr">
            <a:solidFill>
              <a:schemeClr val="bg2"/>
            </a:solidFill>
            <a:prstDash val="solid"/>
            <a:round/>
            <a:headEnd type="none" w="med" len="med"/>
            <a:tailEnd type="none" w="med" len="med"/>
          </a:ln>
          <a:effectLst/>
        </p:spPr>
        <p:txBody>
          <a:bodyPr/>
          <a:lstStyle/>
          <a:p>
            <a:pPr defTabSz="914400">
              <a:defRPr/>
            </a:pPr>
            <a:endParaRPr lang="ja-JP" altLang="en-US" sz="1600">
              <a:latin typeface="+mn-ea"/>
              <a:ea typeface="+mn-ea"/>
              <a:cs typeface="Arial Unicode MS" pitchFamily="50" charset="-128"/>
            </a:endParaRPr>
          </a:p>
        </p:txBody>
      </p:sp>
      <p:pic>
        <p:nvPicPr>
          <p:cNvPr id="11268" name="Picture 2" descr="C:\Documents and Settings\ichimuram\My Documents\ダウンロード\20120409_16522425370.png"/>
          <p:cNvPicPr>
            <a:picLocks noChangeAspect="1" noChangeArrowheads="1"/>
          </p:cNvPicPr>
          <p:nvPr/>
        </p:nvPicPr>
        <p:blipFill>
          <a:blip r:embed="rId3" cstate="print"/>
          <a:srcRect/>
          <a:stretch>
            <a:fillRect/>
          </a:stretch>
        </p:blipFill>
        <p:spPr bwMode="auto">
          <a:xfrm>
            <a:off x="266155" y="1078976"/>
            <a:ext cx="5241949" cy="5229751"/>
          </a:xfrm>
          <a:prstGeom prst="rect">
            <a:avLst/>
          </a:prstGeom>
          <a:noFill/>
          <a:ln w="9525">
            <a:noFill/>
            <a:miter lim="800000"/>
            <a:headEnd/>
            <a:tailEnd/>
          </a:ln>
        </p:spPr>
      </p:pic>
      <p:sp>
        <p:nvSpPr>
          <p:cNvPr id="11269" name="角丸四角形 34"/>
          <p:cNvSpPr>
            <a:spLocks noChangeArrowheads="1"/>
          </p:cNvSpPr>
          <p:nvPr/>
        </p:nvSpPr>
        <p:spPr bwMode="auto">
          <a:xfrm>
            <a:off x="3551233" y="1235885"/>
            <a:ext cx="1397545" cy="1363774"/>
          </a:xfrm>
          <a:prstGeom prst="roundRect">
            <a:avLst>
              <a:gd name="adj" fmla="val 16667"/>
            </a:avLst>
          </a:prstGeom>
          <a:solidFill>
            <a:srgbClr val="F5FAB2"/>
          </a:solidFill>
          <a:ln w="9525" algn="ctr">
            <a:solidFill>
              <a:schemeClr val="bg2"/>
            </a:solidFill>
            <a:round/>
            <a:headEnd/>
            <a:tailEnd/>
          </a:ln>
        </p:spPr>
        <p:txBody>
          <a:bodyPr/>
          <a:lstStyle/>
          <a:p>
            <a:pPr defTabSz="914400"/>
            <a:endParaRPr lang="ja-JP" altLang="en-US" sz="1600">
              <a:latin typeface="+mn-ea"/>
              <a:ea typeface="+mn-ea"/>
              <a:cs typeface="Arial Unicode MS" pitchFamily="50" charset="-128"/>
            </a:endParaRPr>
          </a:p>
        </p:txBody>
      </p:sp>
      <p:sp>
        <p:nvSpPr>
          <p:cNvPr id="11270" name="角丸四角形 32"/>
          <p:cNvSpPr>
            <a:spLocks noChangeArrowheads="1"/>
          </p:cNvSpPr>
          <p:nvPr/>
        </p:nvSpPr>
        <p:spPr bwMode="auto">
          <a:xfrm>
            <a:off x="2764971" y="4380355"/>
            <a:ext cx="1485804" cy="1247318"/>
          </a:xfrm>
          <a:prstGeom prst="roundRect">
            <a:avLst>
              <a:gd name="adj" fmla="val 16667"/>
            </a:avLst>
          </a:prstGeom>
          <a:solidFill>
            <a:srgbClr val="E0C172"/>
          </a:solidFill>
          <a:ln w="9525" algn="ctr">
            <a:solidFill>
              <a:schemeClr val="bg2"/>
            </a:solidFill>
            <a:round/>
            <a:headEnd/>
            <a:tailEnd/>
          </a:ln>
        </p:spPr>
        <p:txBody>
          <a:bodyPr/>
          <a:lstStyle/>
          <a:p>
            <a:pPr defTabSz="914400"/>
            <a:endParaRPr lang="ja-JP" altLang="en-US" sz="1600">
              <a:latin typeface="+mn-ea"/>
              <a:ea typeface="+mn-ea"/>
              <a:cs typeface="Arial Unicode MS" pitchFamily="50" charset="-128"/>
            </a:endParaRPr>
          </a:p>
        </p:txBody>
      </p:sp>
      <p:sp>
        <p:nvSpPr>
          <p:cNvPr id="11272" name="角丸四角形 30"/>
          <p:cNvSpPr>
            <a:spLocks noChangeArrowheads="1"/>
          </p:cNvSpPr>
          <p:nvPr/>
        </p:nvSpPr>
        <p:spPr bwMode="auto">
          <a:xfrm>
            <a:off x="196817" y="4113666"/>
            <a:ext cx="1466883" cy="1286989"/>
          </a:xfrm>
          <a:prstGeom prst="roundRect">
            <a:avLst>
              <a:gd name="adj" fmla="val 16667"/>
            </a:avLst>
          </a:prstGeom>
          <a:solidFill>
            <a:srgbClr val="9DC7A3"/>
          </a:solidFill>
          <a:ln w="9525" algn="ctr">
            <a:solidFill>
              <a:schemeClr val="bg2"/>
            </a:solidFill>
            <a:round/>
            <a:headEnd/>
            <a:tailEnd/>
          </a:ln>
        </p:spPr>
        <p:txBody>
          <a:bodyPr/>
          <a:lstStyle/>
          <a:p>
            <a:pPr defTabSz="914400"/>
            <a:endParaRPr lang="ja-JP" altLang="en-US" sz="1600">
              <a:latin typeface="+mn-ea"/>
              <a:ea typeface="+mn-ea"/>
              <a:cs typeface="Arial Unicode MS" pitchFamily="50" charset="-128"/>
            </a:endParaRPr>
          </a:p>
        </p:txBody>
      </p:sp>
      <p:sp>
        <p:nvSpPr>
          <p:cNvPr id="6" name="円/楕円 5"/>
          <p:cNvSpPr/>
          <p:nvPr/>
        </p:nvSpPr>
        <p:spPr bwMode="auto">
          <a:xfrm>
            <a:off x="3481895" y="3582846"/>
            <a:ext cx="1569075" cy="832954"/>
          </a:xfrm>
          <a:prstGeom prst="ellipse">
            <a:avLst/>
          </a:prstGeom>
          <a:solidFill>
            <a:schemeClr val="tx2">
              <a:lumMod val="60000"/>
              <a:lumOff val="40000"/>
            </a:schemeClr>
          </a:solidFill>
          <a:ln w="9525" cap="flat" cmpd="sng" algn="ctr">
            <a:solidFill>
              <a:schemeClr val="bg2"/>
            </a:solidFill>
            <a:prstDash val="solid"/>
            <a:round/>
            <a:headEnd type="none" w="med" len="med"/>
            <a:tailEnd type="none" w="med" len="med"/>
          </a:ln>
          <a:effectLst/>
        </p:spPr>
        <p:txBody>
          <a:bodyPr/>
          <a:lstStyle/>
          <a:p>
            <a:pPr defTabSz="914400">
              <a:defRPr/>
            </a:pPr>
            <a:r>
              <a:rPr kumimoji="0" lang="en-US" altLang="ja-JP" sz="1600" dirty="0">
                <a:latin typeface="+mn-ea"/>
                <a:ea typeface="+mn-ea"/>
                <a:cs typeface="Arial Unicode MS" pitchFamily="50" charset="-128"/>
              </a:rPr>
              <a:t>Swift for </a:t>
            </a:r>
            <a:r>
              <a:rPr kumimoji="0" lang="en-US" altLang="ja-JP" sz="1600" dirty="0" smtClean="0">
                <a:latin typeface="+mn-ea"/>
                <a:ea typeface="+mn-ea"/>
                <a:cs typeface="Arial Unicode MS" pitchFamily="50" charset="-128"/>
              </a:rPr>
              <a:t>inter-cloud</a:t>
            </a:r>
            <a:endParaRPr lang="ja-JP" altLang="en-US" sz="1600" dirty="0">
              <a:latin typeface="+mn-ea"/>
              <a:ea typeface="+mn-ea"/>
              <a:cs typeface="Arial Unicode MS" pitchFamily="50" charset="-128"/>
            </a:endParaRPr>
          </a:p>
        </p:txBody>
      </p:sp>
      <p:sp>
        <p:nvSpPr>
          <p:cNvPr id="11276" name="円/楕円 7"/>
          <p:cNvSpPr>
            <a:spLocks noChangeArrowheads="1"/>
          </p:cNvSpPr>
          <p:nvPr/>
        </p:nvSpPr>
        <p:spPr bwMode="auto">
          <a:xfrm>
            <a:off x="2887129" y="4725144"/>
            <a:ext cx="1107097" cy="675511"/>
          </a:xfrm>
          <a:prstGeom prst="ellipse">
            <a:avLst/>
          </a:prstGeom>
          <a:solidFill>
            <a:srgbClr val="FFC000"/>
          </a:solidFill>
          <a:ln w="9525" algn="ctr">
            <a:solidFill>
              <a:schemeClr val="bg2"/>
            </a:solidFill>
            <a:round/>
            <a:headEnd/>
            <a:tailEnd/>
          </a:ln>
        </p:spPr>
        <p:txBody>
          <a:bodyPr/>
          <a:lstStyle/>
          <a:p>
            <a:pPr defTabSz="914400"/>
            <a:r>
              <a:rPr lang="en-US" altLang="ja-JP" sz="2000" dirty="0">
                <a:latin typeface="+mn-ea"/>
                <a:ea typeface="+mn-ea"/>
                <a:cs typeface="Arial Unicode MS" pitchFamily="50" charset="-128"/>
              </a:rPr>
              <a:t>Swift</a:t>
            </a:r>
            <a:endParaRPr lang="ja-JP" altLang="en-US" sz="2000" dirty="0">
              <a:latin typeface="+mn-ea"/>
              <a:ea typeface="+mn-ea"/>
              <a:cs typeface="Arial Unicode MS" pitchFamily="50" charset="-128"/>
            </a:endParaRPr>
          </a:p>
        </p:txBody>
      </p:sp>
      <p:sp>
        <p:nvSpPr>
          <p:cNvPr id="11277" name="円/楕円 17"/>
          <p:cNvSpPr>
            <a:spLocks noChangeArrowheads="1"/>
          </p:cNvSpPr>
          <p:nvPr/>
        </p:nvSpPr>
        <p:spPr bwMode="auto">
          <a:xfrm>
            <a:off x="3691452" y="1382486"/>
            <a:ext cx="1141805" cy="631450"/>
          </a:xfrm>
          <a:prstGeom prst="ellipse">
            <a:avLst/>
          </a:prstGeom>
          <a:solidFill>
            <a:srgbClr val="FFFF00"/>
          </a:solidFill>
          <a:ln w="9525" algn="ctr">
            <a:solidFill>
              <a:schemeClr val="bg2"/>
            </a:solidFill>
            <a:round/>
            <a:headEnd/>
            <a:tailEnd/>
          </a:ln>
        </p:spPr>
        <p:txBody>
          <a:bodyPr/>
          <a:lstStyle/>
          <a:p>
            <a:pPr defTabSz="914400"/>
            <a:r>
              <a:rPr lang="en-US" altLang="ja-JP" sz="2000" dirty="0" smtClean="0">
                <a:latin typeface="+mn-ea"/>
                <a:ea typeface="+mn-ea"/>
                <a:cs typeface="Arial Unicode MS" pitchFamily="50" charset="-128"/>
              </a:rPr>
              <a:t>Swift</a:t>
            </a:r>
            <a:endParaRPr lang="ja-JP" altLang="en-US" sz="2000" dirty="0">
              <a:latin typeface="+mn-ea"/>
              <a:ea typeface="+mn-ea"/>
              <a:cs typeface="Arial Unicode MS" pitchFamily="50" charset="-128"/>
            </a:endParaRPr>
          </a:p>
        </p:txBody>
      </p:sp>
      <p:sp>
        <p:nvSpPr>
          <p:cNvPr id="11278" name="円/楕円 18"/>
          <p:cNvSpPr>
            <a:spLocks noChangeArrowheads="1"/>
          </p:cNvSpPr>
          <p:nvPr/>
        </p:nvSpPr>
        <p:spPr bwMode="auto">
          <a:xfrm>
            <a:off x="266155" y="4509120"/>
            <a:ext cx="1118652" cy="670059"/>
          </a:xfrm>
          <a:prstGeom prst="ellipse">
            <a:avLst/>
          </a:prstGeom>
          <a:solidFill>
            <a:srgbClr val="92D050"/>
          </a:solidFill>
          <a:ln w="9525" algn="ctr">
            <a:solidFill>
              <a:schemeClr val="bg2"/>
            </a:solidFill>
            <a:round/>
            <a:headEnd/>
            <a:tailEnd/>
          </a:ln>
        </p:spPr>
        <p:txBody>
          <a:bodyPr/>
          <a:lstStyle/>
          <a:p>
            <a:pPr defTabSz="914400"/>
            <a:r>
              <a:rPr lang="en-US" altLang="ja-JP" sz="2000" dirty="0">
                <a:latin typeface="+mn-ea"/>
                <a:ea typeface="+mn-ea"/>
                <a:cs typeface="Arial Unicode MS" pitchFamily="50" charset="-128"/>
              </a:rPr>
              <a:t>Swift</a:t>
            </a:r>
            <a:endParaRPr lang="ja-JP" altLang="en-US" sz="2000" dirty="0">
              <a:latin typeface="+mn-ea"/>
              <a:ea typeface="+mn-ea"/>
              <a:cs typeface="Arial Unicode MS" pitchFamily="50" charset="-128"/>
            </a:endParaRPr>
          </a:p>
        </p:txBody>
      </p:sp>
      <p:sp>
        <p:nvSpPr>
          <p:cNvPr id="23" name="円/楕円 22"/>
          <p:cNvSpPr/>
          <p:nvPr/>
        </p:nvSpPr>
        <p:spPr bwMode="auto">
          <a:xfrm>
            <a:off x="1273630" y="3999323"/>
            <a:ext cx="1698170" cy="910134"/>
          </a:xfrm>
          <a:prstGeom prst="ellipse">
            <a:avLst/>
          </a:prstGeom>
          <a:solidFill>
            <a:schemeClr val="tx2">
              <a:lumMod val="60000"/>
              <a:lumOff val="40000"/>
            </a:schemeClr>
          </a:solidFill>
          <a:ln w="9525" cap="flat" cmpd="sng" algn="ctr">
            <a:solidFill>
              <a:schemeClr val="bg2"/>
            </a:solidFill>
            <a:prstDash val="solid"/>
            <a:round/>
            <a:headEnd type="none" w="med" len="med"/>
            <a:tailEnd type="none" w="med" len="med"/>
          </a:ln>
          <a:effectLst/>
        </p:spPr>
        <p:txBody>
          <a:bodyPr/>
          <a:lstStyle/>
          <a:p>
            <a:pPr defTabSz="914400">
              <a:defRPr/>
            </a:pPr>
            <a:r>
              <a:rPr kumimoji="0" lang="en-US" altLang="ja-JP" sz="1600" dirty="0">
                <a:latin typeface="+mn-ea"/>
                <a:ea typeface="+mn-ea"/>
                <a:cs typeface="Arial Unicode MS" pitchFamily="50" charset="-128"/>
              </a:rPr>
              <a:t>Swift for </a:t>
            </a:r>
            <a:r>
              <a:rPr kumimoji="0" lang="en-US" altLang="ja-JP" sz="1600" dirty="0" smtClean="0">
                <a:latin typeface="+mn-ea"/>
                <a:ea typeface="+mn-ea"/>
                <a:cs typeface="Arial Unicode MS" pitchFamily="50" charset="-128"/>
              </a:rPr>
              <a:t>inter-cloud</a:t>
            </a:r>
            <a:endParaRPr lang="ja-JP" altLang="en-US" sz="1600" dirty="0">
              <a:latin typeface="+mn-ea"/>
              <a:ea typeface="+mn-ea"/>
              <a:cs typeface="Arial Unicode MS" pitchFamily="50" charset="-128"/>
            </a:endParaRPr>
          </a:p>
        </p:txBody>
      </p:sp>
      <p:sp>
        <p:nvSpPr>
          <p:cNvPr id="24" name="円/楕円 23"/>
          <p:cNvSpPr/>
          <p:nvPr/>
        </p:nvSpPr>
        <p:spPr bwMode="auto">
          <a:xfrm>
            <a:off x="2427959" y="2145624"/>
            <a:ext cx="1682601" cy="832955"/>
          </a:xfrm>
          <a:prstGeom prst="ellipse">
            <a:avLst/>
          </a:prstGeom>
          <a:solidFill>
            <a:schemeClr val="tx2">
              <a:lumMod val="60000"/>
              <a:lumOff val="40000"/>
            </a:schemeClr>
          </a:solidFill>
          <a:ln w="9525" cap="flat" cmpd="sng" algn="ctr">
            <a:solidFill>
              <a:schemeClr val="bg2"/>
            </a:solidFill>
            <a:prstDash val="solid"/>
            <a:round/>
            <a:headEnd type="none" w="med" len="med"/>
            <a:tailEnd type="none" w="med" len="med"/>
          </a:ln>
          <a:effectLst/>
        </p:spPr>
        <p:txBody>
          <a:bodyPr/>
          <a:lstStyle/>
          <a:p>
            <a:pPr defTabSz="914400">
              <a:defRPr/>
            </a:pPr>
            <a:r>
              <a:rPr kumimoji="0" lang="en-US" altLang="ja-JP" sz="1600" dirty="0">
                <a:latin typeface="+mn-ea"/>
                <a:ea typeface="+mn-ea"/>
                <a:cs typeface="Arial Unicode MS" pitchFamily="50" charset="-128"/>
              </a:rPr>
              <a:t>Swift for </a:t>
            </a:r>
            <a:r>
              <a:rPr kumimoji="0" lang="en-US" altLang="ja-JP" sz="1600" dirty="0" smtClean="0">
                <a:latin typeface="+mn-ea"/>
                <a:ea typeface="+mn-ea"/>
                <a:cs typeface="Arial Unicode MS" pitchFamily="50" charset="-128"/>
              </a:rPr>
              <a:t>inter-cloud</a:t>
            </a:r>
            <a:endParaRPr lang="ja-JP" altLang="en-US" sz="1600" dirty="0">
              <a:latin typeface="+mn-ea"/>
              <a:ea typeface="+mn-ea"/>
              <a:cs typeface="Arial Unicode MS" pitchFamily="50" charset="-128"/>
            </a:endParaRPr>
          </a:p>
        </p:txBody>
      </p:sp>
      <p:sp>
        <p:nvSpPr>
          <p:cNvPr id="11294" name="下矢印 61"/>
          <p:cNvSpPr>
            <a:spLocks noChangeArrowheads="1"/>
          </p:cNvSpPr>
          <p:nvPr/>
        </p:nvSpPr>
        <p:spPr bwMode="auto">
          <a:xfrm rot="14827432">
            <a:off x="1226935" y="4526934"/>
            <a:ext cx="378920" cy="223423"/>
          </a:xfrm>
          <a:prstGeom prst="downArrow">
            <a:avLst>
              <a:gd name="adj1" fmla="val 50000"/>
              <a:gd name="adj2" fmla="val 50000"/>
            </a:avLst>
          </a:prstGeom>
          <a:solidFill>
            <a:srgbClr val="00B050"/>
          </a:solidFill>
          <a:ln w="9525" algn="ctr">
            <a:solidFill>
              <a:schemeClr val="bg2"/>
            </a:solidFill>
            <a:round/>
            <a:headEnd/>
            <a:tailEnd/>
          </a:ln>
        </p:spPr>
        <p:txBody>
          <a:bodyPr/>
          <a:lstStyle/>
          <a:p>
            <a:pPr defTabSz="914400"/>
            <a:endParaRPr lang="ja-JP" altLang="en-US" sz="1600">
              <a:latin typeface="+mn-ea"/>
              <a:ea typeface="+mn-ea"/>
              <a:cs typeface="Arial Unicode MS" pitchFamily="50" charset="-128"/>
            </a:endParaRPr>
          </a:p>
        </p:txBody>
      </p:sp>
      <p:sp>
        <p:nvSpPr>
          <p:cNvPr id="11296" name="下矢印 63"/>
          <p:cNvSpPr>
            <a:spLocks noChangeArrowheads="1"/>
          </p:cNvSpPr>
          <p:nvPr/>
        </p:nvSpPr>
        <p:spPr bwMode="auto">
          <a:xfrm rot="12877452">
            <a:off x="3719185" y="4335676"/>
            <a:ext cx="349771" cy="494097"/>
          </a:xfrm>
          <a:prstGeom prst="downArrow">
            <a:avLst>
              <a:gd name="adj1" fmla="val 50000"/>
              <a:gd name="adj2" fmla="val 49961"/>
            </a:avLst>
          </a:prstGeom>
          <a:solidFill>
            <a:srgbClr val="FF9900"/>
          </a:solidFill>
          <a:ln w="9525" algn="ctr">
            <a:solidFill>
              <a:schemeClr val="bg2"/>
            </a:solidFill>
            <a:round/>
            <a:headEnd/>
            <a:tailEnd/>
          </a:ln>
        </p:spPr>
        <p:txBody>
          <a:bodyPr/>
          <a:lstStyle/>
          <a:p>
            <a:pPr defTabSz="914400"/>
            <a:endParaRPr lang="ja-JP" altLang="en-US" sz="1600">
              <a:latin typeface="+mn-ea"/>
              <a:ea typeface="+mn-ea"/>
              <a:cs typeface="Arial Unicode MS" pitchFamily="50" charset="-128"/>
            </a:endParaRPr>
          </a:p>
        </p:txBody>
      </p:sp>
      <p:sp>
        <p:nvSpPr>
          <p:cNvPr id="11298" name="下矢印 65"/>
          <p:cNvSpPr>
            <a:spLocks noChangeArrowheads="1"/>
          </p:cNvSpPr>
          <p:nvPr/>
        </p:nvSpPr>
        <p:spPr bwMode="auto">
          <a:xfrm rot="1291337">
            <a:off x="3819340" y="1960337"/>
            <a:ext cx="349772" cy="418981"/>
          </a:xfrm>
          <a:prstGeom prst="downArrow">
            <a:avLst>
              <a:gd name="adj1" fmla="val 50000"/>
              <a:gd name="adj2" fmla="val 49839"/>
            </a:avLst>
          </a:prstGeom>
          <a:solidFill>
            <a:srgbClr val="FCF600"/>
          </a:solidFill>
          <a:ln w="9525" algn="ctr">
            <a:solidFill>
              <a:schemeClr val="bg2"/>
            </a:solidFill>
            <a:round/>
            <a:headEnd/>
            <a:tailEnd/>
          </a:ln>
        </p:spPr>
        <p:txBody>
          <a:bodyPr/>
          <a:lstStyle/>
          <a:p>
            <a:pPr defTabSz="914400"/>
            <a:endParaRPr lang="ja-JP" altLang="en-US" sz="1600">
              <a:latin typeface="+mn-ea"/>
              <a:ea typeface="+mn-ea"/>
              <a:cs typeface="Arial Unicode MS" pitchFamily="50" charset="-128"/>
            </a:endParaRPr>
          </a:p>
        </p:txBody>
      </p:sp>
      <p:cxnSp>
        <p:nvCxnSpPr>
          <p:cNvPr id="38" name="直線コネクタ 37"/>
          <p:cNvCxnSpPr>
            <a:stCxn id="23" idx="7"/>
            <a:endCxn id="24" idx="3"/>
          </p:cNvCxnSpPr>
          <p:nvPr/>
        </p:nvCxnSpPr>
        <p:spPr>
          <a:xfrm flipH="1" flipV="1">
            <a:off x="2674370" y="2856596"/>
            <a:ext cx="48739" cy="1276013"/>
          </a:xfrm>
          <a:prstGeom prst="line">
            <a:avLst/>
          </a:prstGeom>
          <a:ln w="73025"/>
        </p:spPr>
        <p:style>
          <a:lnRef idx="1">
            <a:schemeClr val="accent1"/>
          </a:lnRef>
          <a:fillRef idx="0">
            <a:schemeClr val="accent1"/>
          </a:fillRef>
          <a:effectRef idx="0">
            <a:schemeClr val="accent1"/>
          </a:effectRef>
          <a:fontRef idx="minor">
            <a:schemeClr val="tx1"/>
          </a:fontRef>
        </p:style>
      </p:cxnSp>
      <p:cxnSp>
        <p:nvCxnSpPr>
          <p:cNvPr id="39" name="直線コネクタ 38"/>
          <p:cNvCxnSpPr>
            <a:stCxn id="23" idx="7"/>
          </p:cNvCxnSpPr>
          <p:nvPr/>
        </p:nvCxnSpPr>
        <p:spPr>
          <a:xfrm flipV="1">
            <a:off x="2723109" y="4113669"/>
            <a:ext cx="758787" cy="18940"/>
          </a:xfrm>
          <a:prstGeom prst="line">
            <a:avLst/>
          </a:prstGeom>
          <a:ln w="73025"/>
        </p:spPr>
        <p:style>
          <a:lnRef idx="1">
            <a:schemeClr val="accent1"/>
          </a:lnRef>
          <a:fillRef idx="0">
            <a:schemeClr val="accent1"/>
          </a:fillRef>
          <a:effectRef idx="0">
            <a:schemeClr val="accent1"/>
          </a:effectRef>
          <a:fontRef idx="minor">
            <a:schemeClr val="tx1"/>
          </a:fontRef>
        </p:style>
      </p:cxnSp>
      <p:cxnSp>
        <p:nvCxnSpPr>
          <p:cNvPr id="41" name="直線コネクタ 40"/>
          <p:cNvCxnSpPr>
            <a:stCxn id="6" idx="0"/>
            <a:endCxn id="24" idx="5"/>
          </p:cNvCxnSpPr>
          <p:nvPr/>
        </p:nvCxnSpPr>
        <p:spPr>
          <a:xfrm flipH="1" flipV="1">
            <a:off x="3864149" y="2856596"/>
            <a:ext cx="402284" cy="726250"/>
          </a:xfrm>
          <a:prstGeom prst="line">
            <a:avLst/>
          </a:prstGeom>
          <a:ln w="73025"/>
        </p:spPr>
        <p:style>
          <a:lnRef idx="1">
            <a:schemeClr val="accent1"/>
          </a:lnRef>
          <a:fillRef idx="0">
            <a:schemeClr val="accent1"/>
          </a:fillRef>
          <a:effectRef idx="0">
            <a:schemeClr val="accent1"/>
          </a:effectRef>
          <a:fontRef idx="minor">
            <a:schemeClr val="tx1"/>
          </a:fontRef>
        </p:style>
      </p:cxnSp>
      <p:sp>
        <p:nvSpPr>
          <p:cNvPr id="46" name="角丸四角形吹き出し 45"/>
          <p:cNvSpPr/>
          <p:nvPr/>
        </p:nvSpPr>
        <p:spPr bwMode="auto">
          <a:xfrm>
            <a:off x="5364088" y="2285767"/>
            <a:ext cx="3600400" cy="783193"/>
          </a:xfrm>
          <a:prstGeom prst="wedgeRoundRectCallout">
            <a:avLst>
              <a:gd name="adj1" fmla="val -35587"/>
              <a:gd name="adj2" fmla="val 47790"/>
              <a:gd name="adj3" fmla="val 16667"/>
            </a:avLst>
          </a:prstGeom>
          <a:solidFill>
            <a:schemeClr val="bg1"/>
          </a:solidFill>
          <a:ln w="34925">
            <a:solidFill>
              <a:schemeClr val="tx2">
                <a:lumMod val="60000"/>
                <a:lumOff val="40000"/>
              </a:schemeClr>
            </a:solidFill>
            <a:miter lim="800000"/>
            <a:headEnd/>
            <a:tailEnd/>
          </a:ln>
        </p:spPr>
        <p:txBody>
          <a:bodyPr wrap="square" rtlCol="0" anchor="ctr">
            <a:spAutoFit/>
          </a:bodyPr>
          <a:lstStyle/>
          <a:p>
            <a:pPr marL="342900" indent="-342900" algn="l">
              <a:spcBef>
                <a:spcPct val="0"/>
              </a:spcBef>
            </a:pPr>
            <a:r>
              <a:rPr kumimoji="1" lang="en-US" altLang="ja-JP" sz="2000" b="0" dirty="0" smtClean="0">
                <a:solidFill>
                  <a:srgbClr val="333333"/>
                </a:solidFill>
                <a:latin typeface="+mn-ea"/>
                <a:ea typeface="+mn-ea"/>
              </a:rPr>
              <a:t>Storage-I</a:t>
            </a:r>
            <a:r>
              <a:rPr kumimoji="1" lang="ja-JP" altLang="en-US" sz="2000" b="0" dirty="0" smtClean="0">
                <a:solidFill>
                  <a:srgbClr val="333333"/>
                </a:solidFill>
                <a:latin typeface="+mn-ea"/>
                <a:ea typeface="+mn-ea"/>
              </a:rPr>
              <a:t>の地域分散による</a:t>
            </a:r>
            <a:endParaRPr kumimoji="1" lang="en-US" altLang="ja-JP" sz="2000" b="0" dirty="0" smtClean="0">
              <a:solidFill>
                <a:srgbClr val="333333"/>
              </a:solidFill>
              <a:latin typeface="+mn-ea"/>
              <a:ea typeface="+mn-ea"/>
            </a:endParaRPr>
          </a:p>
          <a:p>
            <a:pPr marL="342900" indent="-342900" algn="l">
              <a:spcBef>
                <a:spcPct val="0"/>
              </a:spcBef>
            </a:pPr>
            <a:r>
              <a:rPr kumimoji="1" lang="ja-JP" altLang="en-US" sz="2000" b="0" dirty="0" smtClean="0">
                <a:solidFill>
                  <a:srgbClr val="333333"/>
                </a:solidFill>
                <a:latin typeface="+mn-ea"/>
                <a:ea typeface="+mn-ea"/>
              </a:rPr>
              <a:t>障害</a:t>
            </a:r>
            <a:r>
              <a:rPr lang="ja-JP" altLang="en-US" sz="2000" dirty="0" smtClean="0">
                <a:solidFill>
                  <a:srgbClr val="333333"/>
                </a:solidFill>
                <a:latin typeface="+mn-ea"/>
                <a:ea typeface="+mn-ea"/>
              </a:rPr>
              <a:t>対応，アクセス性能向上</a:t>
            </a:r>
            <a:endParaRPr lang="en-US" altLang="ja-JP" sz="2000" dirty="0" smtClean="0">
              <a:solidFill>
                <a:srgbClr val="333333"/>
              </a:solidFill>
              <a:latin typeface="+mn-ea"/>
              <a:ea typeface="+mn-ea"/>
            </a:endParaRPr>
          </a:p>
        </p:txBody>
      </p:sp>
      <p:sp>
        <p:nvSpPr>
          <p:cNvPr id="31" name="角丸四角形吹き出し 30"/>
          <p:cNvSpPr/>
          <p:nvPr/>
        </p:nvSpPr>
        <p:spPr bwMode="auto">
          <a:xfrm>
            <a:off x="5364088" y="1009144"/>
            <a:ext cx="3600400" cy="1123712"/>
          </a:xfrm>
          <a:prstGeom prst="wedgeRoundRectCallout">
            <a:avLst>
              <a:gd name="adj1" fmla="val -32848"/>
              <a:gd name="adj2" fmla="val 47790"/>
              <a:gd name="adj3" fmla="val 16667"/>
            </a:avLst>
          </a:prstGeom>
          <a:solidFill>
            <a:schemeClr val="bg1"/>
          </a:solidFill>
          <a:ln w="34925">
            <a:solidFill>
              <a:schemeClr val="tx2">
                <a:lumMod val="60000"/>
                <a:lumOff val="40000"/>
              </a:schemeClr>
            </a:solidFill>
            <a:miter lim="800000"/>
            <a:headEnd/>
            <a:tailEnd/>
          </a:ln>
        </p:spPr>
        <p:txBody>
          <a:bodyPr wrap="square" rtlCol="0" anchor="ctr">
            <a:spAutoFit/>
          </a:bodyPr>
          <a:lstStyle/>
          <a:p>
            <a:r>
              <a:rPr lang="ja-JP" altLang="en-US" sz="2000" dirty="0" smtClean="0">
                <a:solidFill>
                  <a:schemeClr val="tx2">
                    <a:lumMod val="50000"/>
                  </a:schemeClr>
                </a:solidFill>
                <a:latin typeface="+mn-ea"/>
                <a:ea typeface="+mn-ea"/>
              </a:rPr>
              <a:t>広域分散オブジェクトストレージと地域オブジェクトストレージのシームレスな連携</a:t>
            </a:r>
            <a:endParaRPr lang="ja-JP" altLang="en-US" sz="2000" dirty="0">
              <a:solidFill>
                <a:schemeClr val="tx2">
                  <a:lumMod val="50000"/>
                </a:schemeClr>
              </a:solidFill>
              <a:latin typeface="+mn-ea"/>
              <a:ea typeface="+mn-ea"/>
            </a:endParaRPr>
          </a:p>
        </p:txBody>
      </p:sp>
      <p:sp>
        <p:nvSpPr>
          <p:cNvPr id="3" name="タイトル 2"/>
          <p:cNvSpPr>
            <a:spLocks noGrp="1"/>
          </p:cNvSpPr>
          <p:nvPr>
            <p:ph type="title"/>
          </p:nvPr>
        </p:nvSpPr>
        <p:spPr/>
        <p:txBody>
          <a:bodyPr/>
          <a:lstStyle/>
          <a:p>
            <a:r>
              <a:rPr lang="ja-JP" altLang="ja-JP" smtClean="0"/>
              <a:t>広域</a:t>
            </a:r>
            <a:r>
              <a:rPr lang="ja-JP" altLang="en-US" smtClean="0"/>
              <a:t>分散</a:t>
            </a:r>
            <a:r>
              <a:rPr lang="ja-JP" altLang="ja-JP" smtClean="0"/>
              <a:t>オブジェクトストレージ</a:t>
            </a:r>
            <a:endParaRPr lang="ja-JP" altLang="en-US" dirty="0"/>
          </a:p>
        </p:txBody>
      </p:sp>
      <p:sp>
        <p:nvSpPr>
          <p:cNvPr id="32" name="スライド番号プレースホルダ 2"/>
          <p:cNvSpPr>
            <a:spLocks noGrp="1"/>
          </p:cNvSpPr>
          <p:nvPr>
            <p:ph type="sldNum" sz="quarter" idx="10"/>
          </p:nvPr>
        </p:nvSpPr>
        <p:spPr/>
        <p:txBody>
          <a:bodyPr/>
          <a:lstStyle/>
          <a:p>
            <a:fld id="{2D49EB63-8A47-42A8-B1AF-7D6D75D2383C}" type="slidenum">
              <a:rPr lang="ja-JP" altLang="en-US" smtClean="0"/>
              <a:pPr/>
              <a:t>39</a:t>
            </a:fld>
            <a:endParaRPr lang="ja-JP" altLang="en-US"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mtClean="0"/>
              <a:t>国立情報学研究所 について</a:t>
            </a:r>
            <a:endParaRPr lang="ja-JP" altLang="en-US" dirty="0"/>
          </a:p>
        </p:txBody>
      </p:sp>
      <p:sp>
        <p:nvSpPr>
          <p:cNvPr id="4" name="スライド番号プレースホルダ 3"/>
          <p:cNvSpPr>
            <a:spLocks noGrp="1"/>
          </p:cNvSpPr>
          <p:nvPr>
            <p:ph type="sldNum" sz="quarter" idx="10"/>
          </p:nvPr>
        </p:nvSpPr>
        <p:spPr/>
        <p:txBody>
          <a:bodyPr/>
          <a:lstStyle/>
          <a:p>
            <a:fld id="{65F807F8-E604-4B8C-9F45-9E16D479E221}" type="slidenum">
              <a:rPr lang="ja-JP" altLang="en-US" smtClean="0"/>
              <a:pPr/>
              <a:t>4</a:t>
            </a:fld>
            <a:endParaRPr lang="ja-JP" altLang="en-US" dirty="0"/>
          </a:p>
        </p:txBody>
      </p:sp>
      <p:pic>
        <p:nvPicPr>
          <p:cNvPr id="6" name="Picture 42" descr="H:\home\nobukazu\My Dropbox\dat\201103\GRC-H23-plan\SINET4.png"/>
          <p:cNvPicPr>
            <a:picLocks noChangeAspect="1" noChangeArrowheads="1"/>
          </p:cNvPicPr>
          <p:nvPr/>
        </p:nvPicPr>
        <p:blipFill>
          <a:blip r:embed="rId3" cstate="print"/>
          <a:srcRect/>
          <a:stretch>
            <a:fillRect/>
          </a:stretch>
        </p:blipFill>
        <p:spPr bwMode="auto">
          <a:xfrm>
            <a:off x="4577504" y="5337252"/>
            <a:ext cx="1565225" cy="504056"/>
          </a:xfrm>
          <a:prstGeom prst="rect">
            <a:avLst/>
          </a:prstGeom>
          <a:noFill/>
          <a:ln w="9525">
            <a:noFill/>
            <a:miter lim="800000"/>
            <a:headEnd/>
            <a:tailEnd/>
          </a:ln>
        </p:spPr>
      </p:pic>
      <p:pic>
        <p:nvPicPr>
          <p:cNvPr id="7" name="Picture 2" descr="https://upki-portal.nii.ac.jp/docs/files/image/fed/logo1.png"/>
          <p:cNvPicPr>
            <a:picLocks noChangeAspect="1" noChangeArrowheads="1"/>
          </p:cNvPicPr>
          <p:nvPr/>
        </p:nvPicPr>
        <p:blipFill>
          <a:blip r:embed="rId4" cstate="print"/>
          <a:srcRect/>
          <a:stretch>
            <a:fillRect/>
          </a:stretch>
        </p:blipFill>
        <p:spPr bwMode="auto">
          <a:xfrm>
            <a:off x="4174722" y="4465627"/>
            <a:ext cx="2160240" cy="662970"/>
          </a:xfrm>
          <a:prstGeom prst="rect">
            <a:avLst/>
          </a:prstGeom>
          <a:noFill/>
        </p:spPr>
      </p:pic>
      <p:sp>
        <p:nvSpPr>
          <p:cNvPr id="10" name="正方形/長方形 9"/>
          <p:cNvSpPr/>
          <p:nvPr/>
        </p:nvSpPr>
        <p:spPr>
          <a:xfrm>
            <a:off x="935596" y="2204864"/>
            <a:ext cx="7171183" cy="400110"/>
          </a:xfrm>
          <a:prstGeom prst="rect">
            <a:avLst/>
          </a:prstGeom>
        </p:spPr>
        <p:txBody>
          <a:bodyPr wrap="square">
            <a:spAutoFit/>
          </a:bodyPr>
          <a:lstStyle/>
          <a:p>
            <a:r>
              <a:rPr lang="ja-JP" altLang="en-US" sz="2000" dirty="0" smtClean="0">
                <a:latin typeface="+mn-ea"/>
                <a:ea typeface="+mn-ea"/>
              </a:rPr>
              <a:t>情報学研究の他，大学共同利用サービスの提供を行っています</a:t>
            </a:r>
            <a:endParaRPr lang="ja-JP" altLang="en-US" sz="2000" dirty="0">
              <a:latin typeface="+mn-ea"/>
              <a:ea typeface="+mn-ea"/>
            </a:endParaRPr>
          </a:p>
        </p:txBody>
      </p:sp>
      <p:sp>
        <p:nvSpPr>
          <p:cNvPr id="11" name="正方形/長方形 10"/>
          <p:cNvSpPr/>
          <p:nvPr/>
        </p:nvSpPr>
        <p:spPr>
          <a:xfrm>
            <a:off x="652263" y="4437112"/>
            <a:ext cx="1512168" cy="720000"/>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smtClean="0">
                <a:solidFill>
                  <a:schemeClr val="tx1"/>
                </a:solidFill>
                <a:latin typeface="+mn-ea"/>
              </a:rPr>
              <a:t>認証連携</a:t>
            </a:r>
            <a:endParaRPr kumimoji="1" lang="ja-JP" altLang="en-US" sz="2000" dirty="0">
              <a:solidFill>
                <a:schemeClr val="tx1"/>
              </a:solidFill>
              <a:latin typeface="+mn-ea"/>
            </a:endParaRPr>
          </a:p>
        </p:txBody>
      </p:sp>
      <p:sp>
        <p:nvSpPr>
          <p:cNvPr id="12" name="正方形/長方形 11"/>
          <p:cNvSpPr/>
          <p:nvPr/>
        </p:nvSpPr>
        <p:spPr>
          <a:xfrm>
            <a:off x="652263" y="5229280"/>
            <a:ext cx="1512168" cy="720000"/>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smtClean="0">
                <a:solidFill>
                  <a:schemeClr val="tx1"/>
                </a:solidFill>
                <a:latin typeface="+mn-ea"/>
              </a:rPr>
              <a:t>ネットワーク</a:t>
            </a:r>
            <a:endParaRPr kumimoji="1" lang="ja-JP" altLang="en-US" sz="2000" dirty="0">
              <a:solidFill>
                <a:schemeClr val="tx1"/>
              </a:solidFill>
              <a:latin typeface="+mn-ea"/>
            </a:endParaRPr>
          </a:p>
        </p:txBody>
      </p:sp>
      <p:sp>
        <p:nvSpPr>
          <p:cNvPr id="13" name="正方形/長方形 12"/>
          <p:cNvSpPr/>
          <p:nvPr/>
        </p:nvSpPr>
        <p:spPr>
          <a:xfrm>
            <a:off x="652263" y="2853145"/>
            <a:ext cx="1512168" cy="720000"/>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smtClean="0">
                <a:solidFill>
                  <a:schemeClr val="tx1"/>
                </a:solidFill>
                <a:latin typeface="+mn-ea"/>
              </a:rPr>
              <a:t>コンテンツ</a:t>
            </a:r>
            <a:endParaRPr kumimoji="1" lang="ja-JP" altLang="en-US" sz="2000" dirty="0">
              <a:solidFill>
                <a:schemeClr val="tx1"/>
              </a:solidFill>
              <a:latin typeface="+mn-ea"/>
            </a:endParaRPr>
          </a:p>
        </p:txBody>
      </p:sp>
      <p:sp>
        <p:nvSpPr>
          <p:cNvPr id="14" name="正方形/長方形 13"/>
          <p:cNvSpPr/>
          <p:nvPr/>
        </p:nvSpPr>
        <p:spPr>
          <a:xfrm>
            <a:off x="652263" y="3645024"/>
            <a:ext cx="1512168" cy="720000"/>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smtClean="0">
                <a:solidFill>
                  <a:schemeClr val="tx1"/>
                </a:solidFill>
                <a:latin typeface="+mn-ea"/>
              </a:rPr>
              <a:t>クラウド</a:t>
            </a:r>
            <a:endParaRPr kumimoji="1" lang="ja-JP" altLang="en-US" sz="2000" dirty="0">
              <a:solidFill>
                <a:schemeClr val="tx1"/>
              </a:solidFill>
              <a:latin typeface="+mn-ea"/>
            </a:endParaRPr>
          </a:p>
        </p:txBody>
      </p:sp>
      <p:pic>
        <p:nvPicPr>
          <p:cNvPr id="15" name="Picture 8">
            <a:hlinkClick r:id="rId5" action="ppaction://hlinkfile"/>
          </p:cNvPr>
          <p:cNvPicPr>
            <a:picLocks noChangeAspect="1" noChangeArrowheads="1"/>
          </p:cNvPicPr>
          <p:nvPr/>
        </p:nvPicPr>
        <p:blipFill>
          <a:blip r:embed="rId6" cstate="print"/>
          <a:srcRect/>
          <a:stretch>
            <a:fillRect/>
          </a:stretch>
        </p:blipFill>
        <p:spPr bwMode="auto">
          <a:xfrm>
            <a:off x="3311122" y="3670300"/>
            <a:ext cx="2361628" cy="677424"/>
          </a:xfrm>
          <a:prstGeom prst="rect">
            <a:avLst/>
          </a:prstGeom>
          <a:noFill/>
          <a:ln w="9525">
            <a:noFill/>
            <a:miter lim="800000"/>
            <a:headEnd/>
            <a:tailEnd/>
          </a:ln>
        </p:spPr>
      </p:pic>
      <p:pic>
        <p:nvPicPr>
          <p:cNvPr id="582663" name="Picture 7"/>
          <p:cNvPicPr>
            <a:picLocks noChangeAspect="1" noChangeArrowheads="1"/>
          </p:cNvPicPr>
          <p:nvPr/>
        </p:nvPicPr>
        <p:blipFill>
          <a:blip r:embed="rId7" cstate="print"/>
          <a:srcRect/>
          <a:stretch>
            <a:fillRect/>
          </a:stretch>
        </p:blipFill>
        <p:spPr bwMode="auto">
          <a:xfrm>
            <a:off x="2596479" y="3008358"/>
            <a:ext cx="1114425" cy="409575"/>
          </a:xfrm>
          <a:prstGeom prst="rect">
            <a:avLst/>
          </a:prstGeom>
          <a:noFill/>
          <a:ln w="9525">
            <a:noFill/>
            <a:miter lim="800000"/>
            <a:headEnd/>
            <a:tailEnd/>
          </a:ln>
        </p:spPr>
      </p:pic>
      <p:pic>
        <p:nvPicPr>
          <p:cNvPr id="582664" name="Picture 8"/>
          <p:cNvPicPr>
            <a:picLocks noChangeAspect="1" noChangeArrowheads="1"/>
          </p:cNvPicPr>
          <p:nvPr/>
        </p:nvPicPr>
        <p:blipFill>
          <a:blip r:embed="rId8" cstate="print"/>
          <a:srcRect/>
          <a:stretch>
            <a:fillRect/>
          </a:stretch>
        </p:blipFill>
        <p:spPr bwMode="auto">
          <a:xfrm>
            <a:off x="3964631" y="2917870"/>
            <a:ext cx="1076325" cy="590550"/>
          </a:xfrm>
          <a:prstGeom prst="rect">
            <a:avLst/>
          </a:prstGeom>
          <a:noFill/>
          <a:ln w="9525">
            <a:noFill/>
            <a:miter lim="800000"/>
            <a:headEnd/>
            <a:tailEnd/>
          </a:ln>
        </p:spPr>
      </p:pic>
      <p:pic>
        <p:nvPicPr>
          <p:cNvPr id="582665" name="Picture 9"/>
          <p:cNvPicPr>
            <a:picLocks noChangeAspect="1" noChangeArrowheads="1"/>
          </p:cNvPicPr>
          <p:nvPr/>
        </p:nvPicPr>
        <p:blipFill>
          <a:blip r:embed="rId9" cstate="print"/>
          <a:srcRect/>
          <a:stretch>
            <a:fillRect/>
          </a:stretch>
        </p:blipFill>
        <p:spPr bwMode="auto">
          <a:xfrm>
            <a:off x="5188767" y="2961117"/>
            <a:ext cx="1713790" cy="504056"/>
          </a:xfrm>
          <a:prstGeom prst="rect">
            <a:avLst/>
          </a:prstGeom>
          <a:noFill/>
          <a:ln w="9525">
            <a:noFill/>
            <a:miter lim="800000"/>
            <a:headEnd/>
            <a:tailEnd/>
          </a:ln>
        </p:spPr>
      </p:pic>
      <p:pic>
        <p:nvPicPr>
          <p:cNvPr id="582667" name="Picture 11" descr="http://jairo.nii.ac.jp/images/top_b001..gif"/>
          <p:cNvPicPr>
            <a:picLocks noChangeAspect="1" noChangeArrowheads="1"/>
          </p:cNvPicPr>
          <p:nvPr/>
        </p:nvPicPr>
        <p:blipFill>
          <a:blip r:embed="rId10" cstate="print"/>
          <a:srcRect/>
          <a:stretch>
            <a:fillRect/>
          </a:stretch>
        </p:blipFill>
        <p:spPr bwMode="auto">
          <a:xfrm>
            <a:off x="6988967" y="2997121"/>
            <a:ext cx="1615481" cy="432048"/>
          </a:xfrm>
          <a:prstGeom prst="rect">
            <a:avLst/>
          </a:prstGeom>
          <a:noFill/>
        </p:spPr>
      </p:pic>
      <p:sp>
        <p:nvSpPr>
          <p:cNvPr id="16" name="テキスト ボックス 15"/>
          <p:cNvSpPr txBox="1"/>
          <p:nvPr/>
        </p:nvSpPr>
        <p:spPr>
          <a:xfrm>
            <a:off x="512604" y="1090078"/>
            <a:ext cx="8111201" cy="1015663"/>
          </a:xfrm>
          <a:prstGeom prst="rect">
            <a:avLst/>
          </a:prstGeom>
          <a:noFill/>
        </p:spPr>
        <p:txBody>
          <a:bodyPr wrap="square" rtlCol="0">
            <a:spAutoFit/>
          </a:bodyPr>
          <a:lstStyle/>
          <a:p>
            <a:r>
              <a:rPr lang="ja-JP" altLang="en-US" sz="2000" dirty="0">
                <a:latin typeface="+mn-ea"/>
                <a:ea typeface="+mn-ea"/>
              </a:rPr>
              <a:t>大学共同利用機関法人　</a:t>
            </a:r>
            <a:r>
              <a:rPr lang="ja-JP" altLang="en-US" sz="2000" dirty="0" smtClean="0">
                <a:latin typeface="+mn-ea"/>
                <a:ea typeface="+mn-ea"/>
              </a:rPr>
              <a:t>情報</a:t>
            </a:r>
            <a:r>
              <a:rPr lang="ja-JP" altLang="en-US" sz="2000" dirty="0">
                <a:latin typeface="+mn-ea"/>
                <a:ea typeface="+mn-ea"/>
              </a:rPr>
              <a:t>・システム研究</a:t>
            </a:r>
            <a:r>
              <a:rPr lang="ja-JP" altLang="en-US" sz="2000" dirty="0" smtClean="0">
                <a:latin typeface="+mn-ea"/>
                <a:ea typeface="+mn-ea"/>
              </a:rPr>
              <a:t>機構　</a:t>
            </a:r>
            <a:endParaRPr lang="en-US" altLang="ja-JP" sz="2000" dirty="0" smtClean="0">
              <a:latin typeface="+mn-ea"/>
              <a:ea typeface="+mn-ea"/>
            </a:endParaRPr>
          </a:p>
          <a:p>
            <a:r>
              <a:rPr lang="ja-JP" altLang="en-US" sz="2000" dirty="0">
                <a:latin typeface="+mn-ea"/>
                <a:ea typeface="+mn-ea"/>
              </a:rPr>
              <a:t>　</a:t>
            </a:r>
            <a:r>
              <a:rPr lang="ja-JP" altLang="en-US" sz="2000" dirty="0" smtClean="0">
                <a:latin typeface="+mn-ea"/>
                <a:ea typeface="+mn-ea"/>
              </a:rPr>
              <a:t>　国立情報学研究所（</a:t>
            </a:r>
            <a:r>
              <a:rPr lang="en-US" altLang="ja-JP" sz="2000" dirty="0" smtClean="0">
                <a:latin typeface="+mn-ea"/>
                <a:ea typeface="+mn-ea"/>
              </a:rPr>
              <a:t>National </a:t>
            </a:r>
            <a:r>
              <a:rPr lang="en-US" altLang="ja-JP" sz="2000" dirty="0">
                <a:latin typeface="+mn-ea"/>
                <a:ea typeface="+mn-ea"/>
              </a:rPr>
              <a:t>Institute of </a:t>
            </a:r>
            <a:r>
              <a:rPr lang="en-US" altLang="ja-JP" sz="2000" dirty="0" smtClean="0">
                <a:latin typeface="+mn-ea"/>
                <a:ea typeface="+mn-ea"/>
              </a:rPr>
              <a:t>Informatics</a:t>
            </a:r>
            <a:r>
              <a:rPr lang="ja-JP" altLang="en-US" sz="2000" dirty="0" smtClean="0">
                <a:latin typeface="+mn-ea"/>
                <a:ea typeface="+mn-ea"/>
              </a:rPr>
              <a:t>）</a:t>
            </a:r>
            <a:endParaRPr lang="en-US" altLang="ja-JP" sz="2000" dirty="0" smtClean="0">
              <a:latin typeface="+mn-ea"/>
              <a:ea typeface="+mn-ea"/>
            </a:endParaRPr>
          </a:p>
          <a:p>
            <a:r>
              <a:rPr lang="ja-JP" altLang="en-US" sz="2000" dirty="0">
                <a:latin typeface="+mn-ea"/>
                <a:ea typeface="+mn-ea"/>
              </a:rPr>
              <a:t>　</a:t>
            </a:r>
            <a:r>
              <a:rPr lang="ja-JP" altLang="en-US" sz="2000" dirty="0" smtClean="0">
                <a:latin typeface="+mn-ea"/>
                <a:ea typeface="+mn-ea"/>
              </a:rPr>
              <a:t>　</a:t>
            </a:r>
            <a:r>
              <a:rPr lang="en-US" altLang="ja-JP" sz="2000" dirty="0" smtClean="0">
                <a:latin typeface="+mn-ea"/>
                <a:ea typeface="+mn-ea"/>
              </a:rPr>
              <a:t>http</a:t>
            </a:r>
            <a:r>
              <a:rPr lang="en-US" altLang="ja-JP" sz="2000" dirty="0">
                <a:latin typeface="+mn-ea"/>
                <a:ea typeface="+mn-ea"/>
              </a:rPr>
              <a:t>://www.nii.ac.jp</a:t>
            </a:r>
            <a:r>
              <a:rPr lang="en-US" altLang="ja-JP" sz="2000" dirty="0" smtClean="0">
                <a:latin typeface="+mn-ea"/>
                <a:ea typeface="+mn-ea"/>
              </a:rPr>
              <a:t>/</a:t>
            </a:r>
            <a:endParaRPr kumimoji="1" lang="ja-JP" altLang="en-US" sz="2000" dirty="0">
              <a:latin typeface="+mn-ea"/>
              <a:ea typeface="+mn-ea"/>
            </a:endParaRPr>
          </a:p>
        </p:txBody>
      </p:sp>
      <p:sp>
        <p:nvSpPr>
          <p:cNvPr id="27" name="正方形/長方形 26"/>
          <p:cNvSpPr/>
          <p:nvPr/>
        </p:nvSpPr>
        <p:spPr>
          <a:xfrm>
            <a:off x="2267743" y="2852936"/>
            <a:ext cx="6356061" cy="720000"/>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dirty="0">
              <a:solidFill>
                <a:schemeClr val="tx1"/>
              </a:solidFill>
              <a:latin typeface="ＭＳ Ｐゴシック" pitchFamily="50" charset="-128"/>
              <a:ea typeface="ＭＳ Ｐゴシック" pitchFamily="50" charset="-128"/>
            </a:endParaRPr>
          </a:p>
        </p:txBody>
      </p:sp>
      <p:sp>
        <p:nvSpPr>
          <p:cNvPr id="28" name="正方形/長方形 27"/>
          <p:cNvSpPr/>
          <p:nvPr/>
        </p:nvSpPr>
        <p:spPr>
          <a:xfrm>
            <a:off x="2267744" y="3645024"/>
            <a:ext cx="6356061" cy="720000"/>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dirty="0">
              <a:solidFill>
                <a:schemeClr val="tx1"/>
              </a:solidFill>
              <a:latin typeface="ＭＳ Ｐゴシック" pitchFamily="50" charset="-128"/>
              <a:ea typeface="ＭＳ Ｐゴシック" pitchFamily="50" charset="-128"/>
            </a:endParaRPr>
          </a:p>
        </p:txBody>
      </p:sp>
      <p:sp>
        <p:nvSpPr>
          <p:cNvPr id="29" name="正方形/長方形 28"/>
          <p:cNvSpPr/>
          <p:nvPr/>
        </p:nvSpPr>
        <p:spPr>
          <a:xfrm>
            <a:off x="2267744" y="4437112"/>
            <a:ext cx="6356061" cy="720000"/>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dirty="0">
              <a:solidFill>
                <a:schemeClr val="tx1"/>
              </a:solidFill>
              <a:latin typeface="ＭＳ Ｐゴシック" pitchFamily="50" charset="-128"/>
              <a:ea typeface="ＭＳ Ｐゴシック" pitchFamily="50" charset="-128"/>
            </a:endParaRPr>
          </a:p>
        </p:txBody>
      </p:sp>
      <p:sp>
        <p:nvSpPr>
          <p:cNvPr id="30" name="正方形/長方形 29"/>
          <p:cNvSpPr/>
          <p:nvPr/>
        </p:nvSpPr>
        <p:spPr>
          <a:xfrm>
            <a:off x="2267744" y="5229280"/>
            <a:ext cx="6356061" cy="720000"/>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dirty="0">
              <a:solidFill>
                <a:schemeClr val="tx1"/>
              </a:solidFill>
              <a:latin typeface="ＭＳ Ｐゴシック" pitchFamily="50" charset="-128"/>
              <a:ea typeface="ＭＳ Ｐゴシック" pitchFamily="50" charset="-128"/>
            </a:endParaRPr>
          </a:p>
        </p:txBody>
      </p:sp>
      <p:pic>
        <p:nvPicPr>
          <p:cNvPr id="21" name="Picture 2"/>
          <p:cNvPicPr>
            <a:picLocks noChangeAspect="1" noChangeArrowheads="1"/>
          </p:cNvPicPr>
          <p:nvPr/>
        </p:nvPicPr>
        <p:blipFill>
          <a:blip r:embed="rId11"/>
          <a:srcRect/>
          <a:stretch>
            <a:fillRect/>
          </a:stretch>
        </p:blipFill>
        <p:spPr bwMode="auto">
          <a:xfrm>
            <a:off x="6121400" y="3790381"/>
            <a:ext cx="1912938" cy="463258"/>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1"/>
          <p:cNvSpPr>
            <a:spLocks noGrp="1"/>
          </p:cNvSpPr>
          <p:nvPr>
            <p:ph type="title"/>
          </p:nvPr>
        </p:nvSpPr>
        <p:spPr/>
        <p:txBody>
          <a:bodyPr/>
          <a:lstStyle/>
          <a:p>
            <a:r>
              <a:rPr lang="ja-JP" altLang="en-US" smtClean="0"/>
              <a:t>全体アーキテクチャ</a:t>
            </a:r>
            <a:endParaRPr lang="ja-JP" altLang="en-US" dirty="0"/>
          </a:p>
        </p:txBody>
      </p:sp>
      <p:sp>
        <p:nvSpPr>
          <p:cNvPr id="4" name="スライド番号プレースホルダ 3"/>
          <p:cNvSpPr>
            <a:spLocks noGrp="1"/>
          </p:cNvSpPr>
          <p:nvPr>
            <p:ph type="sldNum" sz="quarter" idx="10"/>
          </p:nvPr>
        </p:nvSpPr>
        <p:spPr/>
        <p:txBody>
          <a:bodyPr/>
          <a:lstStyle/>
          <a:p>
            <a:fld id="{65F807F8-E604-4B8C-9F45-9E16D479E221}" type="slidenum">
              <a:rPr lang="ja-JP" altLang="en-US" smtClean="0"/>
              <a:pPr/>
              <a:t>40</a:t>
            </a:fld>
            <a:endParaRPr lang="ja-JP" altLang="en-US" dirty="0"/>
          </a:p>
        </p:txBody>
      </p:sp>
      <p:pic>
        <p:nvPicPr>
          <p:cNvPr id="34" name="Picture 8" descr="MCj04289690000[1]"/>
          <p:cNvPicPr>
            <a:picLocks noChangeAspect="1" noChangeArrowheads="1"/>
          </p:cNvPicPr>
          <p:nvPr/>
        </p:nvPicPr>
        <p:blipFill>
          <a:blip r:embed="rId3" cstate="print"/>
          <a:srcRect/>
          <a:stretch>
            <a:fillRect/>
          </a:stretch>
        </p:blipFill>
        <p:spPr bwMode="auto">
          <a:xfrm>
            <a:off x="1839644" y="4829117"/>
            <a:ext cx="396046" cy="496093"/>
          </a:xfrm>
          <a:prstGeom prst="rect">
            <a:avLst/>
          </a:prstGeom>
          <a:noFill/>
          <a:ln w="9525">
            <a:noFill/>
            <a:miter lim="800000"/>
            <a:headEnd/>
            <a:tailEnd/>
          </a:ln>
        </p:spPr>
      </p:pic>
      <p:pic>
        <p:nvPicPr>
          <p:cNvPr id="35" name="Picture 8" descr="MCj04289690000[1]"/>
          <p:cNvPicPr>
            <a:picLocks noChangeAspect="1" noChangeArrowheads="1"/>
          </p:cNvPicPr>
          <p:nvPr/>
        </p:nvPicPr>
        <p:blipFill>
          <a:blip r:embed="rId3" cstate="print"/>
          <a:srcRect/>
          <a:stretch>
            <a:fillRect/>
          </a:stretch>
        </p:blipFill>
        <p:spPr bwMode="auto">
          <a:xfrm>
            <a:off x="2194619" y="4829117"/>
            <a:ext cx="396046" cy="496093"/>
          </a:xfrm>
          <a:prstGeom prst="rect">
            <a:avLst/>
          </a:prstGeom>
          <a:noFill/>
          <a:ln w="9525">
            <a:noFill/>
            <a:miter lim="800000"/>
            <a:headEnd/>
            <a:tailEnd/>
          </a:ln>
        </p:spPr>
      </p:pic>
      <p:pic>
        <p:nvPicPr>
          <p:cNvPr id="36" name="Picture 8" descr="MCj04289690000[1]"/>
          <p:cNvPicPr>
            <a:picLocks noChangeAspect="1" noChangeArrowheads="1"/>
          </p:cNvPicPr>
          <p:nvPr/>
        </p:nvPicPr>
        <p:blipFill>
          <a:blip r:embed="rId3" cstate="print"/>
          <a:srcRect/>
          <a:stretch>
            <a:fillRect/>
          </a:stretch>
        </p:blipFill>
        <p:spPr bwMode="auto">
          <a:xfrm>
            <a:off x="2517323" y="4829117"/>
            <a:ext cx="396046" cy="496093"/>
          </a:xfrm>
          <a:prstGeom prst="rect">
            <a:avLst/>
          </a:prstGeom>
          <a:noFill/>
          <a:ln w="9525">
            <a:noFill/>
            <a:miter lim="800000"/>
            <a:headEnd/>
            <a:tailEnd/>
          </a:ln>
        </p:spPr>
      </p:pic>
      <p:pic>
        <p:nvPicPr>
          <p:cNvPr id="37" name="Picture 6"/>
          <p:cNvPicPr>
            <a:picLocks noChangeAspect="1" noChangeArrowheads="1"/>
          </p:cNvPicPr>
          <p:nvPr/>
        </p:nvPicPr>
        <p:blipFill>
          <a:blip r:embed="rId4" cstate="print"/>
          <a:srcRect/>
          <a:stretch>
            <a:fillRect/>
          </a:stretch>
        </p:blipFill>
        <p:spPr bwMode="auto">
          <a:xfrm>
            <a:off x="1241174" y="4838377"/>
            <a:ext cx="658610" cy="476250"/>
          </a:xfrm>
          <a:prstGeom prst="rect">
            <a:avLst/>
          </a:prstGeom>
          <a:noFill/>
          <a:ln w="9525" algn="ctr">
            <a:noFill/>
            <a:miter lim="800000"/>
            <a:headEnd/>
            <a:tailEnd/>
          </a:ln>
        </p:spPr>
      </p:pic>
      <p:sp>
        <p:nvSpPr>
          <p:cNvPr id="38" name="円柱 37"/>
          <p:cNvSpPr/>
          <p:nvPr/>
        </p:nvSpPr>
        <p:spPr>
          <a:xfrm>
            <a:off x="2970483" y="4949688"/>
            <a:ext cx="264033" cy="297658"/>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a:latin typeface="+mn-ea"/>
              <a:cs typeface="Arial Unicode MS" pitchFamily="50" charset="-128"/>
            </a:endParaRPr>
          </a:p>
        </p:txBody>
      </p:sp>
      <p:sp>
        <p:nvSpPr>
          <p:cNvPr id="39" name="角丸四角形 38"/>
          <p:cNvSpPr/>
          <p:nvPr/>
        </p:nvSpPr>
        <p:spPr>
          <a:xfrm>
            <a:off x="1307273" y="4116159"/>
            <a:ext cx="7319266" cy="360040"/>
          </a:xfrm>
          <a:prstGeom prst="roundRect">
            <a:avLst/>
          </a:prstGeom>
        </p:spPr>
        <p:style>
          <a:lnRef idx="1">
            <a:schemeClr val="accent2"/>
          </a:lnRef>
          <a:fillRef idx="3">
            <a:schemeClr val="accent2"/>
          </a:fillRef>
          <a:effectRef idx="2">
            <a:schemeClr val="accent2"/>
          </a:effectRef>
          <a:fontRef idx="minor">
            <a:schemeClr val="lt1"/>
          </a:fontRef>
        </p:style>
        <p:txBody>
          <a:bodyPr anchor="ctr"/>
          <a:lstStyle/>
          <a:p>
            <a:pPr algn="ctr" fontAlgn="auto">
              <a:spcBef>
                <a:spcPts val="0"/>
              </a:spcBef>
              <a:spcAft>
                <a:spcPts val="0"/>
              </a:spcAft>
              <a:defRPr/>
            </a:pPr>
            <a:r>
              <a:rPr lang="en-US" altLang="ja-JP" sz="3200" dirty="0" err="1" smtClean="0">
                <a:latin typeface="+mn-ea"/>
                <a:cs typeface="Arial Unicode MS" pitchFamily="50" charset="-128"/>
              </a:rPr>
              <a:t>dodai</a:t>
            </a:r>
            <a:endParaRPr lang="ja-JP" altLang="en-US" sz="3200" dirty="0">
              <a:latin typeface="+mn-ea"/>
              <a:cs typeface="Arial Unicode MS" pitchFamily="50" charset="-128"/>
            </a:endParaRPr>
          </a:p>
        </p:txBody>
      </p:sp>
      <p:pic>
        <p:nvPicPr>
          <p:cNvPr id="40" name="Picture 8" descr="MCj04289690000[1]"/>
          <p:cNvPicPr>
            <a:picLocks noChangeAspect="1" noChangeArrowheads="1"/>
          </p:cNvPicPr>
          <p:nvPr/>
        </p:nvPicPr>
        <p:blipFill>
          <a:blip r:embed="rId3" cstate="print"/>
          <a:srcRect/>
          <a:stretch>
            <a:fillRect/>
          </a:stretch>
        </p:blipFill>
        <p:spPr bwMode="auto">
          <a:xfrm>
            <a:off x="1554940" y="3741796"/>
            <a:ext cx="396046" cy="494771"/>
          </a:xfrm>
          <a:prstGeom prst="rect">
            <a:avLst/>
          </a:prstGeom>
          <a:noFill/>
          <a:ln w="9525">
            <a:noFill/>
            <a:miter lim="800000"/>
            <a:headEnd/>
            <a:tailEnd/>
          </a:ln>
        </p:spPr>
      </p:pic>
      <p:pic>
        <p:nvPicPr>
          <p:cNvPr id="41" name="Picture 8" descr="MCj04289690000[1]"/>
          <p:cNvPicPr>
            <a:picLocks noChangeAspect="1" noChangeArrowheads="1"/>
          </p:cNvPicPr>
          <p:nvPr/>
        </p:nvPicPr>
        <p:blipFill>
          <a:blip r:embed="rId3" cstate="print"/>
          <a:srcRect/>
          <a:stretch>
            <a:fillRect/>
          </a:stretch>
        </p:blipFill>
        <p:spPr bwMode="auto">
          <a:xfrm>
            <a:off x="1909915" y="3741796"/>
            <a:ext cx="396046" cy="494771"/>
          </a:xfrm>
          <a:prstGeom prst="rect">
            <a:avLst/>
          </a:prstGeom>
          <a:noFill/>
          <a:ln w="9525">
            <a:noFill/>
            <a:miter lim="800000"/>
            <a:headEnd/>
            <a:tailEnd/>
          </a:ln>
        </p:spPr>
      </p:pic>
      <p:sp>
        <p:nvSpPr>
          <p:cNvPr id="42" name="角丸四角形 41"/>
          <p:cNvSpPr/>
          <p:nvPr/>
        </p:nvSpPr>
        <p:spPr>
          <a:xfrm>
            <a:off x="1240738" y="3585017"/>
            <a:ext cx="1289685" cy="300033"/>
          </a:xfrm>
          <a:prstGeom prst="roundRect">
            <a:avLst/>
          </a:prstGeom>
        </p:spPr>
        <p:style>
          <a:lnRef idx="1">
            <a:schemeClr val="accent2"/>
          </a:lnRef>
          <a:fillRef idx="3">
            <a:schemeClr val="accent2"/>
          </a:fillRef>
          <a:effectRef idx="2">
            <a:schemeClr val="accent2"/>
          </a:effectRef>
          <a:fontRef idx="minor">
            <a:schemeClr val="lt1"/>
          </a:fontRef>
        </p:style>
        <p:txBody>
          <a:bodyPr anchor="ctr"/>
          <a:lstStyle/>
          <a:p>
            <a:pPr algn="ctr" fontAlgn="auto">
              <a:spcBef>
                <a:spcPts val="0"/>
              </a:spcBef>
              <a:spcAft>
                <a:spcPts val="0"/>
              </a:spcAft>
              <a:defRPr/>
            </a:pPr>
            <a:r>
              <a:rPr lang="en-US" altLang="ja-JP" dirty="0">
                <a:latin typeface="+mn-ea"/>
                <a:cs typeface="Arial Unicode MS" pitchFamily="50" charset="-128"/>
              </a:rPr>
              <a:t>Cluster</a:t>
            </a:r>
            <a:endParaRPr lang="ja-JP" altLang="en-US" dirty="0">
              <a:latin typeface="+mn-ea"/>
              <a:cs typeface="Arial Unicode MS" pitchFamily="50" charset="-128"/>
            </a:endParaRPr>
          </a:p>
        </p:txBody>
      </p:sp>
      <p:sp>
        <p:nvSpPr>
          <p:cNvPr id="43" name="角丸四角形 42"/>
          <p:cNvSpPr/>
          <p:nvPr/>
        </p:nvSpPr>
        <p:spPr>
          <a:xfrm>
            <a:off x="1241036" y="3175587"/>
            <a:ext cx="1223379" cy="359833"/>
          </a:xfrm>
          <a:prstGeom prst="roundRect">
            <a:avLst/>
          </a:prstGeom>
        </p:spPr>
        <p:style>
          <a:lnRef idx="1">
            <a:schemeClr val="accent2"/>
          </a:lnRef>
          <a:fillRef idx="2">
            <a:schemeClr val="accent2"/>
          </a:fillRef>
          <a:effectRef idx="1">
            <a:schemeClr val="accent2"/>
          </a:effectRef>
          <a:fontRef idx="minor">
            <a:schemeClr val="dk1"/>
          </a:fontRef>
        </p:style>
        <p:txBody>
          <a:bodyPr anchor="ctr"/>
          <a:lstStyle/>
          <a:p>
            <a:pPr algn="ctr" fontAlgn="auto">
              <a:spcBef>
                <a:spcPts val="0"/>
              </a:spcBef>
              <a:spcAft>
                <a:spcPts val="0"/>
              </a:spcAft>
              <a:defRPr/>
            </a:pPr>
            <a:r>
              <a:rPr lang="en-US" altLang="ja-JP" dirty="0" err="1">
                <a:latin typeface="+mn-ea"/>
                <a:cs typeface="Arial Unicode MS" pitchFamily="50" charset="-128"/>
              </a:rPr>
              <a:t>IaaS</a:t>
            </a:r>
            <a:endParaRPr lang="ja-JP" altLang="en-US" dirty="0">
              <a:latin typeface="+mn-ea"/>
              <a:cs typeface="Arial Unicode MS" pitchFamily="50" charset="-128"/>
            </a:endParaRPr>
          </a:p>
        </p:txBody>
      </p:sp>
      <p:sp>
        <p:nvSpPr>
          <p:cNvPr id="44" name="正方形/長方形 43"/>
          <p:cNvSpPr/>
          <p:nvPr/>
        </p:nvSpPr>
        <p:spPr>
          <a:xfrm>
            <a:off x="1307273" y="2744924"/>
            <a:ext cx="532278" cy="420047"/>
          </a:xfrm>
          <a:prstGeom prst="rect">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r>
              <a:rPr lang="en-US" altLang="ja-JP" dirty="0">
                <a:latin typeface="+mn-ea"/>
                <a:cs typeface="Arial Unicode MS" pitchFamily="50" charset="-128"/>
              </a:rPr>
              <a:t>VM</a:t>
            </a:r>
            <a:endParaRPr lang="ja-JP" altLang="en-US" dirty="0">
              <a:latin typeface="+mn-ea"/>
              <a:cs typeface="Arial Unicode MS" pitchFamily="50" charset="-128"/>
            </a:endParaRPr>
          </a:p>
        </p:txBody>
      </p:sp>
      <p:sp>
        <p:nvSpPr>
          <p:cNvPr id="45" name="正方形/長方形 44"/>
          <p:cNvSpPr/>
          <p:nvPr/>
        </p:nvSpPr>
        <p:spPr>
          <a:xfrm>
            <a:off x="1906086" y="2744924"/>
            <a:ext cx="532278" cy="420047"/>
          </a:xfrm>
          <a:prstGeom prst="rect">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r>
              <a:rPr lang="en-US" altLang="ja-JP" dirty="0">
                <a:latin typeface="+mn-ea"/>
                <a:cs typeface="Arial Unicode MS" pitchFamily="50" charset="-128"/>
              </a:rPr>
              <a:t>VM</a:t>
            </a:r>
            <a:endParaRPr lang="ja-JP" altLang="en-US" dirty="0">
              <a:latin typeface="+mn-ea"/>
              <a:cs typeface="Arial Unicode MS" pitchFamily="50" charset="-128"/>
            </a:endParaRPr>
          </a:p>
        </p:txBody>
      </p:sp>
      <p:pic>
        <p:nvPicPr>
          <p:cNvPr id="46" name="Picture 8" descr="MCj04289690000[1]"/>
          <p:cNvPicPr>
            <a:picLocks noChangeAspect="1" noChangeArrowheads="1"/>
          </p:cNvPicPr>
          <p:nvPr/>
        </p:nvPicPr>
        <p:blipFill>
          <a:blip r:embed="rId3" cstate="print"/>
          <a:srcRect/>
          <a:stretch>
            <a:fillRect/>
          </a:stretch>
        </p:blipFill>
        <p:spPr bwMode="auto">
          <a:xfrm>
            <a:off x="3351816" y="3750321"/>
            <a:ext cx="396046" cy="494771"/>
          </a:xfrm>
          <a:prstGeom prst="rect">
            <a:avLst/>
          </a:prstGeom>
          <a:noFill/>
          <a:ln w="9525">
            <a:noFill/>
            <a:miter lim="800000"/>
            <a:headEnd/>
            <a:tailEnd/>
          </a:ln>
        </p:spPr>
      </p:pic>
      <p:pic>
        <p:nvPicPr>
          <p:cNvPr id="47" name="Picture 8" descr="MCj04289690000[1]"/>
          <p:cNvPicPr>
            <a:picLocks noChangeAspect="1" noChangeArrowheads="1"/>
          </p:cNvPicPr>
          <p:nvPr/>
        </p:nvPicPr>
        <p:blipFill>
          <a:blip r:embed="rId3" cstate="print"/>
          <a:srcRect/>
          <a:stretch>
            <a:fillRect/>
          </a:stretch>
        </p:blipFill>
        <p:spPr bwMode="auto">
          <a:xfrm>
            <a:off x="3706791" y="3750321"/>
            <a:ext cx="396046" cy="494771"/>
          </a:xfrm>
          <a:prstGeom prst="rect">
            <a:avLst/>
          </a:prstGeom>
          <a:noFill/>
          <a:ln w="9525">
            <a:noFill/>
            <a:miter lim="800000"/>
            <a:headEnd/>
            <a:tailEnd/>
          </a:ln>
        </p:spPr>
      </p:pic>
      <p:sp>
        <p:nvSpPr>
          <p:cNvPr id="48" name="角丸四角形 47"/>
          <p:cNvSpPr/>
          <p:nvPr/>
        </p:nvSpPr>
        <p:spPr>
          <a:xfrm>
            <a:off x="3037614" y="3593542"/>
            <a:ext cx="1289685" cy="300033"/>
          </a:xfrm>
          <a:prstGeom prst="roundRect">
            <a:avLst/>
          </a:prstGeom>
        </p:spPr>
        <p:style>
          <a:lnRef idx="1">
            <a:schemeClr val="accent2"/>
          </a:lnRef>
          <a:fillRef idx="3">
            <a:schemeClr val="accent2"/>
          </a:fillRef>
          <a:effectRef idx="2">
            <a:schemeClr val="accent2"/>
          </a:effectRef>
          <a:fontRef idx="minor">
            <a:schemeClr val="lt1"/>
          </a:fontRef>
        </p:style>
        <p:txBody>
          <a:bodyPr anchor="ctr"/>
          <a:lstStyle/>
          <a:p>
            <a:pPr algn="ctr" fontAlgn="auto">
              <a:spcBef>
                <a:spcPts val="0"/>
              </a:spcBef>
              <a:spcAft>
                <a:spcPts val="0"/>
              </a:spcAft>
              <a:defRPr/>
            </a:pPr>
            <a:r>
              <a:rPr lang="en-US" altLang="ja-JP" dirty="0">
                <a:latin typeface="+mn-ea"/>
                <a:cs typeface="Arial Unicode MS" pitchFamily="50" charset="-128"/>
              </a:rPr>
              <a:t>Cluster</a:t>
            </a:r>
            <a:endParaRPr lang="ja-JP" altLang="en-US" dirty="0">
              <a:latin typeface="+mn-ea"/>
              <a:cs typeface="Arial Unicode MS" pitchFamily="50" charset="-128"/>
            </a:endParaRPr>
          </a:p>
        </p:txBody>
      </p:sp>
      <p:sp>
        <p:nvSpPr>
          <p:cNvPr id="49" name="角丸四角形 48"/>
          <p:cNvSpPr/>
          <p:nvPr/>
        </p:nvSpPr>
        <p:spPr>
          <a:xfrm>
            <a:off x="3037912" y="3184112"/>
            <a:ext cx="1223379" cy="359833"/>
          </a:xfrm>
          <a:prstGeom prst="roundRect">
            <a:avLst/>
          </a:prstGeom>
        </p:spPr>
        <p:style>
          <a:lnRef idx="1">
            <a:schemeClr val="accent2"/>
          </a:lnRef>
          <a:fillRef idx="2">
            <a:schemeClr val="accent2"/>
          </a:fillRef>
          <a:effectRef idx="1">
            <a:schemeClr val="accent2"/>
          </a:effectRef>
          <a:fontRef idx="minor">
            <a:schemeClr val="dk1"/>
          </a:fontRef>
        </p:style>
        <p:txBody>
          <a:bodyPr anchor="ctr"/>
          <a:lstStyle/>
          <a:p>
            <a:pPr algn="ctr" fontAlgn="auto">
              <a:spcBef>
                <a:spcPts val="0"/>
              </a:spcBef>
              <a:spcAft>
                <a:spcPts val="0"/>
              </a:spcAft>
              <a:defRPr/>
            </a:pPr>
            <a:r>
              <a:rPr lang="en-US" altLang="ja-JP" dirty="0" err="1">
                <a:latin typeface="+mn-ea"/>
                <a:cs typeface="Arial Unicode MS" pitchFamily="50" charset="-128"/>
              </a:rPr>
              <a:t>IaaS</a:t>
            </a:r>
            <a:endParaRPr lang="ja-JP" altLang="en-US" dirty="0">
              <a:latin typeface="+mn-ea"/>
              <a:cs typeface="Arial Unicode MS" pitchFamily="50" charset="-128"/>
            </a:endParaRPr>
          </a:p>
        </p:txBody>
      </p:sp>
      <p:sp>
        <p:nvSpPr>
          <p:cNvPr id="50" name="正方形/長方形 49"/>
          <p:cNvSpPr/>
          <p:nvPr/>
        </p:nvSpPr>
        <p:spPr>
          <a:xfrm>
            <a:off x="3104149" y="2753449"/>
            <a:ext cx="532278" cy="420047"/>
          </a:xfrm>
          <a:prstGeom prst="rect">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r>
              <a:rPr lang="en-US" altLang="ja-JP" dirty="0">
                <a:latin typeface="+mn-ea"/>
                <a:cs typeface="Arial Unicode MS" pitchFamily="50" charset="-128"/>
              </a:rPr>
              <a:t>VM</a:t>
            </a:r>
            <a:endParaRPr lang="ja-JP" altLang="en-US" dirty="0">
              <a:latin typeface="+mn-ea"/>
              <a:cs typeface="Arial Unicode MS" pitchFamily="50" charset="-128"/>
            </a:endParaRPr>
          </a:p>
        </p:txBody>
      </p:sp>
      <p:sp>
        <p:nvSpPr>
          <p:cNvPr id="51" name="正方形/長方形 50"/>
          <p:cNvSpPr/>
          <p:nvPr/>
        </p:nvSpPr>
        <p:spPr>
          <a:xfrm>
            <a:off x="3702963" y="2753449"/>
            <a:ext cx="532278" cy="420047"/>
          </a:xfrm>
          <a:prstGeom prst="rect">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r>
              <a:rPr lang="en-US" altLang="ja-JP" dirty="0">
                <a:latin typeface="+mn-ea"/>
                <a:cs typeface="Arial Unicode MS" pitchFamily="50" charset="-128"/>
              </a:rPr>
              <a:t>VM</a:t>
            </a:r>
            <a:endParaRPr lang="ja-JP" altLang="en-US" dirty="0">
              <a:latin typeface="+mn-ea"/>
              <a:cs typeface="Arial Unicode MS" pitchFamily="50" charset="-128"/>
            </a:endParaRPr>
          </a:p>
        </p:txBody>
      </p:sp>
      <p:sp>
        <p:nvSpPr>
          <p:cNvPr id="52" name="角丸四角形 51"/>
          <p:cNvSpPr/>
          <p:nvPr/>
        </p:nvSpPr>
        <p:spPr>
          <a:xfrm>
            <a:off x="1041570" y="4665137"/>
            <a:ext cx="2461788" cy="840093"/>
          </a:xfrm>
          <a:prstGeom prst="roundRect">
            <a:avLst>
              <a:gd name="adj" fmla="val 7113"/>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n-ea"/>
              <a:cs typeface="Arial Unicode MS" pitchFamily="50" charset="-128"/>
            </a:endParaRPr>
          </a:p>
        </p:txBody>
      </p:sp>
      <p:pic>
        <p:nvPicPr>
          <p:cNvPr id="53" name="Picture 8" descr="MCj04289690000[1]"/>
          <p:cNvPicPr>
            <a:picLocks noChangeAspect="1" noChangeArrowheads="1"/>
          </p:cNvPicPr>
          <p:nvPr/>
        </p:nvPicPr>
        <p:blipFill>
          <a:blip r:embed="rId3" cstate="print"/>
          <a:srcRect/>
          <a:stretch>
            <a:fillRect/>
          </a:stretch>
        </p:blipFill>
        <p:spPr bwMode="auto">
          <a:xfrm>
            <a:off x="4434502" y="4829117"/>
            <a:ext cx="396046" cy="496093"/>
          </a:xfrm>
          <a:prstGeom prst="rect">
            <a:avLst/>
          </a:prstGeom>
          <a:noFill/>
          <a:ln w="9525">
            <a:noFill/>
            <a:miter lim="800000"/>
            <a:headEnd/>
            <a:tailEnd/>
          </a:ln>
        </p:spPr>
      </p:pic>
      <p:pic>
        <p:nvPicPr>
          <p:cNvPr id="54" name="Picture 8" descr="MCj04289690000[1]"/>
          <p:cNvPicPr>
            <a:picLocks noChangeAspect="1" noChangeArrowheads="1"/>
          </p:cNvPicPr>
          <p:nvPr/>
        </p:nvPicPr>
        <p:blipFill>
          <a:blip r:embed="rId3" cstate="print"/>
          <a:srcRect/>
          <a:stretch>
            <a:fillRect/>
          </a:stretch>
        </p:blipFill>
        <p:spPr bwMode="auto">
          <a:xfrm>
            <a:off x="4789477" y="4829117"/>
            <a:ext cx="396046" cy="496093"/>
          </a:xfrm>
          <a:prstGeom prst="rect">
            <a:avLst/>
          </a:prstGeom>
          <a:noFill/>
          <a:ln w="9525">
            <a:noFill/>
            <a:miter lim="800000"/>
            <a:headEnd/>
            <a:tailEnd/>
          </a:ln>
        </p:spPr>
      </p:pic>
      <p:pic>
        <p:nvPicPr>
          <p:cNvPr id="55" name="Picture 8" descr="MCj04289690000[1]"/>
          <p:cNvPicPr>
            <a:picLocks noChangeAspect="1" noChangeArrowheads="1"/>
          </p:cNvPicPr>
          <p:nvPr/>
        </p:nvPicPr>
        <p:blipFill>
          <a:blip r:embed="rId3" cstate="print"/>
          <a:srcRect/>
          <a:stretch>
            <a:fillRect/>
          </a:stretch>
        </p:blipFill>
        <p:spPr bwMode="auto">
          <a:xfrm>
            <a:off x="5112181" y="4829117"/>
            <a:ext cx="396046" cy="496093"/>
          </a:xfrm>
          <a:prstGeom prst="rect">
            <a:avLst/>
          </a:prstGeom>
          <a:noFill/>
          <a:ln w="9525">
            <a:noFill/>
            <a:miter lim="800000"/>
            <a:headEnd/>
            <a:tailEnd/>
          </a:ln>
        </p:spPr>
      </p:pic>
      <p:pic>
        <p:nvPicPr>
          <p:cNvPr id="56" name="Picture 6"/>
          <p:cNvPicPr>
            <a:picLocks noChangeAspect="1" noChangeArrowheads="1"/>
          </p:cNvPicPr>
          <p:nvPr/>
        </p:nvPicPr>
        <p:blipFill>
          <a:blip r:embed="rId4" cstate="print"/>
          <a:srcRect/>
          <a:stretch>
            <a:fillRect/>
          </a:stretch>
        </p:blipFill>
        <p:spPr bwMode="auto">
          <a:xfrm>
            <a:off x="3836032" y="4838377"/>
            <a:ext cx="658610" cy="476250"/>
          </a:xfrm>
          <a:prstGeom prst="rect">
            <a:avLst/>
          </a:prstGeom>
          <a:noFill/>
          <a:ln w="9525" algn="ctr">
            <a:noFill/>
            <a:miter lim="800000"/>
            <a:headEnd/>
            <a:tailEnd/>
          </a:ln>
        </p:spPr>
      </p:pic>
      <p:sp>
        <p:nvSpPr>
          <p:cNvPr id="57" name="円柱 56"/>
          <p:cNvSpPr/>
          <p:nvPr/>
        </p:nvSpPr>
        <p:spPr>
          <a:xfrm>
            <a:off x="5565341" y="4949688"/>
            <a:ext cx="264033" cy="297658"/>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a:latin typeface="+mn-ea"/>
              <a:cs typeface="Arial Unicode MS" pitchFamily="50" charset="-128"/>
            </a:endParaRPr>
          </a:p>
        </p:txBody>
      </p:sp>
      <p:sp>
        <p:nvSpPr>
          <p:cNvPr id="58" name="角丸四角形 57"/>
          <p:cNvSpPr/>
          <p:nvPr/>
        </p:nvSpPr>
        <p:spPr>
          <a:xfrm>
            <a:off x="3636428" y="4665137"/>
            <a:ext cx="2461788" cy="840093"/>
          </a:xfrm>
          <a:prstGeom prst="roundRect">
            <a:avLst>
              <a:gd name="adj" fmla="val 7113"/>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n-ea"/>
              <a:cs typeface="Arial Unicode MS" pitchFamily="50" charset="-128"/>
            </a:endParaRPr>
          </a:p>
        </p:txBody>
      </p:sp>
      <p:pic>
        <p:nvPicPr>
          <p:cNvPr id="59" name="Picture 8" descr="MCj04289690000[1]"/>
          <p:cNvPicPr>
            <a:picLocks noChangeAspect="1" noChangeArrowheads="1"/>
          </p:cNvPicPr>
          <p:nvPr/>
        </p:nvPicPr>
        <p:blipFill>
          <a:blip r:embed="rId3" cstate="print"/>
          <a:srcRect/>
          <a:stretch>
            <a:fillRect/>
          </a:stretch>
        </p:blipFill>
        <p:spPr bwMode="auto">
          <a:xfrm>
            <a:off x="7029360" y="4829117"/>
            <a:ext cx="396046" cy="496093"/>
          </a:xfrm>
          <a:prstGeom prst="rect">
            <a:avLst/>
          </a:prstGeom>
          <a:noFill/>
          <a:ln w="9525">
            <a:noFill/>
            <a:miter lim="800000"/>
            <a:headEnd/>
            <a:tailEnd/>
          </a:ln>
        </p:spPr>
      </p:pic>
      <p:pic>
        <p:nvPicPr>
          <p:cNvPr id="60" name="Picture 8" descr="MCj04289690000[1]"/>
          <p:cNvPicPr>
            <a:picLocks noChangeAspect="1" noChangeArrowheads="1"/>
          </p:cNvPicPr>
          <p:nvPr/>
        </p:nvPicPr>
        <p:blipFill>
          <a:blip r:embed="rId3" cstate="print"/>
          <a:srcRect/>
          <a:stretch>
            <a:fillRect/>
          </a:stretch>
        </p:blipFill>
        <p:spPr bwMode="auto">
          <a:xfrm>
            <a:off x="7384335" y="4829117"/>
            <a:ext cx="396046" cy="496093"/>
          </a:xfrm>
          <a:prstGeom prst="rect">
            <a:avLst/>
          </a:prstGeom>
          <a:noFill/>
          <a:ln w="9525">
            <a:noFill/>
            <a:miter lim="800000"/>
            <a:headEnd/>
            <a:tailEnd/>
          </a:ln>
        </p:spPr>
      </p:pic>
      <p:pic>
        <p:nvPicPr>
          <p:cNvPr id="61" name="Picture 8" descr="MCj04289690000[1]"/>
          <p:cNvPicPr>
            <a:picLocks noChangeAspect="1" noChangeArrowheads="1"/>
          </p:cNvPicPr>
          <p:nvPr/>
        </p:nvPicPr>
        <p:blipFill>
          <a:blip r:embed="rId3" cstate="print"/>
          <a:srcRect/>
          <a:stretch>
            <a:fillRect/>
          </a:stretch>
        </p:blipFill>
        <p:spPr bwMode="auto">
          <a:xfrm>
            <a:off x="7707039" y="4829117"/>
            <a:ext cx="396046" cy="496093"/>
          </a:xfrm>
          <a:prstGeom prst="rect">
            <a:avLst/>
          </a:prstGeom>
          <a:noFill/>
          <a:ln w="9525">
            <a:noFill/>
            <a:miter lim="800000"/>
            <a:headEnd/>
            <a:tailEnd/>
          </a:ln>
        </p:spPr>
      </p:pic>
      <p:pic>
        <p:nvPicPr>
          <p:cNvPr id="62" name="Picture 6"/>
          <p:cNvPicPr>
            <a:picLocks noChangeAspect="1" noChangeArrowheads="1"/>
          </p:cNvPicPr>
          <p:nvPr/>
        </p:nvPicPr>
        <p:blipFill>
          <a:blip r:embed="rId4" cstate="print"/>
          <a:srcRect/>
          <a:stretch>
            <a:fillRect/>
          </a:stretch>
        </p:blipFill>
        <p:spPr bwMode="auto">
          <a:xfrm>
            <a:off x="6430890" y="4838377"/>
            <a:ext cx="658610" cy="476250"/>
          </a:xfrm>
          <a:prstGeom prst="rect">
            <a:avLst/>
          </a:prstGeom>
          <a:noFill/>
          <a:ln w="9525" algn="ctr">
            <a:noFill/>
            <a:miter lim="800000"/>
            <a:headEnd/>
            <a:tailEnd/>
          </a:ln>
        </p:spPr>
      </p:pic>
      <p:sp>
        <p:nvSpPr>
          <p:cNvPr id="63" name="円柱 62"/>
          <p:cNvSpPr/>
          <p:nvPr/>
        </p:nvSpPr>
        <p:spPr>
          <a:xfrm>
            <a:off x="8160199" y="4949688"/>
            <a:ext cx="264033" cy="297658"/>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a:latin typeface="+mn-ea"/>
              <a:cs typeface="Arial Unicode MS" pitchFamily="50" charset="-128"/>
            </a:endParaRPr>
          </a:p>
        </p:txBody>
      </p:sp>
      <p:sp>
        <p:nvSpPr>
          <p:cNvPr id="64" name="角丸四角形 63"/>
          <p:cNvSpPr/>
          <p:nvPr/>
        </p:nvSpPr>
        <p:spPr>
          <a:xfrm>
            <a:off x="6231286" y="4665137"/>
            <a:ext cx="2461788" cy="840093"/>
          </a:xfrm>
          <a:prstGeom prst="roundRect">
            <a:avLst>
              <a:gd name="adj" fmla="val 7113"/>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n-ea"/>
              <a:cs typeface="Arial Unicode MS" pitchFamily="50" charset="-128"/>
            </a:endParaRPr>
          </a:p>
        </p:txBody>
      </p:sp>
      <p:sp>
        <p:nvSpPr>
          <p:cNvPr id="65" name="テキスト ボックス 64"/>
          <p:cNvSpPr txBox="1"/>
          <p:nvPr/>
        </p:nvSpPr>
        <p:spPr>
          <a:xfrm>
            <a:off x="343424" y="2744925"/>
            <a:ext cx="779381" cy="461665"/>
          </a:xfrm>
          <a:prstGeom prst="rect">
            <a:avLst/>
          </a:prstGeom>
          <a:noFill/>
        </p:spPr>
        <p:txBody>
          <a:bodyPr wrap="none" rtlCol="0">
            <a:spAutoFit/>
          </a:bodyPr>
          <a:lstStyle/>
          <a:p>
            <a:r>
              <a:rPr kumimoji="1" lang="en-US" altLang="ja-JP" sz="1200" dirty="0" smtClean="0">
                <a:latin typeface="+mn-ea"/>
                <a:ea typeface="+mn-ea"/>
                <a:cs typeface="Arial Unicode MS" pitchFamily="50" charset="-128"/>
              </a:rPr>
              <a:t>Virtual</a:t>
            </a:r>
          </a:p>
          <a:p>
            <a:r>
              <a:rPr lang="en-US" altLang="ja-JP" sz="1200" dirty="0" smtClean="0">
                <a:latin typeface="+mn-ea"/>
                <a:ea typeface="+mn-ea"/>
                <a:cs typeface="Arial Unicode MS" pitchFamily="50" charset="-128"/>
              </a:rPr>
              <a:t>Machines</a:t>
            </a:r>
            <a:endParaRPr kumimoji="1" lang="ja-JP" altLang="en-US" sz="1200" dirty="0">
              <a:latin typeface="+mn-ea"/>
              <a:ea typeface="+mn-ea"/>
              <a:cs typeface="Arial Unicode MS" pitchFamily="50" charset="-128"/>
            </a:endParaRPr>
          </a:p>
        </p:txBody>
      </p:sp>
      <p:sp>
        <p:nvSpPr>
          <p:cNvPr id="66" name="テキスト ボックス 65"/>
          <p:cNvSpPr txBox="1"/>
          <p:nvPr/>
        </p:nvSpPr>
        <p:spPr>
          <a:xfrm>
            <a:off x="251520" y="4880484"/>
            <a:ext cx="779381" cy="461665"/>
          </a:xfrm>
          <a:prstGeom prst="rect">
            <a:avLst/>
          </a:prstGeom>
          <a:noFill/>
        </p:spPr>
        <p:txBody>
          <a:bodyPr wrap="none" rtlCol="0">
            <a:spAutoFit/>
          </a:bodyPr>
          <a:lstStyle/>
          <a:p>
            <a:r>
              <a:rPr kumimoji="1" lang="en-US" altLang="ja-JP" sz="1200" dirty="0" smtClean="0">
                <a:latin typeface="+mn-ea"/>
                <a:ea typeface="+mn-ea"/>
                <a:cs typeface="Arial Unicode MS" pitchFamily="50" charset="-128"/>
              </a:rPr>
              <a:t>Physical</a:t>
            </a:r>
          </a:p>
          <a:p>
            <a:r>
              <a:rPr lang="en-US" altLang="ja-JP" sz="1200" dirty="0" smtClean="0">
                <a:latin typeface="+mn-ea"/>
                <a:ea typeface="+mn-ea"/>
                <a:cs typeface="Arial Unicode MS" pitchFamily="50" charset="-128"/>
              </a:rPr>
              <a:t>Machines</a:t>
            </a:r>
            <a:endParaRPr kumimoji="1" lang="ja-JP" altLang="en-US" sz="1200" dirty="0">
              <a:latin typeface="+mn-ea"/>
              <a:ea typeface="+mn-ea"/>
              <a:cs typeface="Arial Unicode MS" pitchFamily="50" charset="-128"/>
            </a:endParaRPr>
          </a:p>
        </p:txBody>
      </p:sp>
      <p:sp>
        <p:nvSpPr>
          <p:cNvPr id="67" name="正方形/長方形 66"/>
          <p:cNvSpPr/>
          <p:nvPr/>
        </p:nvSpPr>
        <p:spPr>
          <a:xfrm>
            <a:off x="1041570" y="5865271"/>
            <a:ext cx="7584969" cy="3000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latin typeface="+mn-ea"/>
                <a:cs typeface="Arial Unicode MS" pitchFamily="50" charset="-128"/>
              </a:rPr>
              <a:t>SINET</a:t>
            </a:r>
            <a:endParaRPr kumimoji="1" lang="ja-JP" altLang="en-US" dirty="0">
              <a:latin typeface="+mn-ea"/>
              <a:cs typeface="Arial Unicode MS" pitchFamily="50" charset="-128"/>
            </a:endParaRPr>
          </a:p>
        </p:txBody>
      </p:sp>
      <p:cxnSp>
        <p:nvCxnSpPr>
          <p:cNvPr id="68" name="直線コネクタ 67"/>
          <p:cNvCxnSpPr>
            <a:stCxn id="52" idx="2"/>
          </p:cNvCxnSpPr>
          <p:nvPr/>
        </p:nvCxnSpPr>
        <p:spPr>
          <a:xfrm>
            <a:off x="2272464" y="5505230"/>
            <a:ext cx="0" cy="360041"/>
          </a:xfrm>
          <a:prstGeom prst="line">
            <a:avLst/>
          </a:prstGeom>
          <a:ln w="98425"/>
        </p:spPr>
        <p:style>
          <a:lnRef idx="1">
            <a:schemeClr val="accent1"/>
          </a:lnRef>
          <a:fillRef idx="0">
            <a:schemeClr val="accent1"/>
          </a:fillRef>
          <a:effectRef idx="0">
            <a:schemeClr val="accent1"/>
          </a:effectRef>
          <a:fontRef idx="minor">
            <a:schemeClr val="tx1"/>
          </a:fontRef>
        </p:style>
      </p:cxnSp>
      <p:cxnSp>
        <p:nvCxnSpPr>
          <p:cNvPr id="69" name="直線コネクタ 68"/>
          <p:cNvCxnSpPr>
            <a:endCxn id="67" idx="0"/>
          </p:cNvCxnSpPr>
          <p:nvPr/>
        </p:nvCxnSpPr>
        <p:spPr>
          <a:xfrm flipH="1">
            <a:off x="4834055" y="5505230"/>
            <a:ext cx="69844" cy="360041"/>
          </a:xfrm>
          <a:prstGeom prst="line">
            <a:avLst/>
          </a:prstGeom>
          <a:ln w="98425"/>
        </p:spPr>
        <p:style>
          <a:lnRef idx="1">
            <a:schemeClr val="accent1"/>
          </a:lnRef>
          <a:fillRef idx="0">
            <a:schemeClr val="accent1"/>
          </a:fillRef>
          <a:effectRef idx="0">
            <a:schemeClr val="accent1"/>
          </a:effectRef>
          <a:fontRef idx="minor">
            <a:schemeClr val="tx1"/>
          </a:fontRef>
        </p:style>
      </p:cxnSp>
      <p:cxnSp>
        <p:nvCxnSpPr>
          <p:cNvPr id="70" name="直線コネクタ 69"/>
          <p:cNvCxnSpPr/>
          <p:nvPr/>
        </p:nvCxnSpPr>
        <p:spPr>
          <a:xfrm flipH="1">
            <a:off x="7451451" y="5505231"/>
            <a:ext cx="10728" cy="360040"/>
          </a:xfrm>
          <a:prstGeom prst="line">
            <a:avLst/>
          </a:prstGeom>
          <a:ln w="98425"/>
        </p:spPr>
        <p:style>
          <a:lnRef idx="1">
            <a:schemeClr val="accent1"/>
          </a:lnRef>
          <a:fillRef idx="0">
            <a:schemeClr val="accent1"/>
          </a:fillRef>
          <a:effectRef idx="0">
            <a:schemeClr val="accent1"/>
          </a:effectRef>
          <a:fontRef idx="minor">
            <a:schemeClr val="tx1"/>
          </a:fontRef>
        </p:style>
      </p:cxnSp>
      <p:pic>
        <p:nvPicPr>
          <p:cNvPr id="71" name="Picture 8" descr="MCj04289690000[1]"/>
          <p:cNvPicPr>
            <a:picLocks noChangeAspect="1" noChangeArrowheads="1"/>
          </p:cNvPicPr>
          <p:nvPr/>
        </p:nvPicPr>
        <p:blipFill>
          <a:blip r:embed="rId3" cstate="print"/>
          <a:srcRect/>
          <a:stretch>
            <a:fillRect/>
          </a:stretch>
        </p:blipFill>
        <p:spPr bwMode="auto">
          <a:xfrm>
            <a:off x="5654575" y="3741796"/>
            <a:ext cx="396046" cy="494771"/>
          </a:xfrm>
          <a:prstGeom prst="rect">
            <a:avLst/>
          </a:prstGeom>
          <a:noFill/>
          <a:ln w="9525">
            <a:noFill/>
            <a:miter lim="800000"/>
            <a:headEnd/>
            <a:tailEnd/>
          </a:ln>
        </p:spPr>
      </p:pic>
      <p:pic>
        <p:nvPicPr>
          <p:cNvPr id="72" name="Picture 8" descr="MCj04289690000[1]"/>
          <p:cNvPicPr>
            <a:picLocks noChangeAspect="1" noChangeArrowheads="1"/>
          </p:cNvPicPr>
          <p:nvPr/>
        </p:nvPicPr>
        <p:blipFill>
          <a:blip r:embed="rId3" cstate="print"/>
          <a:srcRect/>
          <a:stretch>
            <a:fillRect/>
          </a:stretch>
        </p:blipFill>
        <p:spPr bwMode="auto">
          <a:xfrm>
            <a:off x="6009550" y="3741796"/>
            <a:ext cx="396046" cy="494771"/>
          </a:xfrm>
          <a:prstGeom prst="rect">
            <a:avLst/>
          </a:prstGeom>
          <a:noFill/>
          <a:ln w="9525">
            <a:noFill/>
            <a:miter lim="800000"/>
            <a:headEnd/>
            <a:tailEnd/>
          </a:ln>
        </p:spPr>
      </p:pic>
      <p:sp>
        <p:nvSpPr>
          <p:cNvPr id="73" name="角丸四角形 72"/>
          <p:cNvSpPr/>
          <p:nvPr/>
        </p:nvSpPr>
        <p:spPr>
          <a:xfrm>
            <a:off x="5340373" y="3585017"/>
            <a:ext cx="1289685" cy="300033"/>
          </a:xfrm>
          <a:prstGeom prst="roundRect">
            <a:avLst/>
          </a:prstGeom>
        </p:spPr>
        <p:style>
          <a:lnRef idx="1">
            <a:schemeClr val="accent2"/>
          </a:lnRef>
          <a:fillRef idx="3">
            <a:schemeClr val="accent2"/>
          </a:fillRef>
          <a:effectRef idx="2">
            <a:schemeClr val="accent2"/>
          </a:effectRef>
          <a:fontRef idx="minor">
            <a:schemeClr val="lt1"/>
          </a:fontRef>
        </p:style>
        <p:txBody>
          <a:bodyPr anchor="ctr"/>
          <a:lstStyle/>
          <a:p>
            <a:pPr algn="ctr" fontAlgn="auto">
              <a:spcBef>
                <a:spcPts val="0"/>
              </a:spcBef>
              <a:spcAft>
                <a:spcPts val="0"/>
              </a:spcAft>
              <a:defRPr/>
            </a:pPr>
            <a:r>
              <a:rPr lang="en-US" altLang="ja-JP" dirty="0">
                <a:latin typeface="+mn-ea"/>
                <a:cs typeface="Arial Unicode MS" pitchFamily="50" charset="-128"/>
              </a:rPr>
              <a:t>Cluster</a:t>
            </a:r>
            <a:endParaRPr lang="ja-JP" altLang="en-US" dirty="0">
              <a:latin typeface="+mn-ea"/>
              <a:cs typeface="Arial Unicode MS" pitchFamily="50" charset="-128"/>
            </a:endParaRPr>
          </a:p>
        </p:txBody>
      </p:sp>
      <p:sp>
        <p:nvSpPr>
          <p:cNvPr id="74" name="角丸四角形 73"/>
          <p:cNvSpPr/>
          <p:nvPr/>
        </p:nvSpPr>
        <p:spPr>
          <a:xfrm>
            <a:off x="5340671" y="3175587"/>
            <a:ext cx="1223379" cy="359833"/>
          </a:xfrm>
          <a:prstGeom prst="roundRect">
            <a:avLst/>
          </a:prstGeom>
        </p:spPr>
        <p:style>
          <a:lnRef idx="1">
            <a:schemeClr val="accent2"/>
          </a:lnRef>
          <a:fillRef idx="2">
            <a:schemeClr val="accent2"/>
          </a:fillRef>
          <a:effectRef idx="1">
            <a:schemeClr val="accent2"/>
          </a:effectRef>
          <a:fontRef idx="minor">
            <a:schemeClr val="dk1"/>
          </a:fontRef>
        </p:style>
        <p:txBody>
          <a:bodyPr anchor="ctr"/>
          <a:lstStyle/>
          <a:p>
            <a:pPr algn="ctr" fontAlgn="auto">
              <a:spcBef>
                <a:spcPts val="0"/>
              </a:spcBef>
              <a:spcAft>
                <a:spcPts val="0"/>
              </a:spcAft>
              <a:defRPr/>
            </a:pPr>
            <a:r>
              <a:rPr lang="en-US" altLang="ja-JP" dirty="0" err="1">
                <a:latin typeface="+mn-ea"/>
                <a:cs typeface="Arial Unicode MS" pitchFamily="50" charset="-128"/>
              </a:rPr>
              <a:t>IaaS</a:t>
            </a:r>
            <a:endParaRPr lang="ja-JP" altLang="en-US" dirty="0">
              <a:latin typeface="+mn-ea"/>
              <a:cs typeface="Arial Unicode MS" pitchFamily="50" charset="-128"/>
            </a:endParaRPr>
          </a:p>
        </p:txBody>
      </p:sp>
      <p:sp>
        <p:nvSpPr>
          <p:cNvPr id="75" name="正方形/長方形 74"/>
          <p:cNvSpPr/>
          <p:nvPr/>
        </p:nvSpPr>
        <p:spPr>
          <a:xfrm>
            <a:off x="5406908" y="2744924"/>
            <a:ext cx="532278" cy="420047"/>
          </a:xfrm>
          <a:prstGeom prst="rect">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r>
              <a:rPr lang="en-US" altLang="ja-JP" dirty="0">
                <a:latin typeface="+mn-ea"/>
                <a:cs typeface="Arial Unicode MS" pitchFamily="50" charset="-128"/>
              </a:rPr>
              <a:t>VM</a:t>
            </a:r>
            <a:endParaRPr lang="ja-JP" altLang="en-US" dirty="0">
              <a:latin typeface="+mn-ea"/>
              <a:cs typeface="Arial Unicode MS" pitchFamily="50" charset="-128"/>
            </a:endParaRPr>
          </a:p>
        </p:txBody>
      </p:sp>
      <p:sp>
        <p:nvSpPr>
          <p:cNvPr id="76" name="正方形/長方形 75"/>
          <p:cNvSpPr/>
          <p:nvPr/>
        </p:nvSpPr>
        <p:spPr>
          <a:xfrm>
            <a:off x="6005722" y="2744924"/>
            <a:ext cx="532278" cy="420047"/>
          </a:xfrm>
          <a:prstGeom prst="rect">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r>
              <a:rPr lang="en-US" altLang="ja-JP" dirty="0">
                <a:latin typeface="+mn-ea"/>
                <a:cs typeface="Arial Unicode MS" pitchFamily="50" charset="-128"/>
              </a:rPr>
              <a:t>VM</a:t>
            </a:r>
            <a:endParaRPr lang="ja-JP" altLang="en-US" dirty="0">
              <a:latin typeface="+mn-ea"/>
              <a:cs typeface="Arial Unicode MS" pitchFamily="50" charset="-128"/>
            </a:endParaRPr>
          </a:p>
        </p:txBody>
      </p:sp>
      <p:pic>
        <p:nvPicPr>
          <p:cNvPr id="77" name="Picture 8" descr="MCj04289690000[1]"/>
          <p:cNvPicPr>
            <a:picLocks noChangeAspect="1" noChangeArrowheads="1"/>
          </p:cNvPicPr>
          <p:nvPr/>
        </p:nvPicPr>
        <p:blipFill>
          <a:blip r:embed="rId3" cstate="print"/>
          <a:srcRect/>
          <a:stretch>
            <a:fillRect/>
          </a:stretch>
        </p:blipFill>
        <p:spPr bwMode="auto">
          <a:xfrm>
            <a:off x="7451451" y="3750321"/>
            <a:ext cx="396046" cy="494771"/>
          </a:xfrm>
          <a:prstGeom prst="rect">
            <a:avLst/>
          </a:prstGeom>
          <a:noFill/>
          <a:ln w="9525">
            <a:noFill/>
            <a:miter lim="800000"/>
            <a:headEnd/>
            <a:tailEnd/>
          </a:ln>
        </p:spPr>
      </p:pic>
      <p:pic>
        <p:nvPicPr>
          <p:cNvPr id="78" name="Picture 8" descr="MCj04289690000[1]"/>
          <p:cNvPicPr>
            <a:picLocks noChangeAspect="1" noChangeArrowheads="1"/>
          </p:cNvPicPr>
          <p:nvPr/>
        </p:nvPicPr>
        <p:blipFill>
          <a:blip r:embed="rId3" cstate="print"/>
          <a:srcRect/>
          <a:stretch>
            <a:fillRect/>
          </a:stretch>
        </p:blipFill>
        <p:spPr bwMode="auto">
          <a:xfrm>
            <a:off x="7806425" y="3750321"/>
            <a:ext cx="396046" cy="494771"/>
          </a:xfrm>
          <a:prstGeom prst="rect">
            <a:avLst/>
          </a:prstGeom>
          <a:noFill/>
          <a:ln w="9525">
            <a:noFill/>
            <a:miter lim="800000"/>
            <a:headEnd/>
            <a:tailEnd/>
          </a:ln>
        </p:spPr>
      </p:pic>
      <p:sp>
        <p:nvSpPr>
          <p:cNvPr id="79" name="角丸四角形 78"/>
          <p:cNvSpPr/>
          <p:nvPr/>
        </p:nvSpPr>
        <p:spPr>
          <a:xfrm>
            <a:off x="7137249" y="3593542"/>
            <a:ext cx="1289685" cy="300033"/>
          </a:xfrm>
          <a:prstGeom prst="roundRect">
            <a:avLst/>
          </a:prstGeom>
        </p:spPr>
        <p:style>
          <a:lnRef idx="1">
            <a:schemeClr val="accent2"/>
          </a:lnRef>
          <a:fillRef idx="3">
            <a:schemeClr val="accent2"/>
          </a:fillRef>
          <a:effectRef idx="2">
            <a:schemeClr val="accent2"/>
          </a:effectRef>
          <a:fontRef idx="minor">
            <a:schemeClr val="lt1"/>
          </a:fontRef>
        </p:style>
        <p:txBody>
          <a:bodyPr anchor="ctr"/>
          <a:lstStyle/>
          <a:p>
            <a:pPr algn="ctr" fontAlgn="auto">
              <a:spcBef>
                <a:spcPts val="0"/>
              </a:spcBef>
              <a:spcAft>
                <a:spcPts val="0"/>
              </a:spcAft>
              <a:defRPr/>
            </a:pPr>
            <a:r>
              <a:rPr lang="en-US" altLang="ja-JP" dirty="0">
                <a:latin typeface="+mn-ea"/>
                <a:cs typeface="Arial Unicode MS" pitchFamily="50" charset="-128"/>
              </a:rPr>
              <a:t>Cluster</a:t>
            </a:r>
            <a:endParaRPr lang="ja-JP" altLang="en-US" dirty="0">
              <a:latin typeface="+mn-ea"/>
              <a:cs typeface="Arial Unicode MS" pitchFamily="50" charset="-128"/>
            </a:endParaRPr>
          </a:p>
        </p:txBody>
      </p:sp>
      <p:sp>
        <p:nvSpPr>
          <p:cNvPr id="80" name="角丸四角形 79"/>
          <p:cNvSpPr/>
          <p:nvPr/>
        </p:nvSpPr>
        <p:spPr>
          <a:xfrm>
            <a:off x="7137548" y="3184112"/>
            <a:ext cx="1223379" cy="359833"/>
          </a:xfrm>
          <a:prstGeom prst="roundRect">
            <a:avLst/>
          </a:prstGeom>
        </p:spPr>
        <p:style>
          <a:lnRef idx="1">
            <a:schemeClr val="accent2"/>
          </a:lnRef>
          <a:fillRef idx="2">
            <a:schemeClr val="accent2"/>
          </a:fillRef>
          <a:effectRef idx="1">
            <a:schemeClr val="accent2"/>
          </a:effectRef>
          <a:fontRef idx="minor">
            <a:schemeClr val="dk1"/>
          </a:fontRef>
        </p:style>
        <p:txBody>
          <a:bodyPr anchor="ctr"/>
          <a:lstStyle/>
          <a:p>
            <a:pPr algn="ctr" fontAlgn="auto">
              <a:spcBef>
                <a:spcPts val="0"/>
              </a:spcBef>
              <a:spcAft>
                <a:spcPts val="0"/>
              </a:spcAft>
              <a:defRPr/>
            </a:pPr>
            <a:r>
              <a:rPr lang="en-US" altLang="ja-JP" dirty="0" err="1">
                <a:latin typeface="+mn-ea"/>
                <a:cs typeface="Arial Unicode MS" pitchFamily="50" charset="-128"/>
              </a:rPr>
              <a:t>IaaS</a:t>
            </a:r>
            <a:endParaRPr lang="ja-JP" altLang="en-US" dirty="0">
              <a:latin typeface="+mn-ea"/>
              <a:cs typeface="Arial Unicode MS" pitchFamily="50" charset="-128"/>
            </a:endParaRPr>
          </a:p>
        </p:txBody>
      </p:sp>
      <p:sp>
        <p:nvSpPr>
          <p:cNvPr id="81" name="正方形/長方形 80"/>
          <p:cNvSpPr/>
          <p:nvPr/>
        </p:nvSpPr>
        <p:spPr>
          <a:xfrm>
            <a:off x="7203784" y="2753449"/>
            <a:ext cx="532278" cy="420047"/>
          </a:xfrm>
          <a:prstGeom prst="rect">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r>
              <a:rPr lang="en-US" altLang="ja-JP" dirty="0">
                <a:latin typeface="+mn-ea"/>
                <a:cs typeface="Arial Unicode MS" pitchFamily="50" charset="-128"/>
              </a:rPr>
              <a:t>VM</a:t>
            </a:r>
            <a:endParaRPr lang="ja-JP" altLang="en-US" dirty="0">
              <a:latin typeface="+mn-ea"/>
              <a:cs typeface="Arial Unicode MS" pitchFamily="50" charset="-128"/>
            </a:endParaRPr>
          </a:p>
        </p:txBody>
      </p:sp>
      <p:sp>
        <p:nvSpPr>
          <p:cNvPr id="82" name="正方形/長方形 81"/>
          <p:cNvSpPr/>
          <p:nvPr/>
        </p:nvSpPr>
        <p:spPr>
          <a:xfrm>
            <a:off x="7802598" y="2753449"/>
            <a:ext cx="532278" cy="420047"/>
          </a:xfrm>
          <a:prstGeom prst="rect">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r>
              <a:rPr lang="en-US" altLang="ja-JP" dirty="0">
                <a:latin typeface="+mn-ea"/>
                <a:cs typeface="Arial Unicode MS" pitchFamily="50" charset="-128"/>
              </a:rPr>
              <a:t>VM</a:t>
            </a:r>
            <a:endParaRPr lang="ja-JP" altLang="en-US" dirty="0">
              <a:latin typeface="+mn-ea"/>
              <a:cs typeface="Arial Unicode MS" pitchFamily="50" charset="-128"/>
            </a:endParaRPr>
          </a:p>
        </p:txBody>
      </p:sp>
      <p:sp>
        <p:nvSpPr>
          <p:cNvPr id="83" name="フローチャート : 磁気ディスク 82"/>
          <p:cNvSpPr/>
          <p:nvPr/>
        </p:nvSpPr>
        <p:spPr>
          <a:xfrm>
            <a:off x="3104149" y="1124744"/>
            <a:ext cx="3193670" cy="767907"/>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altLang="ja-JP" sz="3200" dirty="0" smtClean="0">
                <a:latin typeface="+mn-ea"/>
                <a:cs typeface="Arial Unicode MS" pitchFamily="50" charset="-128"/>
              </a:rPr>
              <a:t>colony</a:t>
            </a:r>
          </a:p>
        </p:txBody>
      </p:sp>
      <p:sp>
        <p:nvSpPr>
          <p:cNvPr id="84" name="正方形/長方形 83"/>
          <p:cNvSpPr/>
          <p:nvPr/>
        </p:nvSpPr>
        <p:spPr>
          <a:xfrm>
            <a:off x="3237219" y="1364771"/>
            <a:ext cx="670092" cy="420047"/>
          </a:xfrm>
          <a:prstGeom prst="rect">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r>
              <a:rPr lang="en-US" altLang="ja-JP" dirty="0" smtClean="0">
                <a:latin typeface="+mn-ea"/>
                <a:cs typeface="Arial Unicode MS" pitchFamily="50" charset="-128"/>
              </a:rPr>
              <a:t>VMI</a:t>
            </a:r>
            <a:endParaRPr lang="ja-JP" altLang="en-US" dirty="0">
              <a:latin typeface="+mn-ea"/>
              <a:cs typeface="Arial Unicode MS" pitchFamily="50" charset="-128"/>
            </a:endParaRPr>
          </a:p>
        </p:txBody>
      </p:sp>
      <p:sp>
        <p:nvSpPr>
          <p:cNvPr id="85" name="正方形/長方形 84"/>
          <p:cNvSpPr/>
          <p:nvPr/>
        </p:nvSpPr>
        <p:spPr>
          <a:xfrm>
            <a:off x="5369628" y="1364771"/>
            <a:ext cx="662054" cy="420047"/>
          </a:xfrm>
          <a:prstGeom prst="rect">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r>
              <a:rPr lang="en-US" altLang="ja-JP" sz="2000" dirty="0" smtClean="0">
                <a:latin typeface="+mn-ea"/>
                <a:cs typeface="Arial Unicode MS" pitchFamily="50" charset="-128"/>
              </a:rPr>
              <a:t>VMI</a:t>
            </a:r>
            <a:endParaRPr lang="ja-JP" altLang="en-US" sz="2000" dirty="0">
              <a:latin typeface="+mn-ea"/>
              <a:cs typeface="Arial Unicode MS" pitchFamily="50" charset="-128"/>
            </a:endParaRPr>
          </a:p>
        </p:txBody>
      </p:sp>
      <p:sp>
        <p:nvSpPr>
          <p:cNvPr id="86" name="テキスト ボックス 85"/>
          <p:cNvSpPr txBox="1"/>
          <p:nvPr/>
        </p:nvSpPr>
        <p:spPr>
          <a:xfrm>
            <a:off x="384458" y="1196752"/>
            <a:ext cx="2747382" cy="584775"/>
          </a:xfrm>
          <a:prstGeom prst="rect">
            <a:avLst/>
          </a:prstGeom>
          <a:noFill/>
        </p:spPr>
        <p:txBody>
          <a:bodyPr wrap="square" rtlCol="0">
            <a:spAutoFit/>
          </a:bodyPr>
          <a:lstStyle/>
          <a:p>
            <a:r>
              <a:rPr kumimoji="1" lang="en-US" altLang="ja-JP" sz="1600" dirty="0" smtClean="0">
                <a:latin typeface="+mn-ea"/>
                <a:ea typeface="+mn-ea"/>
                <a:cs typeface="Arial Unicode MS" pitchFamily="50" charset="-128"/>
              </a:rPr>
              <a:t>VMI: Virtual Machine Image</a:t>
            </a:r>
          </a:p>
          <a:p>
            <a:r>
              <a:rPr kumimoji="1" lang="en-US" altLang="ja-JP" sz="1600" dirty="0" smtClean="0">
                <a:latin typeface="+mn-ea"/>
                <a:ea typeface="+mn-ea"/>
                <a:cs typeface="Arial Unicode MS" pitchFamily="50" charset="-128"/>
              </a:rPr>
              <a:t>VM: Virtual </a:t>
            </a:r>
            <a:r>
              <a:rPr lang="en-US" altLang="ja-JP" sz="1600" dirty="0" smtClean="0">
                <a:latin typeface="+mn-ea"/>
                <a:ea typeface="+mn-ea"/>
                <a:cs typeface="Arial Unicode MS" pitchFamily="50" charset="-128"/>
              </a:rPr>
              <a:t>Machines</a:t>
            </a:r>
            <a:endParaRPr kumimoji="1" lang="ja-JP" altLang="en-US" sz="1600" dirty="0">
              <a:latin typeface="+mn-ea"/>
              <a:ea typeface="+mn-ea"/>
              <a:cs typeface="Arial Unicode MS" pitchFamily="50" charset="-128"/>
            </a:endParaRPr>
          </a:p>
        </p:txBody>
      </p:sp>
      <p:cxnSp>
        <p:nvCxnSpPr>
          <p:cNvPr id="87" name="直線矢印コネクタ 86"/>
          <p:cNvCxnSpPr>
            <a:stCxn id="84" idx="2"/>
            <a:endCxn id="44" idx="0"/>
          </p:cNvCxnSpPr>
          <p:nvPr/>
        </p:nvCxnSpPr>
        <p:spPr>
          <a:xfrm flipH="1">
            <a:off x="1573412" y="1784818"/>
            <a:ext cx="1998853" cy="96010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8" name="直線矢印コネクタ 87"/>
          <p:cNvCxnSpPr>
            <a:stCxn id="84" idx="2"/>
            <a:endCxn id="50" idx="0"/>
          </p:cNvCxnSpPr>
          <p:nvPr/>
        </p:nvCxnSpPr>
        <p:spPr>
          <a:xfrm flipH="1">
            <a:off x="3370290" y="1784818"/>
            <a:ext cx="201976" cy="96863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9" name="直線矢印コネクタ 88"/>
          <p:cNvCxnSpPr>
            <a:stCxn id="84" idx="2"/>
            <a:endCxn id="75" idx="0"/>
          </p:cNvCxnSpPr>
          <p:nvPr/>
        </p:nvCxnSpPr>
        <p:spPr>
          <a:xfrm>
            <a:off x="3572265" y="1784818"/>
            <a:ext cx="2100783" cy="96010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90" name="直線矢印コネクタ 89"/>
          <p:cNvCxnSpPr>
            <a:stCxn id="84" idx="2"/>
            <a:endCxn id="81" idx="0"/>
          </p:cNvCxnSpPr>
          <p:nvPr/>
        </p:nvCxnSpPr>
        <p:spPr>
          <a:xfrm>
            <a:off x="3572265" y="1784818"/>
            <a:ext cx="3897659" cy="96863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91" name="直線矢印コネクタ 90"/>
          <p:cNvCxnSpPr>
            <a:stCxn id="85" idx="2"/>
            <a:endCxn id="45" idx="0"/>
          </p:cNvCxnSpPr>
          <p:nvPr/>
        </p:nvCxnSpPr>
        <p:spPr>
          <a:xfrm flipH="1">
            <a:off x="2172226" y="1784818"/>
            <a:ext cx="3528430" cy="96010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92" name="直線矢印コネクタ 91"/>
          <p:cNvCxnSpPr>
            <a:stCxn id="85" idx="2"/>
            <a:endCxn id="51" idx="0"/>
          </p:cNvCxnSpPr>
          <p:nvPr/>
        </p:nvCxnSpPr>
        <p:spPr>
          <a:xfrm flipH="1">
            <a:off x="3969102" y="1784818"/>
            <a:ext cx="1731553" cy="96863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93" name="直線矢印コネクタ 92"/>
          <p:cNvCxnSpPr>
            <a:endCxn id="82" idx="0"/>
          </p:cNvCxnSpPr>
          <p:nvPr/>
        </p:nvCxnSpPr>
        <p:spPr>
          <a:xfrm>
            <a:off x="5832077" y="1724811"/>
            <a:ext cx="2236661" cy="102863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94" name="直線矢印コネクタ 93"/>
          <p:cNvCxnSpPr>
            <a:stCxn id="85" idx="2"/>
            <a:endCxn id="76" idx="0"/>
          </p:cNvCxnSpPr>
          <p:nvPr/>
        </p:nvCxnSpPr>
        <p:spPr>
          <a:xfrm>
            <a:off x="5700655" y="1784818"/>
            <a:ext cx="571206" cy="96010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95" name="テキスト ボックス 94"/>
          <p:cNvSpPr txBox="1"/>
          <p:nvPr/>
        </p:nvSpPr>
        <p:spPr>
          <a:xfrm>
            <a:off x="2838010" y="2084851"/>
            <a:ext cx="3822222" cy="461665"/>
          </a:xfrm>
          <a:prstGeom prst="rect">
            <a:avLst/>
          </a:prstGeom>
          <a:solidFill>
            <a:schemeClr val="bg1"/>
          </a:solidFill>
        </p:spPr>
        <p:txBody>
          <a:bodyPr wrap="square" rtlCol="0">
            <a:spAutoFit/>
          </a:bodyPr>
          <a:lstStyle/>
          <a:p>
            <a:r>
              <a:rPr kumimoji="1" lang="en-US" altLang="ja-JP" sz="2400" dirty="0" smtClean="0">
                <a:latin typeface="+mn-ea"/>
                <a:ea typeface="+mn-ea"/>
                <a:cs typeface="Arial Unicode MS" pitchFamily="50" charset="-128"/>
              </a:rPr>
              <a:t>Launch </a:t>
            </a:r>
            <a:r>
              <a:rPr lang="en-US" altLang="ja-JP" sz="2400" dirty="0" smtClean="0">
                <a:latin typeface="+mn-ea"/>
                <a:ea typeface="+mn-ea"/>
                <a:cs typeface="Arial Unicode MS" pitchFamily="50" charset="-128"/>
              </a:rPr>
              <a:t>m</a:t>
            </a:r>
            <a:r>
              <a:rPr kumimoji="1" lang="en-US" altLang="ja-JP" sz="2400" dirty="0" smtClean="0">
                <a:latin typeface="+mn-ea"/>
                <a:ea typeface="+mn-ea"/>
                <a:cs typeface="Arial Unicode MS" pitchFamily="50" charset="-128"/>
              </a:rPr>
              <a:t>achine </a:t>
            </a:r>
            <a:r>
              <a:rPr lang="en-US" altLang="ja-JP" sz="2400" dirty="0" smtClean="0">
                <a:latin typeface="+mn-ea"/>
                <a:ea typeface="+mn-ea"/>
                <a:cs typeface="Arial Unicode MS" pitchFamily="50" charset="-128"/>
              </a:rPr>
              <a:t>i</a:t>
            </a:r>
            <a:r>
              <a:rPr kumimoji="1" lang="en-US" altLang="ja-JP" sz="2400" dirty="0" smtClean="0">
                <a:latin typeface="+mn-ea"/>
                <a:ea typeface="+mn-ea"/>
                <a:cs typeface="Arial Unicode MS" pitchFamily="50" charset="-128"/>
              </a:rPr>
              <a:t>mages</a:t>
            </a:r>
            <a:endParaRPr kumimoji="1" lang="ja-JP" altLang="en-US" sz="2400" dirty="0">
              <a:latin typeface="+mn-ea"/>
              <a:ea typeface="+mn-ea"/>
              <a:cs typeface="Arial Unicode MS" pitchFamily="50" charset="-128"/>
            </a:endParaRPr>
          </a:p>
        </p:txBody>
      </p:sp>
      <p:sp>
        <p:nvSpPr>
          <p:cNvPr id="98" name="テキスト ボックス 97"/>
          <p:cNvSpPr txBox="1"/>
          <p:nvPr/>
        </p:nvSpPr>
        <p:spPr>
          <a:xfrm>
            <a:off x="6372200" y="1124744"/>
            <a:ext cx="2736304" cy="707886"/>
          </a:xfrm>
          <a:prstGeom prst="rect">
            <a:avLst/>
          </a:prstGeom>
          <a:solidFill>
            <a:schemeClr val="bg1"/>
          </a:solidFill>
          <a:ln w="22225">
            <a:solidFill>
              <a:schemeClr val="tx2">
                <a:lumMod val="60000"/>
                <a:lumOff val="40000"/>
              </a:schemeClr>
            </a:solidFill>
          </a:ln>
        </p:spPr>
        <p:txBody>
          <a:bodyPr wrap="square" rtlCol="0">
            <a:spAutoFit/>
          </a:bodyPr>
          <a:lstStyle/>
          <a:p>
            <a:r>
              <a:rPr kumimoji="1" lang="ja-JP" altLang="en-US" sz="2000" dirty="0" smtClean="0">
                <a:latin typeface="+mn-ea"/>
                <a:ea typeface="+mn-ea"/>
                <a:cs typeface="Arial Unicode MS" pitchFamily="50" charset="-128"/>
              </a:rPr>
              <a:t>広域分散</a:t>
            </a:r>
            <a:endParaRPr kumimoji="1" lang="en-US" altLang="ja-JP" sz="2000" dirty="0" smtClean="0">
              <a:latin typeface="+mn-ea"/>
              <a:ea typeface="+mn-ea"/>
              <a:cs typeface="Arial Unicode MS" pitchFamily="50" charset="-128"/>
            </a:endParaRPr>
          </a:p>
          <a:p>
            <a:r>
              <a:rPr kumimoji="1" lang="ja-JP" altLang="en-US" sz="2000" dirty="0" smtClean="0">
                <a:latin typeface="+mn-ea"/>
                <a:ea typeface="+mn-ea"/>
                <a:cs typeface="Arial Unicode MS" pitchFamily="50" charset="-128"/>
              </a:rPr>
              <a:t>オブジェクトストレージ</a:t>
            </a:r>
            <a:endParaRPr kumimoji="1" lang="ja-JP" altLang="en-US" sz="2000" dirty="0">
              <a:latin typeface="+mn-ea"/>
              <a:ea typeface="+mn-ea"/>
              <a:cs typeface="Arial Unicode MS" pitchFamily="50" charset="-128"/>
            </a:endParaRPr>
          </a:p>
        </p:txBody>
      </p:sp>
      <p:sp>
        <p:nvSpPr>
          <p:cNvPr id="99" name="テキスト ボックス 98"/>
          <p:cNvSpPr txBox="1"/>
          <p:nvPr/>
        </p:nvSpPr>
        <p:spPr>
          <a:xfrm>
            <a:off x="5652120" y="4221088"/>
            <a:ext cx="2511896" cy="400110"/>
          </a:xfrm>
          <a:prstGeom prst="rect">
            <a:avLst/>
          </a:prstGeom>
          <a:solidFill>
            <a:schemeClr val="bg1"/>
          </a:solidFill>
          <a:ln w="22225">
            <a:solidFill>
              <a:srgbClr val="C00000"/>
            </a:solidFill>
          </a:ln>
        </p:spPr>
        <p:txBody>
          <a:bodyPr wrap="square" rtlCol="0">
            <a:spAutoFit/>
          </a:bodyPr>
          <a:lstStyle/>
          <a:p>
            <a:r>
              <a:rPr kumimoji="1" lang="en-US" altLang="ja-JP" sz="2000" dirty="0" smtClean="0">
                <a:latin typeface="+mn-ea"/>
                <a:ea typeface="+mn-ea"/>
                <a:cs typeface="Arial Unicode MS" pitchFamily="50" charset="-128"/>
              </a:rPr>
              <a:t>Cluster as a Service</a:t>
            </a:r>
            <a:endParaRPr kumimoji="1" lang="ja-JP" altLang="en-US" sz="2000" dirty="0">
              <a:latin typeface="+mn-ea"/>
              <a:ea typeface="+mn-ea"/>
              <a:cs typeface="Arial Unicode MS" pitchFamily="50" charset="-128"/>
            </a:endParaRPr>
          </a:p>
        </p:txBody>
      </p:sp>
      <p:sp>
        <p:nvSpPr>
          <p:cNvPr id="96" name="角丸四角形吹き出し 95"/>
          <p:cNvSpPr/>
          <p:nvPr/>
        </p:nvSpPr>
        <p:spPr>
          <a:xfrm>
            <a:off x="3203848" y="3140968"/>
            <a:ext cx="3024336" cy="1008112"/>
          </a:xfrm>
          <a:prstGeom prst="wedgeRoundRectCallout">
            <a:avLst>
              <a:gd name="adj1" fmla="val 46080"/>
              <a:gd name="adj2" fmla="val 68572"/>
              <a:gd name="adj3" fmla="val 16667"/>
            </a:avLst>
          </a:prstGeom>
          <a:solidFill>
            <a:srgbClr val="FFFF99"/>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ja-JP" dirty="0" smtClean="0">
                <a:solidFill>
                  <a:schemeClr val="tx1"/>
                </a:solidFill>
                <a:latin typeface="+mn-ea"/>
              </a:rPr>
              <a:t>必要なクラウド</a:t>
            </a:r>
            <a:r>
              <a:rPr lang="ja-JP" altLang="en-US" dirty="0" smtClean="0">
                <a:solidFill>
                  <a:schemeClr val="tx1"/>
                </a:solidFill>
                <a:latin typeface="+mn-ea"/>
              </a:rPr>
              <a:t>基盤</a:t>
            </a:r>
            <a:r>
              <a:rPr lang="ja-JP" altLang="ja-JP" dirty="0" smtClean="0">
                <a:solidFill>
                  <a:schemeClr val="tx1"/>
                </a:solidFill>
                <a:latin typeface="+mn-ea"/>
              </a:rPr>
              <a:t>を</a:t>
            </a:r>
            <a:r>
              <a:rPr lang="ja-JP" altLang="en-US" dirty="0" smtClean="0">
                <a:solidFill>
                  <a:schemeClr val="tx1"/>
                </a:solidFill>
                <a:latin typeface="+mn-ea"/>
              </a:rPr>
              <a:t>，</a:t>
            </a:r>
            <a:r>
              <a:rPr lang="ja-JP" altLang="ja-JP" dirty="0" smtClean="0">
                <a:solidFill>
                  <a:schemeClr val="tx1"/>
                </a:solidFill>
                <a:latin typeface="+mn-ea"/>
              </a:rPr>
              <a:t>必要な場所に</a:t>
            </a:r>
            <a:r>
              <a:rPr lang="ja-JP" altLang="en-US" dirty="0" smtClean="0">
                <a:solidFill>
                  <a:schemeClr val="tx1"/>
                </a:solidFill>
                <a:latin typeface="+mn-ea"/>
              </a:rPr>
              <a:t>，</a:t>
            </a:r>
            <a:r>
              <a:rPr lang="ja-JP" altLang="ja-JP" dirty="0" smtClean="0">
                <a:solidFill>
                  <a:schemeClr val="tx1"/>
                </a:solidFill>
                <a:latin typeface="+mn-ea"/>
              </a:rPr>
              <a:t>必要な構成で</a:t>
            </a:r>
            <a:r>
              <a:rPr lang="ja-JP" altLang="en-US" dirty="0" smtClean="0">
                <a:solidFill>
                  <a:schemeClr val="tx1"/>
                </a:solidFill>
                <a:latin typeface="+mn-ea"/>
              </a:rPr>
              <a:t>，</a:t>
            </a:r>
            <a:r>
              <a:rPr lang="ja-JP" altLang="ja-JP" dirty="0" smtClean="0">
                <a:solidFill>
                  <a:schemeClr val="tx1"/>
                </a:solidFill>
                <a:latin typeface="+mn-ea"/>
              </a:rPr>
              <a:t>構築する</a:t>
            </a:r>
            <a:r>
              <a:rPr lang="ja-JP" altLang="en-US" dirty="0" smtClean="0">
                <a:solidFill>
                  <a:schemeClr val="tx1"/>
                </a:solidFill>
                <a:latin typeface="+mn-ea"/>
              </a:rPr>
              <a:t>サービス</a:t>
            </a:r>
            <a:endParaRPr kumimoji="1" lang="ja-JP" altLang="en-US" dirty="0">
              <a:solidFill>
                <a:schemeClr val="tx1"/>
              </a:solidFill>
              <a:latin typeface="+mn-ea"/>
            </a:endParaRPr>
          </a:p>
        </p:txBody>
      </p:sp>
      <p:sp>
        <p:nvSpPr>
          <p:cNvPr id="97" name="角丸四角形吹き出し 96"/>
          <p:cNvSpPr/>
          <p:nvPr/>
        </p:nvSpPr>
        <p:spPr>
          <a:xfrm>
            <a:off x="5940152" y="44624"/>
            <a:ext cx="3024336" cy="1008112"/>
          </a:xfrm>
          <a:prstGeom prst="wedgeRoundRectCallout">
            <a:avLst>
              <a:gd name="adj1" fmla="val -57772"/>
              <a:gd name="adj2" fmla="val 65222"/>
              <a:gd name="adj3" fmla="val 16667"/>
            </a:avLst>
          </a:prstGeom>
          <a:solidFill>
            <a:srgbClr val="FFFF99"/>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dirty="0" smtClean="0">
                <a:solidFill>
                  <a:schemeClr val="tx1"/>
                </a:solidFill>
              </a:rPr>
              <a:t>地域分散クラウド基盤上で起動するマシンイメージ等を</a:t>
            </a:r>
            <a:endParaRPr lang="en-US" altLang="ja-JP" dirty="0" smtClean="0">
              <a:solidFill>
                <a:schemeClr val="tx1"/>
              </a:solidFill>
            </a:endParaRPr>
          </a:p>
          <a:p>
            <a:r>
              <a:rPr lang="ja-JP" altLang="en-US" dirty="0" smtClean="0">
                <a:solidFill>
                  <a:schemeClr val="tx1"/>
                </a:solidFill>
              </a:rPr>
              <a:t>保存するサービス</a:t>
            </a:r>
            <a:endParaRPr kumimoji="1" lang="ja-JP" altLang="en-US" dirty="0">
              <a:solidFill>
                <a:schemeClr val="tx1"/>
              </a:solidFill>
            </a:endParaRPr>
          </a:p>
        </p:txBody>
      </p:sp>
      <p:sp>
        <p:nvSpPr>
          <p:cNvPr id="101" name="正方形/長方形 100"/>
          <p:cNvSpPr/>
          <p:nvPr/>
        </p:nvSpPr>
        <p:spPr>
          <a:xfrm>
            <a:off x="3822192" y="1023395"/>
            <a:ext cx="1673352" cy="420047"/>
          </a:xfrm>
          <a:prstGeom prst="rect">
            <a:avLst/>
          </a:prstGeom>
          <a:solidFill>
            <a:srgbClr val="0070C0"/>
          </a:solidFill>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r>
              <a:rPr lang="ja-JP" altLang="en-US" sz="2000" dirty="0" smtClean="0">
                <a:latin typeface="+mn-ea"/>
                <a:cs typeface="Arial Unicode MS" pitchFamily="50" charset="-128"/>
              </a:rPr>
              <a:t>コンテンツ</a:t>
            </a:r>
            <a:endParaRPr lang="ja-JP" altLang="en-US" sz="2000" dirty="0">
              <a:latin typeface="+mn-ea"/>
              <a:cs typeface="Arial Unicode MS" pitchFamily="50" charset="-128"/>
            </a:endParaRPr>
          </a:p>
        </p:txBody>
      </p:sp>
      <p:sp>
        <p:nvSpPr>
          <p:cNvPr id="102" name="正方形/長方形 101"/>
          <p:cNvSpPr/>
          <p:nvPr/>
        </p:nvSpPr>
        <p:spPr>
          <a:xfrm>
            <a:off x="3718560" y="947195"/>
            <a:ext cx="1673352" cy="420047"/>
          </a:xfrm>
          <a:prstGeom prst="rect">
            <a:avLst/>
          </a:prstGeom>
          <a:solidFill>
            <a:srgbClr val="0070C0"/>
          </a:solidFill>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r>
              <a:rPr lang="ja-JP" altLang="en-US" sz="2000" dirty="0" smtClean="0">
                <a:latin typeface="+mn-ea"/>
                <a:cs typeface="Arial Unicode MS" pitchFamily="50" charset="-128"/>
              </a:rPr>
              <a:t>コンテンツ</a:t>
            </a:r>
            <a:endParaRPr lang="ja-JP" altLang="en-US" sz="2000" dirty="0">
              <a:latin typeface="+mn-ea"/>
              <a:cs typeface="Arial Unicode MS" pitchFamily="50" charset="-128"/>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6"/>
                                        </p:tgtEl>
                                        <p:attrNameLst>
                                          <p:attrName>style.visibility</p:attrName>
                                        </p:attrNameLst>
                                      </p:cBhvr>
                                      <p:to>
                                        <p:strVal val="visible"/>
                                      </p:to>
                                    </p:set>
                                    <p:animEffect transition="in" filter="fade">
                                      <p:cBhvr>
                                        <p:cTn id="7" dur="2000"/>
                                        <p:tgtEl>
                                          <p:spTgt spid="9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7"/>
                                        </p:tgtEl>
                                        <p:attrNameLst>
                                          <p:attrName>style.visibility</p:attrName>
                                        </p:attrNameLst>
                                      </p:cBhvr>
                                      <p:to>
                                        <p:strVal val="visible"/>
                                      </p:to>
                                    </p:set>
                                    <p:animEffect transition="in" filter="fade">
                                      <p:cBhvr>
                                        <p:cTn id="12" dur="2000"/>
                                        <p:tgtEl>
                                          <p:spTgt spid="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 grpId="0" animBg="1"/>
      <p:bldP spid="97"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z="3600" dirty="0" smtClean="0"/>
              <a:t>インタークラウド基盤のアーキテクチャ</a:t>
            </a:r>
            <a:endParaRPr lang="ja-JP" altLang="en-US" sz="3600" dirty="0"/>
          </a:p>
        </p:txBody>
      </p:sp>
      <p:sp>
        <p:nvSpPr>
          <p:cNvPr id="74" name="スライド番号プレースホルダ 2"/>
          <p:cNvSpPr>
            <a:spLocks noGrp="1"/>
          </p:cNvSpPr>
          <p:nvPr>
            <p:ph type="sldNum" sz="quarter" idx="10"/>
          </p:nvPr>
        </p:nvSpPr>
        <p:spPr/>
        <p:txBody>
          <a:bodyPr/>
          <a:lstStyle/>
          <a:p>
            <a:fld id="{2D49EB63-8A47-42A8-B1AF-7D6D75D2383C}" type="slidenum">
              <a:rPr lang="ja-JP" altLang="en-US" smtClean="0"/>
              <a:pPr/>
              <a:t>41</a:t>
            </a:fld>
            <a:endParaRPr lang="ja-JP" altLang="en-US" dirty="0"/>
          </a:p>
        </p:txBody>
      </p:sp>
      <p:sp>
        <p:nvSpPr>
          <p:cNvPr id="21" name="正方形/長方形 20"/>
          <p:cNvSpPr/>
          <p:nvPr/>
        </p:nvSpPr>
        <p:spPr bwMode="auto">
          <a:xfrm>
            <a:off x="3671900" y="1412776"/>
            <a:ext cx="360040" cy="504056"/>
          </a:xfrm>
          <a:prstGeom prst="rect">
            <a:avLst/>
          </a:prstGeom>
          <a:solidFill>
            <a:schemeClr val="bg1"/>
          </a:solidFill>
          <a:ln w="9525">
            <a:solidFill>
              <a:schemeClr val="accent1">
                <a:lumMod val="25000"/>
              </a:schemeClr>
            </a:solidFill>
            <a:miter lim="800000"/>
            <a:headEnd/>
            <a:tailEnd/>
          </a:ln>
        </p:spPr>
        <p:txBody>
          <a:bodyPr wrap="none" rtlCol="0" anchor="ctr"/>
          <a:lstStyle/>
          <a:p>
            <a:pPr algn="l">
              <a:spcBef>
                <a:spcPct val="0"/>
              </a:spcBef>
            </a:pPr>
            <a:endParaRPr kumimoji="1" lang="ja-JP" altLang="en-US" sz="1800" b="0">
              <a:solidFill>
                <a:srgbClr val="333333"/>
              </a:solidFill>
              <a:latin typeface="+mn-ea"/>
              <a:ea typeface="+mn-ea"/>
            </a:endParaRPr>
          </a:p>
        </p:txBody>
      </p:sp>
      <p:cxnSp>
        <p:nvCxnSpPr>
          <p:cNvPr id="25" name="直線コネクタ 24"/>
          <p:cNvCxnSpPr/>
          <p:nvPr/>
        </p:nvCxnSpPr>
        <p:spPr bwMode="auto">
          <a:xfrm>
            <a:off x="611560" y="2456892"/>
            <a:ext cx="7632848" cy="0"/>
          </a:xfrm>
          <a:prstGeom prst="line">
            <a:avLst/>
          </a:prstGeom>
          <a:solidFill>
            <a:schemeClr val="accent1"/>
          </a:solidFill>
          <a:ln w="9525" cap="flat" cmpd="sng" algn="ctr">
            <a:solidFill>
              <a:schemeClr val="tx1"/>
            </a:solidFill>
            <a:prstDash val="sysDash"/>
            <a:miter lim="800000"/>
            <a:headEnd type="none" w="med" len="med"/>
            <a:tailEnd type="none" w="med" len="med"/>
          </a:ln>
          <a:effectLst/>
        </p:spPr>
      </p:cxnSp>
      <p:sp>
        <p:nvSpPr>
          <p:cNvPr id="26" name="正方形/長方形 25"/>
          <p:cNvSpPr/>
          <p:nvPr/>
        </p:nvSpPr>
        <p:spPr bwMode="auto">
          <a:xfrm>
            <a:off x="4103948" y="1412776"/>
            <a:ext cx="360040" cy="504056"/>
          </a:xfrm>
          <a:prstGeom prst="rect">
            <a:avLst/>
          </a:prstGeom>
          <a:solidFill>
            <a:schemeClr val="bg1"/>
          </a:solidFill>
          <a:ln w="9525">
            <a:solidFill>
              <a:schemeClr val="accent1">
                <a:lumMod val="25000"/>
              </a:schemeClr>
            </a:solidFill>
            <a:miter lim="800000"/>
            <a:headEnd/>
            <a:tailEnd/>
          </a:ln>
        </p:spPr>
        <p:txBody>
          <a:bodyPr wrap="none" rtlCol="0" anchor="ctr"/>
          <a:lstStyle/>
          <a:p>
            <a:pPr algn="l">
              <a:spcBef>
                <a:spcPct val="0"/>
              </a:spcBef>
            </a:pPr>
            <a:endParaRPr kumimoji="1" lang="ja-JP" altLang="en-US" sz="1800" b="0">
              <a:solidFill>
                <a:srgbClr val="333333"/>
              </a:solidFill>
              <a:latin typeface="+mn-ea"/>
              <a:ea typeface="+mn-ea"/>
            </a:endParaRPr>
          </a:p>
        </p:txBody>
      </p:sp>
      <p:sp>
        <p:nvSpPr>
          <p:cNvPr id="27" name="正方形/長方形 26"/>
          <p:cNvSpPr/>
          <p:nvPr/>
        </p:nvSpPr>
        <p:spPr bwMode="auto">
          <a:xfrm>
            <a:off x="5004048" y="1412776"/>
            <a:ext cx="360040" cy="504056"/>
          </a:xfrm>
          <a:prstGeom prst="rect">
            <a:avLst/>
          </a:prstGeom>
          <a:solidFill>
            <a:schemeClr val="bg1"/>
          </a:solidFill>
          <a:ln w="9525">
            <a:solidFill>
              <a:schemeClr val="accent1">
                <a:lumMod val="25000"/>
              </a:schemeClr>
            </a:solidFill>
            <a:miter lim="800000"/>
            <a:headEnd/>
            <a:tailEnd/>
          </a:ln>
        </p:spPr>
        <p:txBody>
          <a:bodyPr wrap="none" rtlCol="0" anchor="ctr"/>
          <a:lstStyle/>
          <a:p>
            <a:pPr algn="l">
              <a:spcBef>
                <a:spcPct val="0"/>
              </a:spcBef>
            </a:pPr>
            <a:endParaRPr kumimoji="1" lang="ja-JP" altLang="en-US" sz="1800" b="0">
              <a:solidFill>
                <a:srgbClr val="333333"/>
              </a:solidFill>
              <a:latin typeface="+mn-ea"/>
              <a:ea typeface="+mn-ea"/>
            </a:endParaRPr>
          </a:p>
        </p:txBody>
      </p:sp>
      <p:sp>
        <p:nvSpPr>
          <p:cNvPr id="30" name="フローチャート : 磁気ディスク 29"/>
          <p:cNvSpPr/>
          <p:nvPr/>
        </p:nvSpPr>
        <p:spPr bwMode="auto">
          <a:xfrm>
            <a:off x="6120172" y="1376772"/>
            <a:ext cx="576064" cy="540060"/>
          </a:xfrm>
          <a:prstGeom prst="flowChartMagneticDisk">
            <a:avLst/>
          </a:prstGeom>
          <a:solidFill>
            <a:schemeClr val="bg1"/>
          </a:solidFill>
          <a:ln w="9525">
            <a:solidFill>
              <a:schemeClr val="accent1">
                <a:lumMod val="25000"/>
              </a:schemeClr>
            </a:solidFill>
            <a:miter lim="800000"/>
            <a:headEnd/>
            <a:tailEnd/>
          </a:ln>
        </p:spPr>
        <p:txBody>
          <a:bodyPr wrap="none" rtlCol="0" anchor="ctr"/>
          <a:lstStyle/>
          <a:p>
            <a:pPr algn="l">
              <a:spcBef>
                <a:spcPct val="0"/>
              </a:spcBef>
            </a:pPr>
            <a:endParaRPr kumimoji="1" lang="ja-JP" altLang="en-US" sz="1800" b="0">
              <a:solidFill>
                <a:srgbClr val="333333"/>
              </a:solidFill>
              <a:latin typeface="+mn-ea"/>
              <a:ea typeface="+mn-ea"/>
            </a:endParaRPr>
          </a:p>
        </p:txBody>
      </p:sp>
      <p:sp>
        <p:nvSpPr>
          <p:cNvPr id="31" name="タイトル 1"/>
          <p:cNvSpPr txBox="1">
            <a:spLocks/>
          </p:cNvSpPr>
          <p:nvPr/>
        </p:nvSpPr>
        <p:spPr bwMode="auto">
          <a:xfrm>
            <a:off x="467544" y="1484784"/>
            <a:ext cx="2376264" cy="582594"/>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defTabSz="914400" rtl="0" eaLnBrk="0" fontAlgn="base" latinLnBrk="0" hangingPunct="0">
              <a:lnSpc>
                <a:spcPct val="100000"/>
              </a:lnSpc>
              <a:spcBef>
                <a:spcPct val="0"/>
              </a:spcBef>
              <a:spcAft>
                <a:spcPct val="0"/>
              </a:spcAft>
              <a:buClrTx/>
              <a:buSzTx/>
              <a:buFontTx/>
              <a:buNone/>
              <a:tabLst/>
              <a:defRPr/>
            </a:pPr>
            <a:r>
              <a:rPr lang="ja-JP" altLang="en-US" sz="2800" kern="0" dirty="0" smtClean="0">
                <a:latin typeface="+mn-ea"/>
                <a:ea typeface="+mn-ea"/>
                <a:cs typeface="+mj-cs"/>
              </a:rPr>
              <a:t>教育クラウド</a:t>
            </a:r>
            <a:endParaRPr lang="en-US" altLang="ja-JP" sz="2800" kern="0" dirty="0" smtClean="0">
              <a:latin typeface="+mn-ea"/>
              <a:ea typeface="+mn-ea"/>
              <a:cs typeface="+mj-cs"/>
            </a:endParaRPr>
          </a:p>
          <a:p>
            <a:pPr marL="0" marR="0" lvl="0" indent="0" defTabSz="914400" rtl="0" eaLnBrk="0" fontAlgn="base" latinLnBrk="0" hangingPunct="0">
              <a:lnSpc>
                <a:spcPct val="100000"/>
              </a:lnSpc>
              <a:spcBef>
                <a:spcPct val="0"/>
              </a:spcBef>
              <a:spcAft>
                <a:spcPct val="0"/>
              </a:spcAft>
              <a:buClrTx/>
              <a:buSzTx/>
              <a:buFontTx/>
              <a:buNone/>
              <a:tabLst/>
              <a:defRPr/>
            </a:pPr>
            <a:r>
              <a:rPr lang="en-US" altLang="ja-JP" sz="1600" kern="0" dirty="0" smtClean="0">
                <a:latin typeface="+mn-ea"/>
                <a:ea typeface="+mn-ea"/>
                <a:cs typeface="+mj-cs"/>
              </a:rPr>
              <a:t>(e</a:t>
            </a:r>
            <a:r>
              <a:rPr kumimoji="1" lang="en-US" altLang="ja-JP" sz="1600" b="0" i="0" u="none" strike="noStrike" kern="0" cap="none" spc="0" normalizeH="0" baseline="0" noProof="0" dirty="0" err="1" smtClean="0">
                <a:ln>
                  <a:noFill/>
                </a:ln>
                <a:solidFill>
                  <a:schemeClr val="tx1"/>
                </a:solidFill>
                <a:effectLst/>
                <a:uLnTx/>
                <a:uFillTx/>
                <a:latin typeface="+mn-ea"/>
                <a:ea typeface="+mn-ea"/>
                <a:cs typeface="+mj-cs"/>
              </a:rPr>
              <a:t>dubase</a:t>
            </a:r>
            <a:r>
              <a:rPr kumimoji="1" lang="en-US" altLang="ja-JP" sz="1600" b="0" i="0" u="none" strike="noStrike" kern="0" cap="none" spc="0" normalizeH="0" baseline="0" noProof="0" dirty="0" smtClean="0">
                <a:ln>
                  <a:noFill/>
                </a:ln>
                <a:solidFill>
                  <a:schemeClr val="tx1"/>
                </a:solidFill>
                <a:effectLst/>
                <a:uLnTx/>
                <a:uFillTx/>
                <a:latin typeface="+mn-ea"/>
                <a:ea typeface="+mn-ea"/>
                <a:cs typeface="+mj-cs"/>
              </a:rPr>
              <a:t> Cloud</a:t>
            </a:r>
            <a:r>
              <a:rPr lang="en-US" altLang="ja-JP" sz="1600" kern="0" dirty="0" smtClean="0">
                <a:latin typeface="+mn-ea"/>
                <a:ea typeface="+mn-ea"/>
                <a:cs typeface="+mj-cs"/>
              </a:rPr>
              <a:t>)</a:t>
            </a:r>
            <a:endParaRPr kumimoji="1" lang="ja-JP" altLang="en-US" sz="1600" b="0" i="0" u="none" strike="noStrike" kern="0" cap="none" spc="0" normalizeH="0" baseline="0" noProof="0" dirty="0">
              <a:ln>
                <a:noFill/>
              </a:ln>
              <a:solidFill>
                <a:schemeClr val="tx1"/>
              </a:solidFill>
              <a:effectLst/>
              <a:uLnTx/>
              <a:uFillTx/>
              <a:latin typeface="+mn-ea"/>
              <a:ea typeface="+mn-ea"/>
              <a:cs typeface="+mj-cs"/>
            </a:endParaRPr>
          </a:p>
        </p:txBody>
      </p:sp>
      <p:sp>
        <p:nvSpPr>
          <p:cNvPr id="32" name="タイトル 1"/>
          <p:cNvSpPr txBox="1">
            <a:spLocks/>
          </p:cNvSpPr>
          <p:nvPr/>
        </p:nvSpPr>
        <p:spPr bwMode="auto">
          <a:xfrm>
            <a:off x="467544" y="2954418"/>
            <a:ext cx="2088232" cy="582594"/>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defTabSz="914400" rtl="0" eaLnBrk="0" fontAlgn="base" latinLnBrk="0" hangingPunct="0">
              <a:lnSpc>
                <a:spcPct val="100000"/>
              </a:lnSpc>
              <a:spcBef>
                <a:spcPct val="0"/>
              </a:spcBef>
              <a:spcAft>
                <a:spcPct val="0"/>
              </a:spcAft>
              <a:buClrTx/>
              <a:buSzTx/>
              <a:buFontTx/>
              <a:buNone/>
              <a:tabLst/>
              <a:defRPr/>
            </a:pPr>
            <a:r>
              <a:rPr lang="ja-JP" altLang="en-US" sz="2800" kern="0" dirty="0" smtClean="0">
                <a:latin typeface="+mn-ea"/>
                <a:ea typeface="+mn-ea"/>
                <a:cs typeface="+mj-cs"/>
              </a:rPr>
              <a:t>研究クラウド</a:t>
            </a:r>
            <a:endParaRPr lang="en-US" altLang="ja-JP" sz="2800" kern="0" dirty="0" smtClean="0">
              <a:latin typeface="+mn-ea"/>
              <a:ea typeface="+mn-ea"/>
              <a:cs typeface="+mj-cs"/>
            </a:endParaRPr>
          </a:p>
          <a:p>
            <a:pPr marL="0" marR="0" lvl="0" indent="0" defTabSz="914400" rtl="0" eaLnBrk="0" fontAlgn="base" latinLnBrk="0" hangingPunct="0">
              <a:lnSpc>
                <a:spcPct val="100000"/>
              </a:lnSpc>
              <a:spcBef>
                <a:spcPct val="0"/>
              </a:spcBef>
              <a:spcAft>
                <a:spcPct val="0"/>
              </a:spcAft>
              <a:buClrTx/>
              <a:buSzTx/>
              <a:buFontTx/>
              <a:buNone/>
              <a:tabLst/>
              <a:defRPr/>
            </a:pPr>
            <a:r>
              <a:rPr lang="en-US" altLang="ja-JP" sz="1600" kern="0" dirty="0" smtClean="0">
                <a:latin typeface="+mn-ea"/>
                <a:ea typeface="+mn-ea"/>
                <a:cs typeface="+mj-cs"/>
              </a:rPr>
              <a:t>(</a:t>
            </a:r>
            <a:r>
              <a:rPr lang="en-US" altLang="ja-JP" sz="1600" kern="0" dirty="0" err="1" smtClean="0">
                <a:latin typeface="+mn-ea"/>
                <a:ea typeface="+mn-ea"/>
                <a:cs typeface="+mj-cs"/>
              </a:rPr>
              <a:t>gunnii</a:t>
            </a:r>
            <a:r>
              <a:rPr lang="ja-JP" altLang="en-US" sz="1600" kern="0" dirty="0" smtClean="0">
                <a:latin typeface="+mn-ea"/>
                <a:ea typeface="+mn-ea"/>
                <a:cs typeface="+mj-cs"/>
              </a:rPr>
              <a:t>　</a:t>
            </a:r>
            <a:r>
              <a:rPr lang="en-US" altLang="ja-JP" sz="1600" kern="0" dirty="0" smtClean="0">
                <a:latin typeface="+mn-ea"/>
                <a:ea typeface="+mn-ea"/>
                <a:cs typeface="+mj-cs"/>
              </a:rPr>
              <a:t>+ </a:t>
            </a:r>
            <a:r>
              <a:rPr lang="en-US" altLang="ja-JP" sz="1600" kern="0" dirty="0" err="1" smtClean="0">
                <a:latin typeface="+mn-ea"/>
                <a:ea typeface="+mn-ea"/>
                <a:cs typeface="+mj-cs"/>
              </a:rPr>
              <a:t>tinii</a:t>
            </a:r>
            <a:r>
              <a:rPr lang="en-US" altLang="ja-JP" sz="1600" kern="0" dirty="0" smtClean="0">
                <a:latin typeface="+mn-ea"/>
                <a:ea typeface="+mn-ea"/>
                <a:cs typeface="+mj-cs"/>
              </a:rPr>
              <a:t>)</a:t>
            </a:r>
            <a:endParaRPr kumimoji="1" lang="ja-JP" altLang="en-US" sz="1600" b="0" i="0" u="none" strike="noStrike" kern="0" cap="none" spc="0" normalizeH="0" baseline="0" noProof="0" dirty="0">
              <a:ln>
                <a:noFill/>
              </a:ln>
              <a:solidFill>
                <a:schemeClr val="tx1"/>
              </a:solidFill>
              <a:effectLst/>
              <a:uLnTx/>
              <a:uFillTx/>
              <a:latin typeface="+mn-ea"/>
              <a:ea typeface="+mn-ea"/>
              <a:cs typeface="+mj-cs"/>
            </a:endParaRPr>
          </a:p>
        </p:txBody>
      </p:sp>
      <p:sp>
        <p:nvSpPr>
          <p:cNvPr id="33" name="タイトル 1"/>
          <p:cNvSpPr txBox="1">
            <a:spLocks/>
          </p:cNvSpPr>
          <p:nvPr/>
        </p:nvSpPr>
        <p:spPr bwMode="auto">
          <a:xfrm>
            <a:off x="5940152" y="1952836"/>
            <a:ext cx="1152128" cy="324036"/>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defTabSz="914400" rtl="0" eaLnBrk="0" fontAlgn="base" latinLnBrk="0" hangingPunct="0">
              <a:lnSpc>
                <a:spcPct val="100000"/>
              </a:lnSpc>
              <a:spcBef>
                <a:spcPct val="0"/>
              </a:spcBef>
              <a:spcAft>
                <a:spcPct val="0"/>
              </a:spcAft>
              <a:buClrTx/>
              <a:buSzTx/>
              <a:buFontTx/>
              <a:buNone/>
              <a:tabLst/>
              <a:defRPr/>
            </a:pPr>
            <a:r>
              <a:rPr lang="ja-JP" altLang="en-US" sz="1100" kern="0" noProof="0" dirty="0" smtClean="0">
                <a:latin typeface="+mn-ea"/>
                <a:ea typeface="+mn-ea"/>
                <a:cs typeface="+mj-cs"/>
              </a:rPr>
              <a:t>ミニクラウド共有</a:t>
            </a:r>
            <a:endParaRPr lang="en-US" altLang="ja-JP" sz="1100" kern="0" noProof="0" dirty="0" smtClean="0">
              <a:latin typeface="+mn-ea"/>
              <a:ea typeface="+mn-ea"/>
              <a:cs typeface="+mj-cs"/>
            </a:endParaRPr>
          </a:p>
          <a:p>
            <a:pPr marL="0" marR="0" lvl="0" indent="0" defTabSz="914400" rtl="0" eaLnBrk="0" fontAlgn="base" latinLnBrk="0" hangingPunct="0">
              <a:lnSpc>
                <a:spcPct val="100000"/>
              </a:lnSpc>
              <a:spcBef>
                <a:spcPct val="0"/>
              </a:spcBef>
              <a:spcAft>
                <a:spcPct val="0"/>
              </a:spcAft>
              <a:buClrTx/>
              <a:buSzTx/>
              <a:buFontTx/>
              <a:buNone/>
              <a:tabLst/>
              <a:defRPr/>
            </a:pPr>
            <a:r>
              <a:rPr lang="ja-JP" altLang="en-US" sz="1100" kern="0" noProof="0" dirty="0" smtClean="0">
                <a:latin typeface="+mn-ea"/>
                <a:ea typeface="+mn-ea"/>
                <a:cs typeface="+mj-cs"/>
              </a:rPr>
              <a:t>アーカイブ</a:t>
            </a:r>
            <a:endParaRPr kumimoji="1" lang="ja-JP" altLang="en-US" sz="800" b="0" i="0" u="none" strike="noStrike" kern="0" cap="none" spc="0" normalizeH="0" baseline="0" noProof="0" dirty="0">
              <a:ln>
                <a:noFill/>
              </a:ln>
              <a:solidFill>
                <a:schemeClr val="tx1"/>
              </a:solidFill>
              <a:effectLst/>
              <a:uLnTx/>
              <a:uFillTx/>
              <a:latin typeface="+mn-ea"/>
              <a:ea typeface="+mn-ea"/>
              <a:cs typeface="+mj-cs"/>
            </a:endParaRPr>
          </a:p>
        </p:txBody>
      </p:sp>
      <p:sp>
        <p:nvSpPr>
          <p:cNvPr id="34" name="タイトル 1"/>
          <p:cNvSpPr txBox="1">
            <a:spLocks/>
          </p:cNvSpPr>
          <p:nvPr/>
        </p:nvSpPr>
        <p:spPr bwMode="auto">
          <a:xfrm>
            <a:off x="3779912" y="1520788"/>
            <a:ext cx="1584176" cy="324036"/>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defTabSz="914400" rtl="0" eaLnBrk="0" fontAlgn="base" latinLnBrk="0" hangingPunct="0">
              <a:lnSpc>
                <a:spcPct val="100000"/>
              </a:lnSpc>
              <a:spcBef>
                <a:spcPct val="0"/>
              </a:spcBef>
              <a:spcAft>
                <a:spcPct val="0"/>
              </a:spcAft>
              <a:buClrTx/>
              <a:buSzTx/>
              <a:buFontTx/>
              <a:buNone/>
              <a:tabLst/>
              <a:defRPr/>
            </a:pPr>
            <a:r>
              <a:rPr lang="ja-JP" altLang="en-US" sz="1050" kern="0" noProof="0" dirty="0" smtClean="0">
                <a:latin typeface="+mn-ea"/>
                <a:ea typeface="+mn-ea"/>
                <a:cs typeface="+mj-cs"/>
              </a:rPr>
              <a:t>ミニクラウド　</a:t>
            </a:r>
            <a:r>
              <a:rPr lang="en-US" altLang="ja-JP" sz="1050" kern="0" noProof="0" dirty="0" smtClean="0">
                <a:latin typeface="+mn-ea"/>
                <a:ea typeface="+mn-ea"/>
                <a:cs typeface="+mj-cs"/>
              </a:rPr>
              <a:t>#1-#15</a:t>
            </a:r>
            <a:endParaRPr kumimoji="1" lang="ja-JP" altLang="en-US" sz="1050" b="0" i="0" u="none" strike="noStrike" kern="0" cap="none" spc="0" normalizeH="0" baseline="0" noProof="0" dirty="0">
              <a:ln>
                <a:noFill/>
              </a:ln>
              <a:solidFill>
                <a:schemeClr val="tx1"/>
              </a:solidFill>
              <a:effectLst/>
              <a:uLnTx/>
              <a:uFillTx/>
              <a:latin typeface="+mn-ea"/>
              <a:ea typeface="+mn-ea"/>
              <a:cs typeface="+mj-cs"/>
            </a:endParaRPr>
          </a:p>
        </p:txBody>
      </p:sp>
      <p:sp>
        <p:nvSpPr>
          <p:cNvPr id="35" name="左右矢印 34"/>
          <p:cNvSpPr/>
          <p:nvPr/>
        </p:nvSpPr>
        <p:spPr bwMode="auto">
          <a:xfrm>
            <a:off x="5508104" y="1520788"/>
            <a:ext cx="396044" cy="252028"/>
          </a:xfrm>
          <a:prstGeom prst="leftRightArrow">
            <a:avLst/>
          </a:prstGeom>
          <a:solidFill>
            <a:schemeClr val="bg1"/>
          </a:solidFill>
          <a:ln w="9525">
            <a:solidFill>
              <a:schemeClr val="accent1">
                <a:lumMod val="25000"/>
              </a:schemeClr>
            </a:solidFill>
            <a:miter lim="800000"/>
            <a:headEnd/>
            <a:tailEnd/>
          </a:ln>
        </p:spPr>
        <p:txBody>
          <a:bodyPr wrap="none" rtlCol="0" anchor="ctr"/>
          <a:lstStyle/>
          <a:p>
            <a:pPr algn="l">
              <a:spcBef>
                <a:spcPct val="0"/>
              </a:spcBef>
            </a:pPr>
            <a:endParaRPr kumimoji="1" lang="ja-JP" altLang="en-US" sz="1800" b="0">
              <a:solidFill>
                <a:srgbClr val="333333"/>
              </a:solidFill>
              <a:latin typeface="+mn-ea"/>
              <a:ea typeface="+mn-ea"/>
            </a:endParaRPr>
          </a:p>
        </p:txBody>
      </p:sp>
      <p:sp>
        <p:nvSpPr>
          <p:cNvPr id="37" name="正方形/長方形 36"/>
          <p:cNvSpPr/>
          <p:nvPr/>
        </p:nvSpPr>
        <p:spPr bwMode="auto">
          <a:xfrm>
            <a:off x="3671900" y="1052736"/>
            <a:ext cx="144016" cy="216024"/>
          </a:xfrm>
          <a:prstGeom prst="rect">
            <a:avLst/>
          </a:prstGeom>
          <a:solidFill>
            <a:schemeClr val="bg1"/>
          </a:solidFill>
          <a:ln w="9525">
            <a:solidFill>
              <a:schemeClr val="accent1">
                <a:lumMod val="25000"/>
              </a:schemeClr>
            </a:solidFill>
            <a:miter lim="800000"/>
            <a:headEnd/>
            <a:tailEnd/>
          </a:ln>
        </p:spPr>
        <p:txBody>
          <a:bodyPr wrap="none" rtlCol="0" anchor="ctr"/>
          <a:lstStyle/>
          <a:p>
            <a:pPr algn="l">
              <a:spcBef>
                <a:spcPct val="0"/>
              </a:spcBef>
            </a:pPr>
            <a:endParaRPr kumimoji="1" lang="ja-JP" altLang="en-US" sz="1800" b="0">
              <a:solidFill>
                <a:srgbClr val="333333"/>
              </a:solidFill>
              <a:latin typeface="+mn-ea"/>
              <a:ea typeface="+mn-ea"/>
            </a:endParaRPr>
          </a:p>
        </p:txBody>
      </p:sp>
      <p:sp>
        <p:nvSpPr>
          <p:cNvPr id="38" name="正方形/長方形 37"/>
          <p:cNvSpPr/>
          <p:nvPr/>
        </p:nvSpPr>
        <p:spPr bwMode="auto">
          <a:xfrm>
            <a:off x="3779912" y="1124744"/>
            <a:ext cx="144016" cy="216024"/>
          </a:xfrm>
          <a:prstGeom prst="rect">
            <a:avLst/>
          </a:prstGeom>
          <a:solidFill>
            <a:schemeClr val="bg1"/>
          </a:solidFill>
          <a:ln w="9525">
            <a:solidFill>
              <a:schemeClr val="accent1">
                <a:lumMod val="25000"/>
              </a:schemeClr>
            </a:solidFill>
            <a:miter lim="800000"/>
            <a:headEnd/>
            <a:tailEnd/>
          </a:ln>
        </p:spPr>
        <p:txBody>
          <a:bodyPr wrap="none" rtlCol="0" anchor="ctr"/>
          <a:lstStyle/>
          <a:p>
            <a:pPr algn="l">
              <a:spcBef>
                <a:spcPct val="0"/>
              </a:spcBef>
            </a:pPr>
            <a:endParaRPr kumimoji="1" lang="ja-JP" altLang="en-US" sz="1800" b="0">
              <a:solidFill>
                <a:srgbClr val="333333"/>
              </a:solidFill>
              <a:latin typeface="+mn-ea"/>
              <a:ea typeface="+mn-ea"/>
            </a:endParaRPr>
          </a:p>
        </p:txBody>
      </p:sp>
      <p:sp>
        <p:nvSpPr>
          <p:cNvPr id="39" name="正方形/長方形 38"/>
          <p:cNvSpPr/>
          <p:nvPr/>
        </p:nvSpPr>
        <p:spPr bwMode="auto">
          <a:xfrm>
            <a:off x="3887924" y="1160748"/>
            <a:ext cx="144016" cy="216024"/>
          </a:xfrm>
          <a:prstGeom prst="rect">
            <a:avLst/>
          </a:prstGeom>
          <a:solidFill>
            <a:schemeClr val="bg1"/>
          </a:solidFill>
          <a:ln w="9525">
            <a:solidFill>
              <a:schemeClr val="accent1">
                <a:lumMod val="25000"/>
              </a:schemeClr>
            </a:solidFill>
            <a:miter lim="800000"/>
            <a:headEnd/>
            <a:tailEnd/>
          </a:ln>
        </p:spPr>
        <p:txBody>
          <a:bodyPr wrap="none" rtlCol="0" anchor="ctr"/>
          <a:lstStyle/>
          <a:p>
            <a:pPr algn="l">
              <a:spcBef>
                <a:spcPct val="0"/>
              </a:spcBef>
            </a:pPr>
            <a:endParaRPr kumimoji="1" lang="ja-JP" altLang="en-US" sz="1800" b="0">
              <a:solidFill>
                <a:srgbClr val="333333"/>
              </a:solidFill>
              <a:latin typeface="+mn-ea"/>
              <a:ea typeface="+mn-ea"/>
            </a:endParaRPr>
          </a:p>
        </p:txBody>
      </p:sp>
      <p:sp>
        <p:nvSpPr>
          <p:cNvPr id="40" name="正方形/長方形 39"/>
          <p:cNvSpPr/>
          <p:nvPr/>
        </p:nvSpPr>
        <p:spPr bwMode="auto">
          <a:xfrm>
            <a:off x="4067944" y="1052736"/>
            <a:ext cx="144016" cy="216024"/>
          </a:xfrm>
          <a:prstGeom prst="rect">
            <a:avLst/>
          </a:prstGeom>
          <a:solidFill>
            <a:schemeClr val="bg1"/>
          </a:solidFill>
          <a:ln w="9525">
            <a:solidFill>
              <a:schemeClr val="accent1">
                <a:lumMod val="25000"/>
              </a:schemeClr>
            </a:solidFill>
            <a:miter lim="800000"/>
            <a:headEnd/>
            <a:tailEnd/>
          </a:ln>
        </p:spPr>
        <p:txBody>
          <a:bodyPr wrap="none" rtlCol="0" anchor="ctr"/>
          <a:lstStyle/>
          <a:p>
            <a:pPr algn="l">
              <a:spcBef>
                <a:spcPct val="0"/>
              </a:spcBef>
            </a:pPr>
            <a:endParaRPr kumimoji="1" lang="ja-JP" altLang="en-US" sz="1800" b="0">
              <a:solidFill>
                <a:srgbClr val="333333"/>
              </a:solidFill>
              <a:latin typeface="+mn-ea"/>
              <a:ea typeface="+mn-ea"/>
            </a:endParaRPr>
          </a:p>
        </p:txBody>
      </p:sp>
      <p:sp>
        <p:nvSpPr>
          <p:cNvPr id="41" name="正方形/長方形 40"/>
          <p:cNvSpPr/>
          <p:nvPr/>
        </p:nvSpPr>
        <p:spPr bwMode="auto">
          <a:xfrm>
            <a:off x="4175956" y="1124744"/>
            <a:ext cx="144016" cy="216024"/>
          </a:xfrm>
          <a:prstGeom prst="rect">
            <a:avLst/>
          </a:prstGeom>
          <a:solidFill>
            <a:schemeClr val="bg1"/>
          </a:solidFill>
          <a:ln w="9525">
            <a:solidFill>
              <a:schemeClr val="accent1">
                <a:lumMod val="25000"/>
              </a:schemeClr>
            </a:solidFill>
            <a:miter lim="800000"/>
            <a:headEnd/>
            <a:tailEnd/>
          </a:ln>
        </p:spPr>
        <p:txBody>
          <a:bodyPr wrap="none" rtlCol="0" anchor="ctr"/>
          <a:lstStyle/>
          <a:p>
            <a:pPr algn="l">
              <a:spcBef>
                <a:spcPct val="0"/>
              </a:spcBef>
            </a:pPr>
            <a:endParaRPr kumimoji="1" lang="ja-JP" altLang="en-US" sz="1800" b="0">
              <a:solidFill>
                <a:srgbClr val="333333"/>
              </a:solidFill>
              <a:latin typeface="+mn-ea"/>
              <a:ea typeface="+mn-ea"/>
            </a:endParaRPr>
          </a:p>
        </p:txBody>
      </p:sp>
      <p:sp>
        <p:nvSpPr>
          <p:cNvPr id="42" name="正方形/長方形 41"/>
          <p:cNvSpPr/>
          <p:nvPr/>
        </p:nvSpPr>
        <p:spPr bwMode="auto">
          <a:xfrm>
            <a:off x="4283968" y="1160748"/>
            <a:ext cx="144016" cy="216024"/>
          </a:xfrm>
          <a:prstGeom prst="rect">
            <a:avLst/>
          </a:prstGeom>
          <a:solidFill>
            <a:schemeClr val="bg1"/>
          </a:solidFill>
          <a:ln w="9525">
            <a:solidFill>
              <a:schemeClr val="accent1">
                <a:lumMod val="25000"/>
              </a:schemeClr>
            </a:solidFill>
            <a:miter lim="800000"/>
            <a:headEnd/>
            <a:tailEnd/>
          </a:ln>
        </p:spPr>
        <p:txBody>
          <a:bodyPr wrap="none" rtlCol="0" anchor="ctr"/>
          <a:lstStyle/>
          <a:p>
            <a:pPr algn="l">
              <a:spcBef>
                <a:spcPct val="0"/>
              </a:spcBef>
            </a:pPr>
            <a:endParaRPr kumimoji="1" lang="ja-JP" altLang="en-US" sz="1800" b="0">
              <a:solidFill>
                <a:srgbClr val="333333"/>
              </a:solidFill>
              <a:latin typeface="+mn-ea"/>
              <a:ea typeface="+mn-ea"/>
            </a:endParaRPr>
          </a:p>
        </p:txBody>
      </p:sp>
      <p:sp>
        <p:nvSpPr>
          <p:cNvPr id="43" name="正方形/長方形 42"/>
          <p:cNvSpPr/>
          <p:nvPr/>
        </p:nvSpPr>
        <p:spPr bwMode="auto">
          <a:xfrm>
            <a:off x="5004048" y="1016732"/>
            <a:ext cx="144016" cy="216024"/>
          </a:xfrm>
          <a:prstGeom prst="rect">
            <a:avLst/>
          </a:prstGeom>
          <a:solidFill>
            <a:schemeClr val="bg1"/>
          </a:solidFill>
          <a:ln w="9525">
            <a:solidFill>
              <a:schemeClr val="accent1">
                <a:lumMod val="25000"/>
              </a:schemeClr>
            </a:solidFill>
            <a:miter lim="800000"/>
            <a:headEnd/>
            <a:tailEnd/>
          </a:ln>
        </p:spPr>
        <p:txBody>
          <a:bodyPr wrap="none" rtlCol="0" anchor="ctr"/>
          <a:lstStyle/>
          <a:p>
            <a:pPr algn="l">
              <a:spcBef>
                <a:spcPct val="0"/>
              </a:spcBef>
            </a:pPr>
            <a:endParaRPr kumimoji="1" lang="ja-JP" altLang="en-US" sz="1800" b="0">
              <a:solidFill>
                <a:srgbClr val="333333"/>
              </a:solidFill>
              <a:latin typeface="+mn-ea"/>
              <a:ea typeface="+mn-ea"/>
            </a:endParaRPr>
          </a:p>
        </p:txBody>
      </p:sp>
      <p:sp>
        <p:nvSpPr>
          <p:cNvPr id="44" name="正方形/長方形 43"/>
          <p:cNvSpPr/>
          <p:nvPr/>
        </p:nvSpPr>
        <p:spPr bwMode="auto">
          <a:xfrm>
            <a:off x="5112060" y="1088740"/>
            <a:ext cx="144016" cy="216024"/>
          </a:xfrm>
          <a:prstGeom prst="rect">
            <a:avLst/>
          </a:prstGeom>
          <a:solidFill>
            <a:schemeClr val="bg1"/>
          </a:solidFill>
          <a:ln w="9525">
            <a:solidFill>
              <a:schemeClr val="accent1">
                <a:lumMod val="25000"/>
              </a:schemeClr>
            </a:solidFill>
            <a:miter lim="800000"/>
            <a:headEnd/>
            <a:tailEnd/>
          </a:ln>
        </p:spPr>
        <p:txBody>
          <a:bodyPr wrap="none" rtlCol="0" anchor="ctr"/>
          <a:lstStyle/>
          <a:p>
            <a:pPr algn="l">
              <a:spcBef>
                <a:spcPct val="0"/>
              </a:spcBef>
            </a:pPr>
            <a:endParaRPr kumimoji="1" lang="ja-JP" altLang="en-US" sz="1800" b="0">
              <a:solidFill>
                <a:srgbClr val="333333"/>
              </a:solidFill>
              <a:latin typeface="+mn-ea"/>
              <a:ea typeface="+mn-ea"/>
            </a:endParaRPr>
          </a:p>
        </p:txBody>
      </p:sp>
      <p:sp>
        <p:nvSpPr>
          <p:cNvPr id="45" name="正方形/長方形 44"/>
          <p:cNvSpPr/>
          <p:nvPr/>
        </p:nvSpPr>
        <p:spPr bwMode="auto">
          <a:xfrm>
            <a:off x="5220072" y="1124744"/>
            <a:ext cx="144016" cy="216024"/>
          </a:xfrm>
          <a:prstGeom prst="rect">
            <a:avLst/>
          </a:prstGeom>
          <a:solidFill>
            <a:schemeClr val="bg1"/>
          </a:solidFill>
          <a:ln w="9525">
            <a:solidFill>
              <a:schemeClr val="accent1">
                <a:lumMod val="25000"/>
              </a:schemeClr>
            </a:solidFill>
            <a:miter lim="800000"/>
            <a:headEnd/>
            <a:tailEnd/>
          </a:ln>
        </p:spPr>
        <p:txBody>
          <a:bodyPr wrap="none" rtlCol="0" anchor="ctr"/>
          <a:lstStyle/>
          <a:p>
            <a:pPr algn="l">
              <a:spcBef>
                <a:spcPct val="0"/>
              </a:spcBef>
            </a:pPr>
            <a:endParaRPr kumimoji="1" lang="ja-JP" altLang="en-US" sz="1800" b="0">
              <a:solidFill>
                <a:srgbClr val="333333"/>
              </a:solidFill>
              <a:latin typeface="+mn-ea"/>
              <a:ea typeface="+mn-ea"/>
            </a:endParaRPr>
          </a:p>
        </p:txBody>
      </p:sp>
      <p:sp>
        <p:nvSpPr>
          <p:cNvPr id="46" name="タイトル 1"/>
          <p:cNvSpPr txBox="1">
            <a:spLocks/>
          </p:cNvSpPr>
          <p:nvPr/>
        </p:nvSpPr>
        <p:spPr bwMode="auto">
          <a:xfrm>
            <a:off x="4211960" y="980728"/>
            <a:ext cx="972108" cy="324036"/>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defTabSz="914400" rtl="0" eaLnBrk="0" fontAlgn="base" latinLnBrk="0" hangingPunct="0">
              <a:lnSpc>
                <a:spcPct val="100000"/>
              </a:lnSpc>
              <a:spcBef>
                <a:spcPct val="0"/>
              </a:spcBef>
              <a:spcAft>
                <a:spcPct val="0"/>
              </a:spcAft>
              <a:buClrTx/>
              <a:buSzTx/>
              <a:buFontTx/>
              <a:buNone/>
              <a:tabLst/>
              <a:defRPr/>
            </a:pPr>
            <a:r>
              <a:rPr lang="ja-JP" altLang="en-US" sz="1050" kern="0" dirty="0" smtClean="0">
                <a:latin typeface="+mn-ea"/>
                <a:ea typeface="+mn-ea"/>
                <a:cs typeface="+mj-cs"/>
              </a:rPr>
              <a:t>仮想マシン</a:t>
            </a:r>
            <a:endParaRPr kumimoji="1" lang="ja-JP" altLang="en-US" sz="1050" b="0" i="0" u="none" strike="noStrike" kern="0" cap="none" spc="0" normalizeH="0" baseline="0" noProof="0" dirty="0">
              <a:ln>
                <a:noFill/>
              </a:ln>
              <a:solidFill>
                <a:schemeClr val="tx1"/>
              </a:solidFill>
              <a:effectLst/>
              <a:uLnTx/>
              <a:uFillTx/>
              <a:latin typeface="+mn-ea"/>
              <a:ea typeface="+mn-ea"/>
              <a:cs typeface="+mj-cs"/>
            </a:endParaRPr>
          </a:p>
        </p:txBody>
      </p:sp>
      <p:sp>
        <p:nvSpPr>
          <p:cNvPr id="47" name="正方形/長方形 46"/>
          <p:cNvSpPr/>
          <p:nvPr/>
        </p:nvSpPr>
        <p:spPr bwMode="auto">
          <a:xfrm>
            <a:off x="3671900" y="1988840"/>
            <a:ext cx="1692188" cy="288032"/>
          </a:xfrm>
          <a:prstGeom prst="rect">
            <a:avLst/>
          </a:prstGeom>
          <a:solidFill>
            <a:schemeClr val="bg1"/>
          </a:solidFill>
          <a:ln w="9525">
            <a:solidFill>
              <a:schemeClr val="accent1">
                <a:lumMod val="25000"/>
              </a:schemeClr>
            </a:solidFill>
            <a:miter lim="800000"/>
            <a:headEnd/>
            <a:tailEnd/>
          </a:ln>
        </p:spPr>
        <p:txBody>
          <a:bodyPr wrap="none" rtlCol="0" anchor="ctr"/>
          <a:lstStyle/>
          <a:p>
            <a:pPr algn="l">
              <a:spcBef>
                <a:spcPct val="0"/>
              </a:spcBef>
            </a:pPr>
            <a:r>
              <a:rPr lang="ja-JP" altLang="en-US" sz="1800" dirty="0" smtClean="0">
                <a:solidFill>
                  <a:srgbClr val="333333"/>
                </a:solidFill>
                <a:latin typeface="+mn-ea"/>
                <a:ea typeface="+mn-ea"/>
              </a:rPr>
              <a:t>物理マシン</a:t>
            </a:r>
            <a:r>
              <a:rPr lang="en-US" altLang="ja-JP" sz="1800" dirty="0" smtClean="0">
                <a:solidFill>
                  <a:srgbClr val="333333"/>
                </a:solidFill>
                <a:latin typeface="+mn-ea"/>
                <a:ea typeface="+mn-ea"/>
              </a:rPr>
              <a:t>/NW</a:t>
            </a:r>
            <a:endParaRPr kumimoji="1" lang="ja-JP" altLang="en-US" sz="1800" b="0" dirty="0">
              <a:solidFill>
                <a:srgbClr val="333333"/>
              </a:solidFill>
              <a:latin typeface="+mn-ea"/>
              <a:ea typeface="+mn-ea"/>
            </a:endParaRPr>
          </a:p>
        </p:txBody>
      </p:sp>
      <p:sp>
        <p:nvSpPr>
          <p:cNvPr id="48" name="正方形/長方形 47"/>
          <p:cNvSpPr/>
          <p:nvPr/>
        </p:nvSpPr>
        <p:spPr bwMode="auto">
          <a:xfrm>
            <a:off x="3671900" y="2960948"/>
            <a:ext cx="720080" cy="504056"/>
          </a:xfrm>
          <a:prstGeom prst="rect">
            <a:avLst/>
          </a:prstGeom>
          <a:solidFill>
            <a:schemeClr val="bg1"/>
          </a:solidFill>
          <a:ln w="9525">
            <a:solidFill>
              <a:schemeClr val="accent1">
                <a:lumMod val="25000"/>
              </a:schemeClr>
            </a:solidFill>
            <a:miter lim="800000"/>
            <a:headEnd/>
            <a:tailEnd/>
          </a:ln>
        </p:spPr>
        <p:txBody>
          <a:bodyPr wrap="none" rtlCol="0" anchor="ctr"/>
          <a:lstStyle/>
          <a:p>
            <a:pPr algn="l">
              <a:spcBef>
                <a:spcPct val="0"/>
              </a:spcBef>
            </a:pPr>
            <a:endParaRPr kumimoji="1" lang="ja-JP" altLang="en-US" sz="1800" b="0">
              <a:solidFill>
                <a:srgbClr val="333333"/>
              </a:solidFill>
              <a:latin typeface="+mn-ea"/>
              <a:ea typeface="+mn-ea"/>
            </a:endParaRPr>
          </a:p>
        </p:txBody>
      </p:sp>
      <p:sp>
        <p:nvSpPr>
          <p:cNvPr id="49" name="正方形/長方形 48"/>
          <p:cNvSpPr/>
          <p:nvPr/>
        </p:nvSpPr>
        <p:spPr bwMode="auto">
          <a:xfrm>
            <a:off x="4427984" y="2960948"/>
            <a:ext cx="288032" cy="504056"/>
          </a:xfrm>
          <a:prstGeom prst="rect">
            <a:avLst/>
          </a:prstGeom>
          <a:solidFill>
            <a:schemeClr val="bg1"/>
          </a:solidFill>
          <a:ln w="9525">
            <a:solidFill>
              <a:schemeClr val="accent1">
                <a:lumMod val="25000"/>
              </a:schemeClr>
            </a:solidFill>
            <a:miter lim="800000"/>
            <a:headEnd/>
            <a:tailEnd/>
          </a:ln>
        </p:spPr>
        <p:txBody>
          <a:bodyPr wrap="none" rtlCol="0" anchor="ctr"/>
          <a:lstStyle/>
          <a:p>
            <a:pPr algn="l">
              <a:spcBef>
                <a:spcPct val="0"/>
              </a:spcBef>
            </a:pPr>
            <a:endParaRPr kumimoji="1" lang="ja-JP" altLang="en-US" sz="1800" b="0">
              <a:solidFill>
                <a:srgbClr val="333333"/>
              </a:solidFill>
              <a:latin typeface="+mn-ea"/>
              <a:ea typeface="+mn-ea"/>
            </a:endParaRPr>
          </a:p>
        </p:txBody>
      </p:sp>
      <p:sp>
        <p:nvSpPr>
          <p:cNvPr id="50" name="正方形/長方形 49"/>
          <p:cNvSpPr/>
          <p:nvPr/>
        </p:nvSpPr>
        <p:spPr bwMode="auto">
          <a:xfrm>
            <a:off x="4752020" y="2960948"/>
            <a:ext cx="612068" cy="504056"/>
          </a:xfrm>
          <a:prstGeom prst="rect">
            <a:avLst/>
          </a:prstGeom>
          <a:solidFill>
            <a:schemeClr val="bg1"/>
          </a:solidFill>
          <a:ln w="9525">
            <a:solidFill>
              <a:schemeClr val="accent1">
                <a:lumMod val="25000"/>
              </a:schemeClr>
            </a:solidFill>
            <a:miter lim="800000"/>
            <a:headEnd/>
            <a:tailEnd/>
          </a:ln>
        </p:spPr>
        <p:txBody>
          <a:bodyPr wrap="none" rtlCol="0" anchor="ctr"/>
          <a:lstStyle/>
          <a:p>
            <a:pPr algn="l">
              <a:spcBef>
                <a:spcPct val="0"/>
              </a:spcBef>
            </a:pPr>
            <a:endParaRPr kumimoji="1" lang="ja-JP" altLang="en-US" sz="1800" b="0">
              <a:solidFill>
                <a:srgbClr val="333333"/>
              </a:solidFill>
              <a:latin typeface="+mn-ea"/>
              <a:ea typeface="+mn-ea"/>
            </a:endParaRPr>
          </a:p>
        </p:txBody>
      </p:sp>
      <p:sp>
        <p:nvSpPr>
          <p:cNvPr id="52" name="正方形/長方形 51"/>
          <p:cNvSpPr/>
          <p:nvPr/>
        </p:nvSpPr>
        <p:spPr bwMode="auto">
          <a:xfrm>
            <a:off x="3635896" y="3933056"/>
            <a:ext cx="1692188" cy="288032"/>
          </a:xfrm>
          <a:prstGeom prst="rect">
            <a:avLst/>
          </a:prstGeom>
          <a:solidFill>
            <a:schemeClr val="bg1"/>
          </a:solidFill>
          <a:ln w="9525">
            <a:solidFill>
              <a:schemeClr val="accent1">
                <a:lumMod val="25000"/>
              </a:schemeClr>
            </a:solidFill>
            <a:miter lim="800000"/>
            <a:headEnd/>
            <a:tailEnd/>
          </a:ln>
        </p:spPr>
        <p:txBody>
          <a:bodyPr wrap="none" rtlCol="0" anchor="ctr"/>
          <a:lstStyle/>
          <a:p>
            <a:pPr algn="l">
              <a:spcBef>
                <a:spcPct val="0"/>
              </a:spcBef>
            </a:pPr>
            <a:r>
              <a:rPr lang="ja-JP" altLang="en-US" sz="1800" dirty="0" smtClean="0">
                <a:solidFill>
                  <a:srgbClr val="333333"/>
                </a:solidFill>
                <a:latin typeface="+mn-ea"/>
                <a:ea typeface="+mn-ea"/>
              </a:rPr>
              <a:t>物理マシン</a:t>
            </a:r>
            <a:r>
              <a:rPr lang="en-US" altLang="ja-JP" sz="1800" dirty="0" smtClean="0">
                <a:solidFill>
                  <a:srgbClr val="333333"/>
                </a:solidFill>
                <a:latin typeface="+mn-ea"/>
                <a:ea typeface="+mn-ea"/>
              </a:rPr>
              <a:t>/NW</a:t>
            </a:r>
            <a:endParaRPr kumimoji="1" lang="ja-JP" altLang="en-US" sz="1800" b="0" dirty="0">
              <a:solidFill>
                <a:srgbClr val="333333"/>
              </a:solidFill>
              <a:latin typeface="+mn-ea"/>
              <a:ea typeface="+mn-ea"/>
            </a:endParaRPr>
          </a:p>
        </p:txBody>
      </p:sp>
      <p:sp>
        <p:nvSpPr>
          <p:cNvPr id="53" name="角丸四角形 52"/>
          <p:cNvSpPr/>
          <p:nvPr/>
        </p:nvSpPr>
        <p:spPr>
          <a:xfrm>
            <a:off x="3635896" y="3537012"/>
            <a:ext cx="1728192" cy="324036"/>
          </a:xfrm>
          <a:prstGeom prst="roundRect">
            <a:avLst/>
          </a:prstGeom>
          <a:solidFill>
            <a:srgbClr val="0070C0"/>
          </a:solidFill>
          <a:ln>
            <a:solidFill>
              <a:schemeClr val="accent1"/>
            </a:solidFill>
          </a:ln>
        </p:spPr>
        <p:style>
          <a:lnRef idx="1">
            <a:schemeClr val="accent2"/>
          </a:lnRef>
          <a:fillRef idx="3">
            <a:schemeClr val="accent2"/>
          </a:fillRef>
          <a:effectRef idx="2">
            <a:schemeClr val="accent2"/>
          </a:effectRef>
          <a:fontRef idx="minor">
            <a:schemeClr val="lt1"/>
          </a:fontRef>
        </p:style>
        <p:txBody>
          <a:bodyPr anchor="ctr"/>
          <a:lstStyle/>
          <a:p>
            <a:pPr algn="ctr" fontAlgn="auto">
              <a:spcBef>
                <a:spcPts val="0"/>
              </a:spcBef>
              <a:spcAft>
                <a:spcPts val="0"/>
              </a:spcAft>
              <a:defRPr/>
            </a:pPr>
            <a:r>
              <a:rPr lang="en-US" altLang="ja-JP" sz="1800" dirty="0" err="1" smtClean="0">
                <a:latin typeface="+mn-ea"/>
                <a:cs typeface="Arial Unicode MS" pitchFamily="50" charset="-128"/>
              </a:rPr>
              <a:t>dodai</a:t>
            </a:r>
            <a:endParaRPr lang="ja-JP" altLang="en-US" sz="1800" dirty="0">
              <a:latin typeface="+mn-ea"/>
              <a:cs typeface="Arial Unicode MS" pitchFamily="50" charset="-128"/>
            </a:endParaRPr>
          </a:p>
        </p:txBody>
      </p:sp>
      <p:sp>
        <p:nvSpPr>
          <p:cNvPr id="54" name="フローチャート : 磁気ディスク 53"/>
          <p:cNvSpPr/>
          <p:nvPr/>
        </p:nvSpPr>
        <p:spPr bwMode="auto">
          <a:xfrm>
            <a:off x="6084168" y="2996952"/>
            <a:ext cx="576064" cy="540060"/>
          </a:xfrm>
          <a:prstGeom prst="flowChartMagneticDisk">
            <a:avLst/>
          </a:prstGeom>
          <a:solidFill>
            <a:schemeClr val="bg1"/>
          </a:solidFill>
          <a:ln w="9525">
            <a:solidFill>
              <a:schemeClr val="accent1">
                <a:lumMod val="25000"/>
              </a:schemeClr>
            </a:solidFill>
            <a:miter lim="800000"/>
            <a:headEnd/>
            <a:tailEnd/>
          </a:ln>
        </p:spPr>
        <p:txBody>
          <a:bodyPr wrap="none" rtlCol="0" anchor="ctr"/>
          <a:lstStyle/>
          <a:p>
            <a:pPr algn="l">
              <a:spcBef>
                <a:spcPct val="0"/>
              </a:spcBef>
            </a:pPr>
            <a:endParaRPr kumimoji="1" lang="ja-JP" altLang="en-US" sz="1800" b="0">
              <a:solidFill>
                <a:srgbClr val="333333"/>
              </a:solidFill>
              <a:latin typeface="+mn-ea"/>
              <a:ea typeface="+mn-ea"/>
            </a:endParaRPr>
          </a:p>
        </p:txBody>
      </p:sp>
      <p:sp>
        <p:nvSpPr>
          <p:cNvPr id="55" name="タイトル 1"/>
          <p:cNvSpPr txBox="1">
            <a:spLocks/>
          </p:cNvSpPr>
          <p:nvPr/>
        </p:nvSpPr>
        <p:spPr bwMode="auto">
          <a:xfrm>
            <a:off x="5508103" y="3501008"/>
            <a:ext cx="2068353" cy="576064"/>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lang="ja-JP" altLang="en-US" sz="1050" kern="0" dirty="0" smtClean="0">
                <a:latin typeface="+mn-ea"/>
                <a:ea typeface="+mn-ea"/>
                <a:cs typeface="+mj-cs"/>
              </a:rPr>
              <a:t>クラスタ共有　オブジェクトストア</a:t>
            </a:r>
            <a:r>
              <a:rPr kumimoji="1" lang="ja-JP" altLang="en-US" sz="1050" b="0" i="0" u="none" strike="noStrike" kern="0" cap="none" spc="0" normalizeH="0" baseline="0" noProof="0" dirty="0" smtClean="0">
                <a:ln>
                  <a:noFill/>
                </a:ln>
                <a:solidFill>
                  <a:schemeClr val="tx1"/>
                </a:solidFill>
                <a:effectLst/>
                <a:uLnTx/>
                <a:uFillTx/>
                <a:latin typeface="+mn-ea"/>
                <a:ea typeface="+mn-ea"/>
                <a:cs typeface="+mj-cs"/>
              </a:rPr>
              <a:t>　</a:t>
            </a:r>
            <a:r>
              <a:rPr kumimoji="1" lang="en-US" altLang="ja-JP" sz="1050" b="0" i="0" u="none" strike="noStrike" kern="0" cap="none" spc="0" normalizeH="0" baseline="0" noProof="0" dirty="0" err="1" smtClean="0">
                <a:ln>
                  <a:noFill/>
                </a:ln>
                <a:solidFill>
                  <a:schemeClr val="tx1"/>
                </a:solidFill>
                <a:effectLst/>
                <a:uLnTx/>
                <a:uFillTx/>
                <a:latin typeface="+mn-ea"/>
                <a:ea typeface="+mn-ea"/>
                <a:cs typeface="+mj-cs"/>
              </a:rPr>
              <a:t>tinii</a:t>
            </a:r>
            <a:endParaRPr kumimoji="1" lang="ja-JP" altLang="en-US" sz="1050" b="0" i="0" u="none" strike="noStrike" kern="0" cap="none" spc="0" normalizeH="0" baseline="0" noProof="0" dirty="0">
              <a:ln>
                <a:noFill/>
              </a:ln>
              <a:solidFill>
                <a:schemeClr val="tx1"/>
              </a:solidFill>
              <a:effectLst/>
              <a:uLnTx/>
              <a:uFillTx/>
              <a:latin typeface="+mn-ea"/>
              <a:ea typeface="+mn-ea"/>
              <a:cs typeface="+mj-cs"/>
            </a:endParaRPr>
          </a:p>
        </p:txBody>
      </p:sp>
      <p:sp>
        <p:nvSpPr>
          <p:cNvPr id="56" name="左右矢印 55"/>
          <p:cNvSpPr/>
          <p:nvPr/>
        </p:nvSpPr>
        <p:spPr bwMode="auto">
          <a:xfrm>
            <a:off x="5472100" y="3140968"/>
            <a:ext cx="396044" cy="252028"/>
          </a:xfrm>
          <a:prstGeom prst="leftRightArrow">
            <a:avLst/>
          </a:prstGeom>
          <a:solidFill>
            <a:schemeClr val="bg1"/>
          </a:solidFill>
          <a:ln w="9525">
            <a:solidFill>
              <a:schemeClr val="accent1">
                <a:lumMod val="25000"/>
              </a:schemeClr>
            </a:solidFill>
            <a:miter lim="800000"/>
            <a:headEnd/>
            <a:tailEnd/>
          </a:ln>
        </p:spPr>
        <p:txBody>
          <a:bodyPr wrap="none" rtlCol="0" anchor="ctr"/>
          <a:lstStyle/>
          <a:p>
            <a:pPr algn="l">
              <a:spcBef>
                <a:spcPct val="0"/>
              </a:spcBef>
            </a:pPr>
            <a:endParaRPr kumimoji="1" lang="ja-JP" altLang="en-US" sz="1800" b="0">
              <a:solidFill>
                <a:srgbClr val="333333"/>
              </a:solidFill>
              <a:latin typeface="+mn-ea"/>
              <a:ea typeface="+mn-ea"/>
            </a:endParaRPr>
          </a:p>
        </p:txBody>
      </p:sp>
      <p:sp>
        <p:nvSpPr>
          <p:cNvPr id="57" name="タイトル 1"/>
          <p:cNvSpPr txBox="1">
            <a:spLocks/>
          </p:cNvSpPr>
          <p:nvPr/>
        </p:nvSpPr>
        <p:spPr bwMode="auto">
          <a:xfrm>
            <a:off x="539552" y="4581128"/>
            <a:ext cx="1440160" cy="1122654"/>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defTabSz="914400" rtl="0" eaLnBrk="0" fontAlgn="base" latinLnBrk="0" hangingPunct="0">
              <a:lnSpc>
                <a:spcPct val="100000"/>
              </a:lnSpc>
              <a:spcBef>
                <a:spcPct val="0"/>
              </a:spcBef>
              <a:spcAft>
                <a:spcPct val="0"/>
              </a:spcAft>
              <a:buClrTx/>
              <a:buSzTx/>
              <a:buFontTx/>
              <a:buNone/>
              <a:tabLst/>
              <a:defRPr/>
            </a:pPr>
            <a:r>
              <a:rPr lang="ja-JP" altLang="en-US" sz="2800" kern="0" dirty="0" smtClean="0">
                <a:latin typeface="+mn-ea"/>
                <a:ea typeface="+mn-ea"/>
                <a:cs typeface="+mj-cs"/>
              </a:rPr>
              <a:t>インター</a:t>
            </a:r>
            <a:endParaRPr lang="en-US" altLang="ja-JP" sz="2800" kern="0" dirty="0" smtClean="0">
              <a:latin typeface="+mn-ea"/>
              <a:ea typeface="+mn-ea"/>
              <a:cs typeface="+mj-cs"/>
            </a:endParaRPr>
          </a:p>
          <a:p>
            <a:pPr marL="0" marR="0" lvl="0" indent="0" defTabSz="914400" rtl="0" eaLnBrk="0" fontAlgn="base" latinLnBrk="0" hangingPunct="0">
              <a:lnSpc>
                <a:spcPct val="100000"/>
              </a:lnSpc>
              <a:spcBef>
                <a:spcPct val="0"/>
              </a:spcBef>
              <a:spcAft>
                <a:spcPct val="0"/>
              </a:spcAft>
              <a:buClrTx/>
              <a:buSzTx/>
              <a:buFontTx/>
              <a:buNone/>
              <a:tabLst/>
              <a:defRPr/>
            </a:pPr>
            <a:r>
              <a:rPr lang="ja-JP" altLang="en-US" sz="2800" kern="0" dirty="0" smtClean="0">
                <a:latin typeface="+mn-ea"/>
                <a:ea typeface="+mn-ea"/>
                <a:cs typeface="+mj-cs"/>
              </a:rPr>
              <a:t>クラウド</a:t>
            </a:r>
            <a:endParaRPr lang="en-US" altLang="ja-JP" sz="2800" kern="0" dirty="0" smtClean="0">
              <a:latin typeface="+mn-ea"/>
              <a:ea typeface="+mn-ea"/>
              <a:cs typeface="+mj-cs"/>
            </a:endParaRPr>
          </a:p>
          <a:p>
            <a:pPr marL="0" marR="0" lvl="0" indent="0" defTabSz="914400" rtl="0" eaLnBrk="0" fontAlgn="base" latinLnBrk="0" hangingPunct="0">
              <a:lnSpc>
                <a:spcPct val="100000"/>
              </a:lnSpc>
              <a:spcBef>
                <a:spcPct val="0"/>
              </a:spcBef>
              <a:spcAft>
                <a:spcPct val="0"/>
              </a:spcAft>
              <a:buClrTx/>
              <a:buSzTx/>
              <a:buFontTx/>
              <a:buNone/>
              <a:tabLst/>
              <a:defRPr/>
            </a:pPr>
            <a:r>
              <a:rPr lang="ja-JP" altLang="en-US" sz="2800" kern="0" dirty="0" smtClean="0">
                <a:latin typeface="+mn-ea"/>
                <a:ea typeface="+mn-ea"/>
                <a:cs typeface="+mj-cs"/>
              </a:rPr>
              <a:t>基盤</a:t>
            </a:r>
            <a:endParaRPr lang="en-US" altLang="ja-JP" sz="2800" kern="0" dirty="0" smtClean="0">
              <a:latin typeface="+mn-ea"/>
              <a:ea typeface="+mn-ea"/>
              <a:cs typeface="+mj-cs"/>
            </a:endParaRPr>
          </a:p>
        </p:txBody>
      </p:sp>
      <p:cxnSp>
        <p:nvCxnSpPr>
          <p:cNvPr id="58" name="直線コネクタ 57"/>
          <p:cNvCxnSpPr/>
          <p:nvPr/>
        </p:nvCxnSpPr>
        <p:spPr bwMode="auto">
          <a:xfrm>
            <a:off x="647564" y="4293096"/>
            <a:ext cx="7596844" cy="0"/>
          </a:xfrm>
          <a:prstGeom prst="line">
            <a:avLst/>
          </a:prstGeom>
          <a:solidFill>
            <a:schemeClr val="accent1"/>
          </a:solidFill>
          <a:ln w="9525" cap="flat" cmpd="sng" algn="ctr">
            <a:solidFill>
              <a:schemeClr val="tx1"/>
            </a:solidFill>
            <a:prstDash val="sysDash"/>
            <a:miter lim="800000"/>
            <a:headEnd type="none" w="med" len="med"/>
            <a:tailEnd type="none" w="med" len="med"/>
          </a:ln>
          <a:effectLst/>
        </p:spPr>
      </p:cxnSp>
      <p:sp>
        <p:nvSpPr>
          <p:cNvPr id="59" name="タイトル 1"/>
          <p:cNvSpPr txBox="1">
            <a:spLocks/>
          </p:cNvSpPr>
          <p:nvPr/>
        </p:nvSpPr>
        <p:spPr bwMode="auto">
          <a:xfrm>
            <a:off x="3599892" y="3032956"/>
            <a:ext cx="936104" cy="324036"/>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defTabSz="914400" rtl="0" eaLnBrk="0" fontAlgn="base" latinLnBrk="0" hangingPunct="0">
              <a:lnSpc>
                <a:spcPct val="100000"/>
              </a:lnSpc>
              <a:spcBef>
                <a:spcPct val="0"/>
              </a:spcBef>
              <a:spcAft>
                <a:spcPct val="0"/>
              </a:spcAft>
              <a:buClrTx/>
              <a:buSzTx/>
              <a:buFontTx/>
              <a:buNone/>
              <a:tabLst/>
              <a:defRPr/>
            </a:pPr>
            <a:r>
              <a:rPr lang="en-US" altLang="ja-JP" sz="1050" kern="0" noProof="0" dirty="0" err="1" smtClean="0">
                <a:latin typeface="+mn-ea"/>
                <a:ea typeface="+mn-ea"/>
                <a:cs typeface="+mj-cs"/>
              </a:rPr>
              <a:t>OpenStack</a:t>
            </a:r>
            <a:endParaRPr kumimoji="1" lang="ja-JP" altLang="en-US" sz="1050" b="0" i="0" u="none" strike="noStrike" kern="0" cap="none" spc="0" normalizeH="0" baseline="0" noProof="0" dirty="0">
              <a:ln>
                <a:noFill/>
              </a:ln>
              <a:solidFill>
                <a:schemeClr val="tx1"/>
              </a:solidFill>
              <a:effectLst/>
              <a:uLnTx/>
              <a:uFillTx/>
              <a:latin typeface="+mn-ea"/>
              <a:ea typeface="+mn-ea"/>
              <a:cs typeface="+mj-cs"/>
            </a:endParaRPr>
          </a:p>
        </p:txBody>
      </p:sp>
      <p:sp>
        <p:nvSpPr>
          <p:cNvPr id="60" name="タイトル 1"/>
          <p:cNvSpPr txBox="1">
            <a:spLocks/>
          </p:cNvSpPr>
          <p:nvPr/>
        </p:nvSpPr>
        <p:spPr bwMode="auto">
          <a:xfrm>
            <a:off x="4319972" y="3140968"/>
            <a:ext cx="468052" cy="324036"/>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defTabSz="914400" rtl="0" eaLnBrk="0" fontAlgn="base" latinLnBrk="0" hangingPunct="0">
              <a:lnSpc>
                <a:spcPct val="100000"/>
              </a:lnSpc>
              <a:spcBef>
                <a:spcPct val="0"/>
              </a:spcBef>
              <a:spcAft>
                <a:spcPct val="0"/>
              </a:spcAft>
              <a:buClrTx/>
              <a:buSzTx/>
              <a:buFontTx/>
              <a:buNone/>
              <a:tabLst/>
              <a:defRPr/>
            </a:pPr>
            <a:r>
              <a:rPr lang="en-US" altLang="ja-JP" sz="1050" kern="0" noProof="0" dirty="0" smtClean="0">
                <a:latin typeface="+mn-ea"/>
                <a:ea typeface="+mn-ea"/>
                <a:cs typeface="+mj-cs"/>
              </a:rPr>
              <a:t>#16</a:t>
            </a:r>
            <a:endParaRPr kumimoji="1" lang="ja-JP" altLang="en-US" sz="1050" b="0" i="0" u="none" strike="noStrike" kern="0" cap="none" spc="0" normalizeH="0" baseline="0" noProof="0" dirty="0">
              <a:ln>
                <a:noFill/>
              </a:ln>
              <a:solidFill>
                <a:schemeClr val="tx1"/>
              </a:solidFill>
              <a:effectLst/>
              <a:uLnTx/>
              <a:uFillTx/>
              <a:latin typeface="+mn-ea"/>
              <a:ea typeface="+mn-ea"/>
              <a:cs typeface="+mj-cs"/>
            </a:endParaRPr>
          </a:p>
        </p:txBody>
      </p:sp>
      <p:sp>
        <p:nvSpPr>
          <p:cNvPr id="61" name="タイトル 1"/>
          <p:cNvSpPr txBox="1">
            <a:spLocks/>
          </p:cNvSpPr>
          <p:nvPr/>
        </p:nvSpPr>
        <p:spPr bwMode="auto">
          <a:xfrm>
            <a:off x="4716016" y="3068960"/>
            <a:ext cx="720080" cy="324036"/>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defTabSz="914400" rtl="0" eaLnBrk="0" fontAlgn="base" latinLnBrk="0" hangingPunct="0">
              <a:lnSpc>
                <a:spcPct val="100000"/>
              </a:lnSpc>
              <a:spcBef>
                <a:spcPct val="0"/>
              </a:spcBef>
              <a:spcAft>
                <a:spcPct val="0"/>
              </a:spcAft>
              <a:buClrTx/>
              <a:buSzTx/>
              <a:buFontTx/>
              <a:buNone/>
              <a:tabLst/>
              <a:defRPr/>
            </a:pPr>
            <a:r>
              <a:rPr kumimoji="1" lang="en-US" altLang="ja-JP" sz="1050" b="0" i="0" u="none" strike="noStrike" kern="0" cap="none" spc="0" normalizeH="0" baseline="0" noProof="0" dirty="0" err="1" smtClean="0">
                <a:ln>
                  <a:noFill/>
                </a:ln>
                <a:solidFill>
                  <a:schemeClr val="tx1"/>
                </a:solidFill>
                <a:effectLst/>
                <a:uLnTx/>
                <a:uFillTx/>
                <a:latin typeface="+mn-ea"/>
                <a:ea typeface="+mn-ea"/>
                <a:cs typeface="+mj-cs"/>
              </a:rPr>
              <a:t>Hadoop</a:t>
            </a:r>
            <a:endParaRPr kumimoji="1" lang="ja-JP" altLang="en-US" sz="1050" b="0" i="0" u="none" strike="noStrike" kern="0" cap="none" spc="0" normalizeH="0" baseline="0" noProof="0" dirty="0">
              <a:ln>
                <a:noFill/>
              </a:ln>
              <a:solidFill>
                <a:schemeClr val="tx1"/>
              </a:solidFill>
              <a:effectLst/>
              <a:uLnTx/>
              <a:uFillTx/>
              <a:latin typeface="+mn-ea"/>
              <a:ea typeface="+mn-ea"/>
              <a:cs typeface="+mj-cs"/>
            </a:endParaRPr>
          </a:p>
        </p:txBody>
      </p:sp>
      <p:sp>
        <p:nvSpPr>
          <p:cNvPr id="62" name="正方形/長方形 61"/>
          <p:cNvSpPr/>
          <p:nvPr/>
        </p:nvSpPr>
        <p:spPr bwMode="auto">
          <a:xfrm>
            <a:off x="3599892" y="2564904"/>
            <a:ext cx="144016" cy="216024"/>
          </a:xfrm>
          <a:prstGeom prst="rect">
            <a:avLst/>
          </a:prstGeom>
          <a:solidFill>
            <a:schemeClr val="bg1"/>
          </a:solidFill>
          <a:ln w="9525">
            <a:solidFill>
              <a:schemeClr val="accent1">
                <a:lumMod val="25000"/>
              </a:schemeClr>
            </a:solidFill>
            <a:miter lim="800000"/>
            <a:headEnd/>
            <a:tailEnd/>
          </a:ln>
        </p:spPr>
        <p:txBody>
          <a:bodyPr wrap="none" rtlCol="0" anchor="ctr"/>
          <a:lstStyle/>
          <a:p>
            <a:pPr algn="l">
              <a:spcBef>
                <a:spcPct val="0"/>
              </a:spcBef>
            </a:pPr>
            <a:endParaRPr kumimoji="1" lang="ja-JP" altLang="en-US" sz="1800" b="0">
              <a:solidFill>
                <a:srgbClr val="333333"/>
              </a:solidFill>
              <a:latin typeface="+mn-ea"/>
              <a:ea typeface="+mn-ea"/>
            </a:endParaRPr>
          </a:p>
        </p:txBody>
      </p:sp>
      <p:sp>
        <p:nvSpPr>
          <p:cNvPr id="63" name="正方形/長方形 62"/>
          <p:cNvSpPr/>
          <p:nvPr/>
        </p:nvSpPr>
        <p:spPr bwMode="auto">
          <a:xfrm>
            <a:off x="3707904" y="2636912"/>
            <a:ext cx="144016" cy="216024"/>
          </a:xfrm>
          <a:prstGeom prst="rect">
            <a:avLst/>
          </a:prstGeom>
          <a:solidFill>
            <a:schemeClr val="bg1"/>
          </a:solidFill>
          <a:ln w="9525">
            <a:solidFill>
              <a:schemeClr val="accent1">
                <a:lumMod val="25000"/>
              </a:schemeClr>
            </a:solidFill>
            <a:miter lim="800000"/>
            <a:headEnd/>
            <a:tailEnd/>
          </a:ln>
        </p:spPr>
        <p:txBody>
          <a:bodyPr wrap="none" rtlCol="0" anchor="ctr"/>
          <a:lstStyle/>
          <a:p>
            <a:pPr algn="l">
              <a:spcBef>
                <a:spcPct val="0"/>
              </a:spcBef>
            </a:pPr>
            <a:endParaRPr kumimoji="1" lang="ja-JP" altLang="en-US" sz="1800" b="0">
              <a:solidFill>
                <a:srgbClr val="333333"/>
              </a:solidFill>
              <a:latin typeface="+mn-ea"/>
              <a:ea typeface="+mn-ea"/>
            </a:endParaRPr>
          </a:p>
        </p:txBody>
      </p:sp>
      <p:sp>
        <p:nvSpPr>
          <p:cNvPr id="64" name="正方形/長方形 63"/>
          <p:cNvSpPr/>
          <p:nvPr/>
        </p:nvSpPr>
        <p:spPr bwMode="auto">
          <a:xfrm>
            <a:off x="3815916" y="2672916"/>
            <a:ext cx="144016" cy="216024"/>
          </a:xfrm>
          <a:prstGeom prst="rect">
            <a:avLst/>
          </a:prstGeom>
          <a:solidFill>
            <a:schemeClr val="bg1"/>
          </a:solidFill>
          <a:ln w="9525">
            <a:solidFill>
              <a:schemeClr val="accent1">
                <a:lumMod val="25000"/>
              </a:schemeClr>
            </a:solidFill>
            <a:miter lim="800000"/>
            <a:headEnd/>
            <a:tailEnd/>
          </a:ln>
        </p:spPr>
        <p:txBody>
          <a:bodyPr wrap="none" rtlCol="0" anchor="ctr"/>
          <a:lstStyle/>
          <a:p>
            <a:pPr algn="l">
              <a:spcBef>
                <a:spcPct val="0"/>
              </a:spcBef>
            </a:pPr>
            <a:endParaRPr kumimoji="1" lang="ja-JP" altLang="en-US" sz="1800" b="0">
              <a:solidFill>
                <a:srgbClr val="333333"/>
              </a:solidFill>
              <a:latin typeface="+mn-ea"/>
              <a:ea typeface="+mn-ea"/>
            </a:endParaRPr>
          </a:p>
        </p:txBody>
      </p:sp>
      <p:sp>
        <p:nvSpPr>
          <p:cNvPr id="65" name="正方形/長方形 64"/>
          <p:cNvSpPr/>
          <p:nvPr/>
        </p:nvSpPr>
        <p:spPr bwMode="auto">
          <a:xfrm>
            <a:off x="3995936" y="2564904"/>
            <a:ext cx="144016" cy="216024"/>
          </a:xfrm>
          <a:prstGeom prst="rect">
            <a:avLst/>
          </a:prstGeom>
          <a:solidFill>
            <a:schemeClr val="bg1"/>
          </a:solidFill>
          <a:ln w="9525">
            <a:solidFill>
              <a:schemeClr val="accent1">
                <a:lumMod val="25000"/>
              </a:schemeClr>
            </a:solidFill>
            <a:miter lim="800000"/>
            <a:headEnd/>
            <a:tailEnd/>
          </a:ln>
        </p:spPr>
        <p:txBody>
          <a:bodyPr wrap="none" rtlCol="0" anchor="ctr"/>
          <a:lstStyle/>
          <a:p>
            <a:pPr algn="l">
              <a:spcBef>
                <a:spcPct val="0"/>
              </a:spcBef>
            </a:pPr>
            <a:endParaRPr kumimoji="1" lang="ja-JP" altLang="en-US" sz="1800" b="0">
              <a:solidFill>
                <a:srgbClr val="333333"/>
              </a:solidFill>
              <a:latin typeface="+mn-ea"/>
              <a:ea typeface="+mn-ea"/>
            </a:endParaRPr>
          </a:p>
        </p:txBody>
      </p:sp>
      <p:sp>
        <p:nvSpPr>
          <p:cNvPr id="66" name="正方形/長方形 65"/>
          <p:cNvSpPr/>
          <p:nvPr/>
        </p:nvSpPr>
        <p:spPr bwMode="auto">
          <a:xfrm>
            <a:off x="4103948" y="2636912"/>
            <a:ext cx="144016" cy="216024"/>
          </a:xfrm>
          <a:prstGeom prst="rect">
            <a:avLst/>
          </a:prstGeom>
          <a:solidFill>
            <a:schemeClr val="bg1"/>
          </a:solidFill>
          <a:ln w="9525">
            <a:solidFill>
              <a:schemeClr val="accent1">
                <a:lumMod val="25000"/>
              </a:schemeClr>
            </a:solidFill>
            <a:miter lim="800000"/>
            <a:headEnd/>
            <a:tailEnd/>
          </a:ln>
        </p:spPr>
        <p:txBody>
          <a:bodyPr wrap="none" rtlCol="0" anchor="ctr"/>
          <a:lstStyle/>
          <a:p>
            <a:pPr algn="l">
              <a:spcBef>
                <a:spcPct val="0"/>
              </a:spcBef>
            </a:pPr>
            <a:endParaRPr kumimoji="1" lang="ja-JP" altLang="en-US" sz="1800" b="0">
              <a:solidFill>
                <a:srgbClr val="333333"/>
              </a:solidFill>
              <a:latin typeface="+mn-ea"/>
              <a:ea typeface="+mn-ea"/>
            </a:endParaRPr>
          </a:p>
        </p:txBody>
      </p:sp>
      <p:sp>
        <p:nvSpPr>
          <p:cNvPr id="67" name="正方形/長方形 66"/>
          <p:cNvSpPr/>
          <p:nvPr/>
        </p:nvSpPr>
        <p:spPr bwMode="auto">
          <a:xfrm>
            <a:off x="4211960" y="2672916"/>
            <a:ext cx="144016" cy="216024"/>
          </a:xfrm>
          <a:prstGeom prst="rect">
            <a:avLst/>
          </a:prstGeom>
          <a:solidFill>
            <a:schemeClr val="bg1"/>
          </a:solidFill>
          <a:ln w="9525">
            <a:solidFill>
              <a:schemeClr val="accent1">
                <a:lumMod val="25000"/>
              </a:schemeClr>
            </a:solidFill>
            <a:miter lim="800000"/>
            <a:headEnd/>
            <a:tailEnd/>
          </a:ln>
        </p:spPr>
        <p:txBody>
          <a:bodyPr wrap="none" rtlCol="0" anchor="ctr"/>
          <a:lstStyle/>
          <a:p>
            <a:pPr algn="l">
              <a:spcBef>
                <a:spcPct val="0"/>
              </a:spcBef>
            </a:pPr>
            <a:endParaRPr kumimoji="1" lang="ja-JP" altLang="en-US" sz="1800" b="0">
              <a:solidFill>
                <a:srgbClr val="333333"/>
              </a:solidFill>
              <a:latin typeface="+mn-ea"/>
              <a:ea typeface="+mn-ea"/>
            </a:endParaRPr>
          </a:p>
        </p:txBody>
      </p:sp>
      <p:sp>
        <p:nvSpPr>
          <p:cNvPr id="68" name="正方形/長方形 67"/>
          <p:cNvSpPr/>
          <p:nvPr/>
        </p:nvSpPr>
        <p:spPr bwMode="auto">
          <a:xfrm>
            <a:off x="4427984" y="2636912"/>
            <a:ext cx="144016" cy="216024"/>
          </a:xfrm>
          <a:prstGeom prst="rect">
            <a:avLst/>
          </a:prstGeom>
          <a:solidFill>
            <a:schemeClr val="bg1"/>
          </a:solidFill>
          <a:ln w="9525">
            <a:solidFill>
              <a:schemeClr val="accent1">
                <a:lumMod val="25000"/>
              </a:schemeClr>
            </a:solidFill>
            <a:miter lim="800000"/>
            <a:headEnd/>
            <a:tailEnd/>
          </a:ln>
        </p:spPr>
        <p:txBody>
          <a:bodyPr wrap="none" rtlCol="0" anchor="ctr"/>
          <a:lstStyle/>
          <a:p>
            <a:pPr algn="l">
              <a:spcBef>
                <a:spcPct val="0"/>
              </a:spcBef>
            </a:pPr>
            <a:endParaRPr kumimoji="1" lang="ja-JP" altLang="en-US" sz="1800" b="0">
              <a:solidFill>
                <a:srgbClr val="333333"/>
              </a:solidFill>
              <a:latin typeface="+mn-ea"/>
              <a:ea typeface="+mn-ea"/>
            </a:endParaRPr>
          </a:p>
        </p:txBody>
      </p:sp>
      <p:sp>
        <p:nvSpPr>
          <p:cNvPr id="69" name="正方形/長方形 68"/>
          <p:cNvSpPr/>
          <p:nvPr/>
        </p:nvSpPr>
        <p:spPr bwMode="auto">
          <a:xfrm>
            <a:off x="4535996" y="2672916"/>
            <a:ext cx="144016" cy="216024"/>
          </a:xfrm>
          <a:prstGeom prst="rect">
            <a:avLst/>
          </a:prstGeom>
          <a:solidFill>
            <a:schemeClr val="bg1"/>
          </a:solidFill>
          <a:ln w="9525">
            <a:solidFill>
              <a:schemeClr val="accent1">
                <a:lumMod val="25000"/>
              </a:schemeClr>
            </a:solidFill>
            <a:miter lim="800000"/>
            <a:headEnd/>
            <a:tailEnd/>
          </a:ln>
        </p:spPr>
        <p:txBody>
          <a:bodyPr wrap="none" rtlCol="0" anchor="ctr"/>
          <a:lstStyle/>
          <a:p>
            <a:pPr algn="l">
              <a:spcBef>
                <a:spcPct val="0"/>
              </a:spcBef>
            </a:pPr>
            <a:endParaRPr kumimoji="1" lang="ja-JP" altLang="en-US" sz="1800" b="0">
              <a:solidFill>
                <a:srgbClr val="333333"/>
              </a:solidFill>
              <a:latin typeface="+mn-ea"/>
              <a:ea typeface="+mn-ea"/>
            </a:endParaRPr>
          </a:p>
        </p:txBody>
      </p:sp>
      <p:sp>
        <p:nvSpPr>
          <p:cNvPr id="70" name="タイトル 1"/>
          <p:cNvSpPr txBox="1">
            <a:spLocks/>
          </p:cNvSpPr>
          <p:nvPr/>
        </p:nvSpPr>
        <p:spPr bwMode="auto">
          <a:xfrm>
            <a:off x="3743908" y="2528900"/>
            <a:ext cx="972108" cy="324036"/>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defTabSz="914400" rtl="0" eaLnBrk="0" fontAlgn="base" latinLnBrk="0" hangingPunct="0">
              <a:lnSpc>
                <a:spcPct val="100000"/>
              </a:lnSpc>
              <a:spcBef>
                <a:spcPct val="0"/>
              </a:spcBef>
              <a:spcAft>
                <a:spcPct val="0"/>
              </a:spcAft>
              <a:buClrTx/>
              <a:buSzTx/>
              <a:buFontTx/>
              <a:buNone/>
              <a:tabLst/>
              <a:defRPr/>
            </a:pPr>
            <a:r>
              <a:rPr lang="ja-JP" altLang="en-US" sz="1050" kern="0" dirty="0" smtClean="0">
                <a:latin typeface="+mn-ea"/>
                <a:ea typeface="+mn-ea"/>
                <a:cs typeface="+mj-cs"/>
              </a:rPr>
              <a:t>仮想マシン</a:t>
            </a:r>
            <a:endParaRPr kumimoji="1" lang="ja-JP" altLang="en-US" sz="1050" b="0" i="0" u="none" strike="noStrike" kern="0" cap="none" spc="0" normalizeH="0" baseline="0" noProof="0" dirty="0">
              <a:ln>
                <a:noFill/>
              </a:ln>
              <a:solidFill>
                <a:schemeClr val="tx1"/>
              </a:solidFill>
              <a:effectLst/>
              <a:uLnTx/>
              <a:uFillTx/>
              <a:latin typeface="+mn-ea"/>
              <a:ea typeface="+mn-ea"/>
              <a:cs typeface="+mj-cs"/>
            </a:endParaRPr>
          </a:p>
        </p:txBody>
      </p:sp>
      <p:sp>
        <p:nvSpPr>
          <p:cNvPr id="77" name="角丸四角形 76"/>
          <p:cNvSpPr/>
          <p:nvPr/>
        </p:nvSpPr>
        <p:spPr>
          <a:xfrm>
            <a:off x="2303748" y="5481227"/>
            <a:ext cx="5328592" cy="252029"/>
          </a:xfrm>
          <a:prstGeom prst="roundRect">
            <a:avLst>
              <a:gd name="adj" fmla="val 11768"/>
            </a:avLst>
          </a:prstGeom>
          <a:ln>
            <a:solidFill>
              <a:schemeClr val="accent1">
                <a:lumMod val="75000"/>
              </a:schemeClr>
            </a:solidFill>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ja-JP" altLang="en-US" sz="1600" dirty="0">
              <a:latin typeface="+mn-ea"/>
              <a:cs typeface="Arial Unicode MS" pitchFamily="50" charset="-128"/>
            </a:endParaRPr>
          </a:p>
        </p:txBody>
      </p:sp>
      <p:pic>
        <p:nvPicPr>
          <p:cNvPr id="79" name="Picture 2"/>
          <p:cNvPicPr>
            <a:picLocks noChangeAspect="1" noChangeArrowheads="1"/>
          </p:cNvPicPr>
          <p:nvPr/>
        </p:nvPicPr>
        <p:blipFill>
          <a:blip r:embed="rId3" cstate="print"/>
          <a:srcRect/>
          <a:stretch>
            <a:fillRect/>
          </a:stretch>
        </p:blipFill>
        <p:spPr bwMode="auto">
          <a:xfrm>
            <a:off x="4494737" y="5517232"/>
            <a:ext cx="266936" cy="180020"/>
          </a:xfrm>
          <a:prstGeom prst="rect">
            <a:avLst/>
          </a:prstGeom>
          <a:noFill/>
          <a:ln w="9525">
            <a:noFill/>
            <a:miter lim="800000"/>
            <a:headEnd/>
            <a:tailEnd/>
          </a:ln>
        </p:spPr>
      </p:pic>
      <p:pic>
        <p:nvPicPr>
          <p:cNvPr id="75" name="Picture 42" descr="H:\home\nobukazu\My Dropbox\dat\201103\GRC-H23-plan\SINET4.png"/>
          <p:cNvPicPr>
            <a:picLocks noChangeAspect="1" noChangeArrowheads="1"/>
          </p:cNvPicPr>
          <p:nvPr/>
        </p:nvPicPr>
        <p:blipFill>
          <a:blip r:embed="rId4" cstate="print"/>
          <a:srcRect/>
          <a:stretch>
            <a:fillRect/>
          </a:stretch>
        </p:blipFill>
        <p:spPr bwMode="auto">
          <a:xfrm>
            <a:off x="5070801" y="5517232"/>
            <a:ext cx="329291" cy="144016"/>
          </a:xfrm>
          <a:prstGeom prst="rect">
            <a:avLst/>
          </a:prstGeom>
          <a:noFill/>
          <a:ln w="9525">
            <a:noFill/>
            <a:miter lim="800000"/>
            <a:headEnd/>
            <a:tailEnd/>
          </a:ln>
        </p:spPr>
      </p:pic>
      <p:sp>
        <p:nvSpPr>
          <p:cNvPr id="82" name="角丸四角形 81"/>
          <p:cNvSpPr/>
          <p:nvPr/>
        </p:nvSpPr>
        <p:spPr>
          <a:xfrm>
            <a:off x="2915816" y="5121188"/>
            <a:ext cx="1800200" cy="288032"/>
          </a:xfrm>
          <a:prstGeom prst="roundRect">
            <a:avLst/>
          </a:prstGeom>
          <a:solidFill>
            <a:srgbClr val="0070C0"/>
          </a:solidFill>
          <a:ln>
            <a:solidFill>
              <a:schemeClr val="accent1">
                <a:lumMod val="75000"/>
              </a:schemeClr>
            </a:solidFill>
          </a:ln>
        </p:spPr>
        <p:style>
          <a:lnRef idx="1">
            <a:schemeClr val="accent2"/>
          </a:lnRef>
          <a:fillRef idx="3">
            <a:schemeClr val="accent2"/>
          </a:fillRef>
          <a:effectRef idx="2">
            <a:schemeClr val="accent2"/>
          </a:effectRef>
          <a:fontRef idx="minor">
            <a:schemeClr val="lt1"/>
          </a:fontRef>
        </p:style>
        <p:txBody>
          <a:bodyPr anchor="ctr"/>
          <a:lstStyle/>
          <a:p>
            <a:pPr algn="ctr" fontAlgn="auto">
              <a:spcBef>
                <a:spcPts val="0"/>
              </a:spcBef>
              <a:spcAft>
                <a:spcPts val="0"/>
              </a:spcAft>
              <a:defRPr/>
            </a:pPr>
            <a:r>
              <a:rPr lang="en-US" altLang="ja-JP" sz="1600" dirty="0" err="1" smtClean="0">
                <a:latin typeface="+mn-ea"/>
                <a:cs typeface="Arial Unicode MS" pitchFamily="50" charset="-128"/>
              </a:rPr>
              <a:t>dodai</a:t>
            </a:r>
            <a:r>
              <a:rPr lang="ja-JP" altLang="en-US" sz="1600" dirty="0" smtClean="0">
                <a:latin typeface="+mn-ea"/>
                <a:cs typeface="Arial Unicode MS" pitchFamily="50" charset="-128"/>
              </a:rPr>
              <a:t>　</a:t>
            </a:r>
            <a:r>
              <a:rPr lang="en-US" altLang="ja-JP" sz="1600" dirty="0" smtClean="0">
                <a:latin typeface="+mn-ea"/>
                <a:cs typeface="Arial Unicode MS" pitchFamily="50" charset="-128"/>
              </a:rPr>
              <a:t>@west</a:t>
            </a:r>
            <a:endParaRPr lang="ja-JP" altLang="en-US" sz="1600" b="1" dirty="0">
              <a:latin typeface="+mn-ea"/>
              <a:cs typeface="Arial Unicode MS" pitchFamily="50" charset="-128"/>
            </a:endParaRPr>
          </a:p>
        </p:txBody>
      </p:sp>
      <p:sp>
        <p:nvSpPr>
          <p:cNvPr id="97" name="正方形/長方形 96"/>
          <p:cNvSpPr/>
          <p:nvPr/>
        </p:nvSpPr>
        <p:spPr bwMode="auto">
          <a:xfrm>
            <a:off x="4932040" y="5733256"/>
            <a:ext cx="108012" cy="180020"/>
          </a:xfrm>
          <a:prstGeom prst="rect">
            <a:avLst/>
          </a:prstGeom>
          <a:solidFill>
            <a:schemeClr val="accent1">
              <a:lumMod val="50000"/>
            </a:schemeClr>
          </a:solidFill>
          <a:ln w="9525">
            <a:noFill/>
            <a:miter lim="800000"/>
            <a:headEnd/>
            <a:tailEnd/>
          </a:ln>
        </p:spPr>
        <p:txBody>
          <a:bodyPr wrap="none" rtlCol="0" anchor="ctr"/>
          <a:lstStyle/>
          <a:p>
            <a:pPr algn="l">
              <a:spcBef>
                <a:spcPct val="0"/>
              </a:spcBef>
            </a:pPr>
            <a:endParaRPr kumimoji="1" lang="ja-JP" altLang="en-US" sz="1800" b="0">
              <a:solidFill>
                <a:srgbClr val="333333"/>
              </a:solidFill>
              <a:latin typeface="+mn-ea"/>
              <a:ea typeface="+mn-ea"/>
            </a:endParaRPr>
          </a:p>
        </p:txBody>
      </p:sp>
      <p:sp>
        <p:nvSpPr>
          <p:cNvPr id="76" name="円柱 75"/>
          <p:cNvSpPr/>
          <p:nvPr/>
        </p:nvSpPr>
        <p:spPr>
          <a:xfrm>
            <a:off x="3275856" y="5805264"/>
            <a:ext cx="3528392" cy="396044"/>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r>
              <a:rPr lang="en-US" altLang="ja-JP" dirty="0" smtClean="0">
                <a:solidFill>
                  <a:schemeClr val="bg1"/>
                </a:solidFill>
                <a:latin typeface="+mn-ea"/>
              </a:rPr>
              <a:t>colony</a:t>
            </a:r>
            <a:endParaRPr lang="ja-JP" altLang="en-US" dirty="0">
              <a:solidFill>
                <a:schemeClr val="bg1"/>
              </a:solidFill>
              <a:latin typeface="+mn-ea"/>
            </a:endParaRPr>
          </a:p>
        </p:txBody>
      </p:sp>
      <p:sp>
        <p:nvSpPr>
          <p:cNvPr id="80" name="正方形/長方形 79"/>
          <p:cNvSpPr/>
          <p:nvPr/>
        </p:nvSpPr>
        <p:spPr bwMode="auto">
          <a:xfrm>
            <a:off x="2987824" y="4509120"/>
            <a:ext cx="720080" cy="504056"/>
          </a:xfrm>
          <a:prstGeom prst="rect">
            <a:avLst/>
          </a:prstGeom>
          <a:solidFill>
            <a:schemeClr val="bg1"/>
          </a:solidFill>
          <a:ln w="9525">
            <a:solidFill>
              <a:schemeClr val="accent1">
                <a:lumMod val="25000"/>
              </a:schemeClr>
            </a:solidFill>
            <a:miter lim="800000"/>
            <a:headEnd/>
            <a:tailEnd/>
          </a:ln>
        </p:spPr>
        <p:txBody>
          <a:bodyPr wrap="none" rtlCol="0" anchor="ctr"/>
          <a:lstStyle/>
          <a:p>
            <a:pPr algn="ctr">
              <a:spcBef>
                <a:spcPct val="0"/>
              </a:spcBef>
            </a:pPr>
            <a:r>
              <a:rPr kumimoji="1" lang="ja-JP" altLang="en-US" sz="1200" b="0" dirty="0" smtClean="0">
                <a:solidFill>
                  <a:srgbClr val="333333"/>
                </a:solidFill>
                <a:latin typeface="+mn-ea"/>
                <a:ea typeface="+mn-ea"/>
              </a:rPr>
              <a:t>研究</a:t>
            </a:r>
            <a:endParaRPr kumimoji="1" lang="en-US" altLang="ja-JP" sz="1200" b="0" dirty="0" smtClean="0">
              <a:solidFill>
                <a:srgbClr val="333333"/>
              </a:solidFill>
              <a:latin typeface="+mn-ea"/>
              <a:ea typeface="+mn-ea"/>
            </a:endParaRPr>
          </a:p>
          <a:p>
            <a:pPr algn="ctr">
              <a:spcBef>
                <a:spcPct val="0"/>
              </a:spcBef>
            </a:pPr>
            <a:r>
              <a:rPr kumimoji="1" lang="ja-JP" altLang="en-US" sz="1200" b="0" dirty="0" smtClean="0">
                <a:solidFill>
                  <a:srgbClr val="333333"/>
                </a:solidFill>
                <a:latin typeface="+mn-ea"/>
                <a:ea typeface="+mn-ea"/>
              </a:rPr>
              <a:t>クラスタ</a:t>
            </a:r>
            <a:endParaRPr kumimoji="1" lang="ja-JP" altLang="en-US" sz="1200" b="0" dirty="0">
              <a:solidFill>
                <a:srgbClr val="333333"/>
              </a:solidFill>
              <a:latin typeface="+mn-ea"/>
              <a:ea typeface="+mn-ea"/>
            </a:endParaRPr>
          </a:p>
        </p:txBody>
      </p:sp>
      <p:sp>
        <p:nvSpPr>
          <p:cNvPr id="81" name="正方形/長方形 80"/>
          <p:cNvSpPr/>
          <p:nvPr/>
        </p:nvSpPr>
        <p:spPr bwMode="auto">
          <a:xfrm>
            <a:off x="3923928" y="4509120"/>
            <a:ext cx="720080" cy="504056"/>
          </a:xfrm>
          <a:prstGeom prst="rect">
            <a:avLst/>
          </a:prstGeom>
          <a:solidFill>
            <a:schemeClr val="bg1"/>
          </a:solidFill>
          <a:ln w="9525">
            <a:solidFill>
              <a:schemeClr val="accent1">
                <a:lumMod val="25000"/>
              </a:schemeClr>
            </a:solidFill>
            <a:miter lim="800000"/>
            <a:headEnd/>
            <a:tailEnd/>
          </a:ln>
        </p:spPr>
        <p:txBody>
          <a:bodyPr wrap="none" rtlCol="0" anchor="ctr"/>
          <a:lstStyle/>
          <a:p>
            <a:pPr algn="ctr">
              <a:spcBef>
                <a:spcPct val="0"/>
              </a:spcBef>
            </a:pPr>
            <a:r>
              <a:rPr kumimoji="1" lang="ja-JP" altLang="en-US" sz="1200" b="0" dirty="0" smtClean="0">
                <a:solidFill>
                  <a:srgbClr val="333333"/>
                </a:solidFill>
                <a:latin typeface="+mn-ea"/>
                <a:ea typeface="+mn-ea"/>
              </a:rPr>
              <a:t>研究</a:t>
            </a:r>
            <a:endParaRPr kumimoji="1" lang="en-US" altLang="ja-JP" sz="1200" b="0" dirty="0" smtClean="0">
              <a:solidFill>
                <a:srgbClr val="333333"/>
              </a:solidFill>
              <a:latin typeface="+mn-ea"/>
              <a:ea typeface="+mn-ea"/>
            </a:endParaRPr>
          </a:p>
          <a:p>
            <a:pPr algn="ctr">
              <a:spcBef>
                <a:spcPct val="0"/>
              </a:spcBef>
            </a:pPr>
            <a:r>
              <a:rPr kumimoji="1" lang="ja-JP" altLang="en-US" sz="1200" b="0" dirty="0" smtClean="0">
                <a:solidFill>
                  <a:srgbClr val="333333"/>
                </a:solidFill>
                <a:latin typeface="+mn-ea"/>
                <a:ea typeface="+mn-ea"/>
              </a:rPr>
              <a:t>クラスタ</a:t>
            </a:r>
            <a:endParaRPr kumimoji="1" lang="ja-JP" altLang="en-US" sz="1200" b="0" dirty="0">
              <a:solidFill>
                <a:srgbClr val="333333"/>
              </a:solidFill>
              <a:latin typeface="+mn-ea"/>
              <a:ea typeface="+mn-ea"/>
            </a:endParaRPr>
          </a:p>
        </p:txBody>
      </p:sp>
      <p:sp>
        <p:nvSpPr>
          <p:cNvPr id="95" name="角丸四角形 94"/>
          <p:cNvSpPr/>
          <p:nvPr/>
        </p:nvSpPr>
        <p:spPr>
          <a:xfrm>
            <a:off x="5220072" y="5121188"/>
            <a:ext cx="1800200" cy="288032"/>
          </a:xfrm>
          <a:prstGeom prst="roundRect">
            <a:avLst/>
          </a:prstGeom>
          <a:solidFill>
            <a:srgbClr val="0070C0"/>
          </a:solidFill>
          <a:ln>
            <a:solidFill>
              <a:schemeClr val="accent1">
                <a:lumMod val="75000"/>
              </a:schemeClr>
            </a:solidFill>
          </a:ln>
        </p:spPr>
        <p:style>
          <a:lnRef idx="1">
            <a:schemeClr val="accent2"/>
          </a:lnRef>
          <a:fillRef idx="3">
            <a:schemeClr val="accent2"/>
          </a:fillRef>
          <a:effectRef idx="2">
            <a:schemeClr val="accent2"/>
          </a:effectRef>
          <a:fontRef idx="minor">
            <a:schemeClr val="lt1"/>
          </a:fontRef>
        </p:style>
        <p:txBody>
          <a:bodyPr anchor="ctr"/>
          <a:lstStyle/>
          <a:p>
            <a:pPr algn="ctr" fontAlgn="auto">
              <a:spcBef>
                <a:spcPts val="0"/>
              </a:spcBef>
              <a:spcAft>
                <a:spcPts val="0"/>
              </a:spcAft>
              <a:defRPr/>
            </a:pPr>
            <a:r>
              <a:rPr lang="en-US" altLang="ja-JP" sz="1600" dirty="0" err="1" smtClean="0">
                <a:latin typeface="+mn-ea"/>
                <a:cs typeface="Arial Unicode MS" pitchFamily="50" charset="-128"/>
              </a:rPr>
              <a:t>dodai</a:t>
            </a:r>
            <a:r>
              <a:rPr lang="ja-JP" altLang="en-US" sz="1600" dirty="0" smtClean="0">
                <a:latin typeface="+mn-ea"/>
                <a:cs typeface="Arial Unicode MS" pitchFamily="50" charset="-128"/>
              </a:rPr>
              <a:t>　</a:t>
            </a:r>
            <a:r>
              <a:rPr lang="en-US" altLang="ja-JP" sz="1600" dirty="0" smtClean="0">
                <a:latin typeface="+mn-ea"/>
                <a:cs typeface="Arial Unicode MS" pitchFamily="50" charset="-128"/>
              </a:rPr>
              <a:t>@east</a:t>
            </a:r>
            <a:endParaRPr lang="ja-JP" altLang="en-US" sz="1600" b="1" dirty="0">
              <a:latin typeface="+mn-ea"/>
              <a:cs typeface="Arial Unicode MS" pitchFamily="50" charset="-128"/>
            </a:endParaRPr>
          </a:p>
        </p:txBody>
      </p:sp>
      <p:sp>
        <p:nvSpPr>
          <p:cNvPr id="96" name="正方形/長方形 95"/>
          <p:cNvSpPr/>
          <p:nvPr/>
        </p:nvSpPr>
        <p:spPr bwMode="auto">
          <a:xfrm>
            <a:off x="5292080" y="4509120"/>
            <a:ext cx="720080" cy="504056"/>
          </a:xfrm>
          <a:prstGeom prst="rect">
            <a:avLst/>
          </a:prstGeom>
          <a:solidFill>
            <a:schemeClr val="bg1"/>
          </a:solidFill>
          <a:ln w="9525">
            <a:solidFill>
              <a:schemeClr val="accent1">
                <a:lumMod val="25000"/>
              </a:schemeClr>
            </a:solidFill>
            <a:miter lim="800000"/>
            <a:headEnd/>
            <a:tailEnd/>
          </a:ln>
        </p:spPr>
        <p:txBody>
          <a:bodyPr wrap="none" rtlCol="0" anchor="ctr"/>
          <a:lstStyle/>
          <a:p>
            <a:pPr algn="ctr">
              <a:spcBef>
                <a:spcPct val="0"/>
              </a:spcBef>
            </a:pPr>
            <a:r>
              <a:rPr kumimoji="1" lang="ja-JP" altLang="en-US" sz="1200" b="0" dirty="0" smtClean="0">
                <a:solidFill>
                  <a:srgbClr val="333333"/>
                </a:solidFill>
                <a:latin typeface="+mn-ea"/>
                <a:ea typeface="+mn-ea"/>
              </a:rPr>
              <a:t>研究</a:t>
            </a:r>
            <a:endParaRPr kumimoji="1" lang="en-US" altLang="ja-JP" sz="1200" b="0" dirty="0" smtClean="0">
              <a:solidFill>
                <a:srgbClr val="333333"/>
              </a:solidFill>
              <a:latin typeface="+mn-ea"/>
              <a:ea typeface="+mn-ea"/>
            </a:endParaRPr>
          </a:p>
          <a:p>
            <a:pPr algn="ctr">
              <a:spcBef>
                <a:spcPct val="0"/>
              </a:spcBef>
            </a:pPr>
            <a:r>
              <a:rPr kumimoji="1" lang="ja-JP" altLang="en-US" sz="1200" b="0" dirty="0" smtClean="0">
                <a:solidFill>
                  <a:srgbClr val="333333"/>
                </a:solidFill>
                <a:latin typeface="+mn-ea"/>
                <a:ea typeface="+mn-ea"/>
              </a:rPr>
              <a:t>クラスタ</a:t>
            </a:r>
            <a:endParaRPr kumimoji="1" lang="ja-JP" altLang="en-US" sz="1200" b="0" dirty="0">
              <a:solidFill>
                <a:srgbClr val="333333"/>
              </a:solidFill>
              <a:latin typeface="+mn-ea"/>
              <a:ea typeface="+mn-ea"/>
            </a:endParaRPr>
          </a:p>
        </p:txBody>
      </p:sp>
      <p:sp>
        <p:nvSpPr>
          <p:cNvPr id="98" name="正方形/長方形 97"/>
          <p:cNvSpPr/>
          <p:nvPr/>
        </p:nvSpPr>
        <p:spPr bwMode="auto">
          <a:xfrm>
            <a:off x="6228184" y="4509120"/>
            <a:ext cx="720080" cy="504056"/>
          </a:xfrm>
          <a:prstGeom prst="rect">
            <a:avLst/>
          </a:prstGeom>
          <a:solidFill>
            <a:schemeClr val="bg1"/>
          </a:solidFill>
          <a:ln w="9525">
            <a:solidFill>
              <a:schemeClr val="accent1">
                <a:lumMod val="25000"/>
              </a:schemeClr>
            </a:solidFill>
            <a:miter lim="800000"/>
            <a:headEnd/>
            <a:tailEnd/>
          </a:ln>
        </p:spPr>
        <p:txBody>
          <a:bodyPr wrap="none" rtlCol="0" anchor="ctr"/>
          <a:lstStyle/>
          <a:p>
            <a:pPr algn="ctr">
              <a:spcBef>
                <a:spcPct val="0"/>
              </a:spcBef>
            </a:pPr>
            <a:r>
              <a:rPr kumimoji="1" lang="ja-JP" altLang="en-US" sz="1200" b="0" dirty="0" smtClean="0">
                <a:solidFill>
                  <a:srgbClr val="333333"/>
                </a:solidFill>
                <a:latin typeface="+mn-ea"/>
                <a:ea typeface="+mn-ea"/>
              </a:rPr>
              <a:t>研究</a:t>
            </a:r>
            <a:endParaRPr kumimoji="1" lang="en-US" altLang="ja-JP" sz="1200" b="0" dirty="0" smtClean="0">
              <a:solidFill>
                <a:srgbClr val="333333"/>
              </a:solidFill>
              <a:latin typeface="+mn-ea"/>
              <a:ea typeface="+mn-ea"/>
            </a:endParaRPr>
          </a:p>
          <a:p>
            <a:pPr algn="ctr">
              <a:spcBef>
                <a:spcPct val="0"/>
              </a:spcBef>
            </a:pPr>
            <a:r>
              <a:rPr kumimoji="1" lang="ja-JP" altLang="en-US" sz="1200" b="0" dirty="0" smtClean="0">
                <a:solidFill>
                  <a:srgbClr val="333333"/>
                </a:solidFill>
                <a:latin typeface="+mn-ea"/>
                <a:ea typeface="+mn-ea"/>
              </a:rPr>
              <a:t>クラスタ</a:t>
            </a:r>
            <a:endParaRPr kumimoji="1" lang="ja-JP" altLang="en-US" sz="1200" b="0" dirty="0">
              <a:solidFill>
                <a:srgbClr val="333333"/>
              </a:solidFill>
              <a:latin typeface="+mn-ea"/>
              <a:ea typeface="+mn-ea"/>
            </a:endParaRPr>
          </a:p>
        </p:txBody>
      </p:sp>
      <p:sp>
        <p:nvSpPr>
          <p:cNvPr id="78" name="タイトル 1"/>
          <p:cNvSpPr txBox="1">
            <a:spLocks/>
          </p:cNvSpPr>
          <p:nvPr/>
        </p:nvSpPr>
        <p:spPr bwMode="auto">
          <a:xfrm>
            <a:off x="7632339" y="1484784"/>
            <a:ext cx="1337489" cy="582594"/>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defTabSz="914400" rtl="0" eaLnBrk="0" fontAlgn="base" latinLnBrk="0" hangingPunct="0">
              <a:lnSpc>
                <a:spcPct val="100000"/>
              </a:lnSpc>
              <a:spcBef>
                <a:spcPct val="0"/>
              </a:spcBef>
              <a:spcAft>
                <a:spcPct val="0"/>
              </a:spcAft>
              <a:buClrTx/>
              <a:buSzTx/>
              <a:buFontTx/>
              <a:buNone/>
              <a:tabLst/>
              <a:defRPr/>
            </a:pPr>
            <a:r>
              <a:rPr kumimoji="1" lang="en-US" altLang="ja-JP" sz="1600" b="0" i="0" u="none" strike="noStrike" kern="0" cap="none" spc="0" normalizeH="0" baseline="0" noProof="0" dirty="0" smtClean="0">
                <a:ln>
                  <a:noFill/>
                </a:ln>
                <a:solidFill>
                  <a:schemeClr val="tx1"/>
                </a:solidFill>
                <a:effectLst/>
                <a:uLnTx/>
                <a:uFillTx/>
                <a:latin typeface="+mn-ea"/>
                <a:ea typeface="+mn-ea"/>
                <a:cs typeface="+mj-cs"/>
              </a:rPr>
              <a:t>2010</a:t>
            </a:r>
            <a:r>
              <a:rPr kumimoji="1" lang="ja-JP" altLang="en-US" sz="1600" b="0" i="0" u="none" strike="noStrike" kern="0" cap="none" spc="0" normalizeH="0" baseline="0" noProof="0" dirty="0" smtClean="0">
                <a:ln>
                  <a:noFill/>
                </a:ln>
                <a:solidFill>
                  <a:schemeClr val="tx1"/>
                </a:solidFill>
                <a:effectLst/>
                <a:uLnTx/>
                <a:uFillTx/>
                <a:latin typeface="+mn-ea"/>
                <a:ea typeface="+mn-ea"/>
                <a:cs typeface="+mj-cs"/>
              </a:rPr>
              <a:t>年</a:t>
            </a:r>
            <a:r>
              <a:rPr kumimoji="1" lang="en-US" altLang="ja-JP" sz="1600" b="0" i="0" u="none" strike="noStrike" kern="0" cap="none" spc="0" normalizeH="0" baseline="0" noProof="0" dirty="0" smtClean="0">
                <a:ln>
                  <a:noFill/>
                </a:ln>
                <a:solidFill>
                  <a:schemeClr val="tx1"/>
                </a:solidFill>
                <a:effectLst/>
                <a:uLnTx/>
                <a:uFillTx/>
                <a:latin typeface="+mn-ea"/>
                <a:ea typeface="+mn-ea"/>
                <a:cs typeface="+mj-cs"/>
              </a:rPr>
              <a:t>5</a:t>
            </a:r>
            <a:r>
              <a:rPr kumimoji="1" lang="ja-JP" altLang="en-US" sz="1600" b="0" i="0" u="none" strike="noStrike" kern="0" cap="none" spc="0" normalizeH="0" baseline="0" noProof="0" dirty="0" smtClean="0">
                <a:ln>
                  <a:noFill/>
                </a:ln>
                <a:solidFill>
                  <a:schemeClr val="tx1"/>
                </a:solidFill>
                <a:effectLst/>
                <a:uLnTx/>
                <a:uFillTx/>
                <a:latin typeface="+mn-ea"/>
                <a:ea typeface="+mn-ea"/>
                <a:cs typeface="+mj-cs"/>
              </a:rPr>
              <a:t>月より運用</a:t>
            </a:r>
            <a:endParaRPr kumimoji="1" lang="ja-JP" altLang="en-US" sz="1600" b="0" i="0" u="none" strike="noStrike" kern="0" cap="none" spc="0" normalizeH="0" baseline="0" noProof="0" dirty="0">
              <a:ln>
                <a:noFill/>
              </a:ln>
              <a:solidFill>
                <a:schemeClr val="tx1"/>
              </a:solidFill>
              <a:effectLst/>
              <a:uLnTx/>
              <a:uFillTx/>
              <a:latin typeface="+mn-ea"/>
              <a:ea typeface="+mn-ea"/>
              <a:cs typeface="+mj-cs"/>
            </a:endParaRPr>
          </a:p>
        </p:txBody>
      </p:sp>
      <p:sp>
        <p:nvSpPr>
          <p:cNvPr id="84" name="タイトル 1"/>
          <p:cNvSpPr txBox="1">
            <a:spLocks/>
          </p:cNvSpPr>
          <p:nvPr/>
        </p:nvSpPr>
        <p:spPr bwMode="auto">
          <a:xfrm>
            <a:off x="7632339" y="2990422"/>
            <a:ext cx="1301484" cy="582594"/>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defTabSz="914400" rtl="0" eaLnBrk="0" fontAlgn="base" latinLnBrk="0" hangingPunct="0">
              <a:lnSpc>
                <a:spcPct val="100000"/>
              </a:lnSpc>
              <a:spcBef>
                <a:spcPct val="0"/>
              </a:spcBef>
              <a:spcAft>
                <a:spcPct val="0"/>
              </a:spcAft>
              <a:buClrTx/>
              <a:buSzTx/>
              <a:buFontTx/>
              <a:buNone/>
              <a:tabLst/>
              <a:defRPr/>
            </a:pPr>
            <a:r>
              <a:rPr kumimoji="1" lang="en-US" altLang="ja-JP" sz="1600" b="0" i="0" u="none" strike="noStrike" kern="0" cap="none" spc="0" normalizeH="0" baseline="0" noProof="0" dirty="0" smtClean="0">
                <a:ln>
                  <a:noFill/>
                </a:ln>
                <a:solidFill>
                  <a:schemeClr val="tx1"/>
                </a:solidFill>
                <a:effectLst/>
                <a:uLnTx/>
                <a:uFillTx/>
                <a:latin typeface="+mn-ea"/>
                <a:ea typeface="+mn-ea"/>
                <a:cs typeface="+mj-cs"/>
              </a:rPr>
              <a:t>2012</a:t>
            </a:r>
            <a:r>
              <a:rPr kumimoji="1" lang="ja-JP" altLang="en-US" sz="1600" b="0" i="0" u="none" strike="noStrike" kern="0" cap="none" spc="0" normalizeH="0" baseline="0" noProof="0" dirty="0" smtClean="0">
                <a:ln>
                  <a:noFill/>
                </a:ln>
                <a:solidFill>
                  <a:schemeClr val="tx1"/>
                </a:solidFill>
                <a:effectLst/>
                <a:uLnTx/>
                <a:uFillTx/>
                <a:latin typeface="+mn-ea"/>
                <a:ea typeface="+mn-ea"/>
                <a:cs typeface="+mj-cs"/>
              </a:rPr>
              <a:t>年</a:t>
            </a:r>
            <a:r>
              <a:rPr kumimoji="1" lang="en-US" altLang="ja-JP" sz="1600" b="0" i="0" u="none" strike="noStrike" kern="0" cap="none" spc="0" normalizeH="0" baseline="0" noProof="0" dirty="0" smtClean="0">
                <a:ln>
                  <a:noFill/>
                </a:ln>
                <a:solidFill>
                  <a:schemeClr val="tx1"/>
                </a:solidFill>
                <a:effectLst/>
                <a:uLnTx/>
                <a:uFillTx/>
                <a:latin typeface="+mn-ea"/>
                <a:ea typeface="+mn-ea"/>
                <a:cs typeface="+mj-cs"/>
              </a:rPr>
              <a:t>7</a:t>
            </a:r>
            <a:r>
              <a:rPr kumimoji="1" lang="ja-JP" altLang="en-US" sz="1600" b="0" i="0" u="none" strike="noStrike" kern="0" cap="none" spc="0" normalizeH="0" baseline="0" noProof="0" dirty="0" smtClean="0">
                <a:ln>
                  <a:noFill/>
                </a:ln>
                <a:solidFill>
                  <a:schemeClr val="tx1"/>
                </a:solidFill>
                <a:effectLst/>
                <a:uLnTx/>
                <a:uFillTx/>
                <a:latin typeface="+mn-ea"/>
                <a:ea typeface="+mn-ea"/>
                <a:cs typeface="+mj-cs"/>
              </a:rPr>
              <a:t>月より運用</a:t>
            </a:r>
            <a:endParaRPr kumimoji="1" lang="ja-JP" altLang="en-US" sz="1600" b="0" i="0" u="none" strike="noStrike" kern="0" cap="none" spc="0" normalizeH="0" baseline="0" noProof="0" dirty="0">
              <a:ln>
                <a:noFill/>
              </a:ln>
              <a:solidFill>
                <a:schemeClr val="tx1"/>
              </a:solidFill>
              <a:effectLst/>
              <a:uLnTx/>
              <a:uFillTx/>
              <a:latin typeface="+mn-ea"/>
              <a:ea typeface="+mn-ea"/>
              <a:cs typeface="+mj-cs"/>
            </a:endParaRPr>
          </a:p>
        </p:txBody>
      </p:sp>
      <p:sp>
        <p:nvSpPr>
          <p:cNvPr id="85" name="タイトル 1"/>
          <p:cNvSpPr txBox="1">
            <a:spLocks/>
          </p:cNvSpPr>
          <p:nvPr/>
        </p:nvSpPr>
        <p:spPr bwMode="auto">
          <a:xfrm>
            <a:off x="7632339" y="4725144"/>
            <a:ext cx="1363452" cy="582594"/>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defTabSz="914400" rtl="0" eaLnBrk="0" fontAlgn="base" latinLnBrk="0" hangingPunct="0">
              <a:lnSpc>
                <a:spcPct val="100000"/>
              </a:lnSpc>
              <a:spcBef>
                <a:spcPct val="0"/>
              </a:spcBef>
              <a:spcAft>
                <a:spcPct val="0"/>
              </a:spcAft>
              <a:buClrTx/>
              <a:buSzTx/>
              <a:buFontTx/>
              <a:buNone/>
              <a:tabLst/>
              <a:defRPr/>
            </a:pPr>
            <a:r>
              <a:rPr kumimoji="1" lang="en-US" altLang="ja-JP" sz="1600" b="0" i="0" u="none" strike="noStrike" kern="0" cap="none" spc="0" normalizeH="0" baseline="0" noProof="0" dirty="0" smtClean="0">
                <a:ln>
                  <a:noFill/>
                </a:ln>
                <a:solidFill>
                  <a:schemeClr val="tx1"/>
                </a:solidFill>
                <a:effectLst/>
                <a:uLnTx/>
                <a:uFillTx/>
                <a:latin typeface="+mn-ea"/>
                <a:ea typeface="+mn-ea"/>
                <a:cs typeface="+mj-cs"/>
              </a:rPr>
              <a:t>2012</a:t>
            </a:r>
            <a:r>
              <a:rPr kumimoji="1" lang="ja-JP" altLang="en-US" sz="1600" b="0" i="0" u="none" strike="noStrike" kern="0" cap="none" spc="0" normalizeH="0" baseline="0" noProof="0" dirty="0" smtClean="0">
                <a:ln>
                  <a:noFill/>
                </a:ln>
                <a:solidFill>
                  <a:schemeClr val="tx1"/>
                </a:solidFill>
                <a:effectLst/>
                <a:uLnTx/>
                <a:uFillTx/>
                <a:latin typeface="+mn-ea"/>
                <a:ea typeface="+mn-ea"/>
                <a:cs typeface="+mj-cs"/>
              </a:rPr>
              <a:t>年</a:t>
            </a:r>
            <a:r>
              <a:rPr kumimoji="1" lang="en-US" altLang="ja-JP" sz="1600" b="0" i="0" u="none" strike="noStrike" kern="0" cap="none" spc="0" normalizeH="0" baseline="0" noProof="0" dirty="0" smtClean="0">
                <a:ln>
                  <a:noFill/>
                </a:ln>
                <a:solidFill>
                  <a:schemeClr val="tx1"/>
                </a:solidFill>
                <a:effectLst/>
                <a:uLnTx/>
                <a:uFillTx/>
                <a:latin typeface="+mn-ea"/>
                <a:ea typeface="+mn-ea"/>
                <a:cs typeface="+mj-cs"/>
              </a:rPr>
              <a:t>10</a:t>
            </a:r>
            <a:r>
              <a:rPr kumimoji="1" lang="ja-JP" altLang="en-US" sz="1600" b="0" i="0" u="none" strike="noStrike" kern="0" cap="none" spc="0" normalizeH="0" baseline="0" noProof="0" dirty="0" smtClean="0">
                <a:ln>
                  <a:noFill/>
                </a:ln>
                <a:solidFill>
                  <a:schemeClr val="tx1"/>
                </a:solidFill>
                <a:effectLst/>
                <a:uLnTx/>
                <a:uFillTx/>
                <a:latin typeface="+mn-ea"/>
                <a:ea typeface="+mn-ea"/>
                <a:cs typeface="+mj-cs"/>
              </a:rPr>
              <a:t>月より実験</a:t>
            </a:r>
            <a:endParaRPr kumimoji="1" lang="en-US" altLang="ja-JP" sz="1600" b="0" i="0" u="none" strike="noStrike" kern="0" cap="none" spc="0" normalizeH="0" baseline="0" noProof="0" dirty="0" smtClean="0">
              <a:ln>
                <a:noFill/>
              </a:ln>
              <a:solidFill>
                <a:schemeClr val="tx1"/>
              </a:solidFill>
              <a:effectLst/>
              <a:uLnTx/>
              <a:uFillTx/>
              <a:latin typeface="+mn-ea"/>
              <a:ea typeface="+mn-ea"/>
              <a:cs typeface="+mj-cs"/>
            </a:endParaRPr>
          </a:p>
        </p:txBody>
      </p:sp>
      <p:sp>
        <p:nvSpPr>
          <p:cNvPr id="71" name="正方形/長方形 70"/>
          <p:cNvSpPr/>
          <p:nvPr/>
        </p:nvSpPr>
        <p:spPr>
          <a:xfrm>
            <a:off x="0" y="980728"/>
            <a:ext cx="8964488" cy="3456384"/>
          </a:xfrm>
          <a:prstGeom prst="rect">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 xmlns:p14="http://schemas.microsoft.com/office/powerpoint/2010/main" val="304870643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 2"/>
          <p:cNvSpPr>
            <a:spLocks noGrp="1"/>
          </p:cNvSpPr>
          <p:nvPr>
            <p:ph type="sldNum" sz="quarter" idx="10"/>
          </p:nvPr>
        </p:nvSpPr>
        <p:spPr/>
        <p:txBody>
          <a:bodyPr/>
          <a:lstStyle/>
          <a:p>
            <a:pPr>
              <a:defRPr/>
            </a:pPr>
            <a:fld id="{2D49EB63-8A47-42A8-B1AF-7D6D75D2383C}" type="slidenum">
              <a:rPr lang="ja-JP" altLang="en-US" smtClean="0"/>
              <a:pPr>
                <a:defRPr/>
              </a:pPr>
              <a:t>42</a:t>
            </a:fld>
            <a:endParaRPr lang="ja-JP" altLang="en-US" dirty="0"/>
          </a:p>
        </p:txBody>
      </p:sp>
      <p:grpSp>
        <p:nvGrpSpPr>
          <p:cNvPr id="43" name="グループ化 42"/>
          <p:cNvGrpSpPr/>
          <p:nvPr/>
        </p:nvGrpSpPr>
        <p:grpSpPr>
          <a:xfrm>
            <a:off x="626480" y="2607584"/>
            <a:ext cx="7869820" cy="3682747"/>
            <a:chOff x="791580" y="2400724"/>
            <a:chExt cx="7524836" cy="3521308"/>
          </a:xfrm>
        </p:grpSpPr>
        <p:sp>
          <p:nvSpPr>
            <p:cNvPr id="4" name="角丸四角形 3"/>
            <p:cNvSpPr/>
            <p:nvPr/>
          </p:nvSpPr>
          <p:spPr bwMode="auto">
            <a:xfrm>
              <a:off x="6408204" y="2832775"/>
              <a:ext cx="1836204" cy="1430336"/>
            </a:xfrm>
            <a:prstGeom prst="roundRect">
              <a:avLst>
                <a:gd name="adj" fmla="val 7497"/>
              </a:avLst>
            </a:prstGeom>
            <a:solidFill>
              <a:srgbClr val="F6F6EE"/>
            </a:solidFill>
            <a:ln w="9525">
              <a:solidFill>
                <a:srgbClr val="C00000"/>
              </a:solidFill>
              <a:miter lim="800000"/>
              <a:headEnd/>
              <a:tailEnd/>
            </a:ln>
          </p:spPr>
          <p:txBody>
            <a:bodyPr wrap="square" lIns="36000" rIns="36000" rtlCol="0" anchor="t"/>
            <a:lstStyle/>
            <a:p>
              <a:pPr algn="ctr"/>
              <a:endParaRPr lang="ja-JP" altLang="en-US" sz="1500" dirty="0">
                <a:solidFill>
                  <a:srgbClr val="333333"/>
                </a:solidFill>
                <a:latin typeface="+mn-ea"/>
                <a:ea typeface="+mn-ea"/>
              </a:endParaRPr>
            </a:p>
          </p:txBody>
        </p:sp>
        <p:sp>
          <p:nvSpPr>
            <p:cNvPr id="5" name="正方形/長方形 4"/>
            <p:cNvSpPr/>
            <p:nvPr/>
          </p:nvSpPr>
          <p:spPr bwMode="auto">
            <a:xfrm>
              <a:off x="6660232" y="4130917"/>
              <a:ext cx="1332148" cy="502055"/>
            </a:xfrm>
            <a:prstGeom prst="rect">
              <a:avLst/>
            </a:prstGeom>
            <a:solidFill>
              <a:schemeClr val="accent1">
                <a:lumMod val="75000"/>
              </a:schemeClr>
            </a:solidFill>
            <a:ln w="9525">
              <a:noFill/>
              <a:miter lim="800000"/>
              <a:headEnd/>
              <a:tailEnd/>
            </a:ln>
          </p:spPr>
          <p:txBody>
            <a:bodyPr wrap="none" rtlCol="0" anchor="ctr"/>
            <a:lstStyle/>
            <a:p>
              <a:pPr algn="ctr">
                <a:spcBef>
                  <a:spcPct val="0"/>
                </a:spcBef>
              </a:pPr>
              <a:r>
                <a:rPr kumimoji="1" lang="ja-JP" altLang="en-US" sz="1200" dirty="0" smtClean="0">
                  <a:latin typeface="+mn-ea"/>
                  <a:ea typeface="+mn-ea"/>
                </a:rPr>
                <a:t>超高速接続</a:t>
              </a:r>
              <a:endParaRPr kumimoji="1" lang="ja-JP" altLang="en-US" sz="1200" dirty="0">
                <a:latin typeface="+mn-ea"/>
                <a:ea typeface="+mn-ea"/>
              </a:endParaRPr>
            </a:p>
          </p:txBody>
        </p:sp>
        <p:sp>
          <p:nvSpPr>
            <p:cNvPr id="6" name="テキスト ボックス 5"/>
            <p:cNvSpPr txBox="1"/>
            <p:nvPr/>
          </p:nvSpPr>
          <p:spPr bwMode="auto">
            <a:xfrm>
              <a:off x="6516216" y="2806516"/>
              <a:ext cx="933269" cy="261610"/>
            </a:xfrm>
            <a:prstGeom prst="rect">
              <a:avLst/>
            </a:prstGeom>
            <a:noFill/>
            <a:ln w="9525">
              <a:noFill/>
              <a:miter lim="800000"/>
              <a:headEnd/>
              <a:tailEnd/>
            </a:ln>
          </p:spPr>
          <p:txBody>
            <a:bodyPr wrap="none">
              <a:spAutoFit/>
            </a:bodyPr>
            <a:lstStyle>
              <a:lvl1pPr>
                <a:defRPr kumimoji="1" sz="2400">
                  <a:solidFill>
                    <a:schemeClr val="tx1"/>
                  </a:solidFill>
                  <a:latin typeface="Arial" pitchFamily="34" charset="0"/>
                  <a:ea typeface="ＭＳ Ｐゴシック" pitchFamily="50" charset="-128"/>
                </a:defRPr>
              </a:lvl1pPr>
              <a:lvl2pPr marL="742950" indent="-285750">
                <a:defRPr kumimoji="1" sz="2400">
                  <a:solidFill>
                    <a:schemeClr val="tx1"/>
                  </a:solidFill>
                  <a:latin typeface="Arial" pitchFamily="34" charset="0"/>
                  <a:ea typeface="ＭＳ Ｐゴシック" pitchFamily="50" charset="-128"/>
                </a:defRPr>
              </a:lvl2pPr>
              <a:lvl3pPr marL="1143000" indent="-228600">
                <a:defRPr kumimoji="1" sz="2400">
                  <a:solidFill>
                    <a:schemeClr val="tx1"/>
                  </a:solidFill>
                  <a:latin typeface="Arial" pitchFamily="34" charset="0"/>
                  <a:ea typeface="ＭＳ Ｐゴシック" pitchFamily="50" charset="-128"/>
                </a:defRPr>
              </a:lvl3pPr>
              <a:lvl4pPr marL="1600200" indent="-228600">
                <a:defRPr kumimoji="1" sz="2400">
                  <a:solidFill>
                    <a:schemeClr val="tx1"/>
                  </a:solidFill>
                  <a:latin typeface="Arial" pitchFamily="34" charset="0"/>
                  <a:ea typeface="ＭＳ Ｐゴシック" pitchFamily="50" charset="-128"/>
                </a:defRPr>
              </a:lvl4pPr>
              <a:lvl5pPr marL="2057400" indent="-228600">
                <a:defRPr kumimoji="1" sz="2400">
                  <a:solidFill>
                    <a:schemeClr val="tx1"/>
                  </a:solidFill>
                  <a:latin typeface="Arial" pitchFamily="34" charset="0"/>
                  <a:ea typeface="ＭＳ Ｐゴシック" pitchFamily="50" charset="-128"/>
                </a:defRPr>
              </a:lvl5pPr>
              <a:lvl6pPr marL="2514600" indent="-228600" fontAlgn="base">
                <a:spcBef>
                  <a:spcPct val="0"/>
                </a:spcBef>
                <a:spcAft>
                  <a:spcPct val="0"/>
                </a:spcAft>
                <a:defRPr kumimoji="1" sz="2400">
                  <a:solidFill>
                    <a:schemeClr val="tx1"/>
                  </a:solidFill>
                  <a:latin typeface="Arial" pitchFamily="34" charset="0"/>
                  <a:ea typeface="ＭＳ Ｐゴシック" pitchFamily="50" charset="-128"/>
                </a:defRPr>
              </a:lvl6pPr>
              <a:lvl7pPr marL="2971800" indent="-228600" fontAlgn="base">
                <a:spcBef>
                  <a:spcPct val="0"/>
                </a:spcBef>
                <a:spcAft>
                  <a:spcPct val="0"/>
                </a:spcAft>
                <a:defRPr kumimoji="1" sz="2400">
                  <a:solidFill>
                    <a:schemeClr val="tx1"/>
                  </a:solidFill>
                  <a:latin typeface="Arial" pitchFamily="34" charset="0"/>
                  <a:ea typeface="ＭＳ Ｐゴシック" pitchFamily="50" charset="-128"/>
                </a:defRPr>
              </a:lvl7pPr>
              <a:lvl8pPr marL="3429000" indent="-228600" fontAlgn="base">
                <a:spcBef>
                  <a:spcPct val="0"/>
                </a:spcBef>
                <a:spcAft>
                  <a:spcPct val="0"/>
                </a:spcAft>
                <a:defRPr kumimoji="1" sz="2400">
                  <a:solidFill>
                    <a:schemeClr val="tx1"/>
                  </a:solidFill>
                  <a:latin typeface="Arial" pitchFamily="34" charset="0"/>
                  <a:ea typeface="ＭＳ Ｐゴシック" pitchFamily="50" charset="-128"/>
                </a:defRPr>
              </a:lvl8pPr>
              <a:lvl9pPr marL="3886200" indent="-228600" fontAlgn="base">
                <a:spcBef>
                  <a:spcPct val="0"/>
                </a:spcBef>
                <a:spcAft>
                  <a:spcPct val="0"/>
                </a:spcAft>
                <a:defRPr kumimoji="1" sz="2400">
                  <a:solidFill>
                    <a:schemeClr val="tx1"/>
                  </a:solidFill>
                  <a:latin typeface="Arial" pitchFamily="34" charset="0"/>
                  <a:ea typeface="ＭＳ Ｐゴシック" pitchFamily="50" charset="-128"/>
                </a:defRPr>
              </a:lvl9pPr>
            </a:lstStyle>
            <a:p>
              <a:pPr eaLnBrk="1" hangingPunct="1">
                <a:defRPr/>
              </a:pPr>
              <a:r>
                <a:rPr lang="ja-JP" altLang="en-US" sz="1100" dirty="0" smtClean="0">
                  <a:solidFill>
                    <a:srgbClr val="C00000"/>
                  </a:solidFill>
                  <a:latin typeface="Arial Black" pitchFamily="34" charset="0"/>
                  <a:ea typeface="+mn-ea"/>
                </a:rPr>
                <a:t>クラウド基盤</a:t>
              </a:r>
            </a:p>
          </p:txBody>
        </p:sp>
        <p:sp>
          <p:nvSpPr>
            <p:cNvPr id="7" name="角丸四角形 6"/>
            <p:cNvSpPr/>
            <p:nvPr/>
          </p:nvSpPr>
          <p:spPr bwMode="auto">
            <a:xfrm>
              <a:off x="827584" y="2832775"/>
              <a:ext cx="1836204" cy="1430336"/>
            </a:xfrm>
            <a:prstGeom prst="roundRect">
              <a:avLst>
                <a:gd name="adj" fmla="val 7497"/>
              </a:avLst>
            </a:prstGeom>
            <a:solidFill>
              <a:srgbClr val="F6F6EE"/>
            </a:solidFill>
            <a:ln w="9525">
              <a:solidFill>
                <a:srgbClr val="C00000"/>
              </a:solidFill>
              <a:miter lim="800000"/>
              <a:headEnd/>
              <a:tailEnd/>
            </a:ln>
          </p:spPr>
          <p:txBody>
            <a:bodyPr wrap="square" lIns="36000" rIns="36000" rtlCol="0" anchor="t"/>
            <a:lstStyle/>
            <a:p>
              <a:pPr algn="ctr"/>
              <a:endParaRPr lang="ja-JP" altLang="en-US" sz="1500" dirty="0">
                <a:solidFill>
                  <a:srgbClr val="333333"/>
                </a:solidFill>
                <a:latin typeface="+mn-ea"/>
                <a:ea typeface="+mn-ea"/>
              </a:endParaRPr>
            </a:p>
          </p:txBody>
        </p:sp>
        <p:sp>
          <p:nvSpPr>
            <p:cNvPr id="8" name="角丸四角形 7"/>
            <p:cNvSpPr/>
            <p:nvPr/>
          </p:nvSpPr>
          <p:spPr bwMode="auto">
            <a:xfrm>
              <a:off x="3203848" y="2400725"/>
              <a:ext cx="2376264" cy="1862386"/>
            </a:xfrm>
            <a:prstGeom prst="roundRect">
              <a:avLst>
                <a:gd name="adj" fmla="val 7497"/>
              </a:avLst>
            </a:prstGeom>
            <a:solidFill>
              <a:srgbClr val="F6F6EE"/>
            </a:solidFill>
            <a:ln w="9525">
              <a:solidFill>
                <a:srgbClr val="C00000"/>
              </a:solidFill>
              <a:miter lim="800000"/>
              <a:headEnd/>
              <a:tailEnd/>
            </a:ln>
          </p:spPr>
          <p:txBody>
            <a:bodyPr wrap="square" lIns="36000" rIns="36000" rtlCol="0" anchor="t"/>
            <a:lstStyle/>
            <a:p>
              <a:pPr algn="ctr"/>
              <a:endParaRPr lang="ja-JP" altLang="en-US" sz="1500" dirty="0">
                <a:solidFill>
                  <a:srgbClr val="333333"/>
                </a:solidFill>
                <a:latin typeface="+mn-ea"/>
                <a:ea typeface="+mn-ea"/>
              </a:endParaRPr>
            </a:p>
          </p:txBody>
        </p:sp>
        <p:sp>
          <p:nvSpPr>
            <p:cNvPr id="9" name="正方形/長方形 8"/>
            <p:cNvSpPr/>
            <p:nvPr/>
          </p:nvSpPr>
          <p:spPr bwMode="auto">
            <a:xfrm>
              <a:off x="1079612" y="4130917"/>
              <a:ext cx="1332148" cy="502055"/>
            </a:xfrm>
            <a:prstGeom prst="rect">
              <a:avLst/>
            </a:prstGeom>
            <a:solidFill>
              <a:schemeClr val="accent1">
                <a:lumMod val="75000"/>
              </a:schemeClr>
            </a:solidFill>
            <a:ln w="9525">
              <a:noFill/>
              <a:miter lim="800000"/>
              <a:headEnd/>
              <a:tailEnd/>
            </a:ln>
          </p:spPr>
          <p:txBody>
            <a:bodyPr wrap="none" rtlCol="0" anchor="ctr"/>
            <a:lstStyle/>
            <a:p>
              <a:pPr algn="ctr">
                <a:spcBef>
                  <a:spcPct val="0"/>
                </a:spcBef>
              </a:pPr>
              <a:r>
                <a:rPr kumimoji="1" lang="ja-JP" altLang="en-US" sz="1200" dirty="0" smtClean="0">
                  <a:latin typeface="+mn-ea"/>
                  <a:ea typeface="+mn-ea"/>
                </a:rPr>
                <a:t>超高速接続</a:t>
              </a:r>
              <a:endParaRPr kumimoji="1" lang="ja-JP" altLang="en-US" sz="1200" dirty="0">
                <a:latin typeface="+mn-ea"/>
                <a:ea typeface="+mn-ea"/>
              </a:endParaRPr>
            </a:p>
          </p:txBody>
        </p:sp>
        <p:sp>
          <p:nvSpPr>
            <p:cNvPr id="10" name="正方形/長方形 9"/>
            <p:cNvSpPr/>
            <p:nvPr/>
          </p:nvSpPr>
          <p:spPr bwMode="auto">
            <a:xfrm>
              <a:off x="3707904" y="4130917"/>
              <a:ext cx="1296144" cy="502055"/>
            </a:xfrm>
            <a:prstGeom prst="rect">
              <a:avLst/>
            </a:prstGeom>
            <a:solidFill>
              <a:schemeClr val="accent1">
                <a:lumMod val="75000"/>
              </a:schemeClr>
            </a:solidFill>
            <a:ln w="9525">
              <a:noFill/>
              <a:miter lim="800000"/>
              <a:headEnd/>
              <a:tailEnd/>
            </a:ln>
          </p:spPr>
          <p:txBody>
            <a:bodyPr wrap="none" rtlCol="0" anchor="ctr"/>
            <a:lstStyle/>
            <a:p>
              <a:pPr algn="ctr">
                <a:spcBef>
                  <a:spcPct val="0"/>
                </a:spcBef>
              </a:pPr>
              <a:r>
                <a:rPr kumimoji="1" lang="ja-JP" altLang="en-US" sz="1200" dirty="0" smtClean="0">
                  <a:latin typeface="+mn-ea"/>
                  <a:ea typeface="+mn-ea"/>
                </a:rPr>
                <a:t>超高速接続</a:t>
              </a:r>
              <a:endParaRPr kumimoji="1" lang="ja-JP" altLang="en-US" sz="1200" dirty="0">
                <a:latin typeface="+mn-ea"/>
                <a:ea typeface="+mn-ea"/>
              </a:endParaRPr>
            </a:p>
          </p:txBody>
        </p:sp>
        <p:sp>
          <p:nvSpPr>
            <p:cNvPr id="11" name="角丸四角形 10"/>
            <p:cNvSpPr/>
            <p:nvPr/>
          </p:nvSpPr>
          <p:spPr bwMode="auto">
            <a:xfrm>
              <a:off x="3340006" y="3064485"/>
              <a:ext cx="2154238" cy="376238"/>
            </a:xfrm>
            <a:prstGeom prst="roundRect">
              <a:avLst>
                <a:gd name="adj" fmla="val 17351"/>
              </a:avLst>
            </a:prstGeom>
            <a:solidFill>
              <a:srgbClr val="FAC090"/>
            </a:solidFill>
            <a:ln w="9525">
              <a:solidFill>
                <a:schemeClr val="tx1"/>
              </a:solidFill>
              <a:miter lim="800000"/>
              <a:headEnd/>
              <a:tailEnd/>
            </a:ln>
          </p:spPr>
          <p:txBody>
            <a:bodyPr wrap="none" anchor="ctr"/>
            <a:lstStyle/>
            <a:p>
              <a:pPr algn="ctr" eaLnBrk="1" hangingPunct="1">
                <a:defRPr/>
              </a:pPr>
              <a:r>
                <a:rPr lang="ja-JP" altLang="en-US" sz="1200" dirty="0">
                  <a:solidFill>
                    <a:srgbClr val="000000"/>
                  </a:solidFill>
                  <a:latin typeface="+mn-ea"/>
                  <a:ea typeface="+mn-ea"/>
                  <a:cs typeface="ＭＳ Ｐゴシック" charset="0"/>
                </a:rPr>
                <a:t>資源利用</a:t>
              </a:r>
              <a:r>
                <a:rPr lang="ja-JP" altLang="en-US" sz="1200" dirty="0" smtClean="0">
                  <a:solidFill>
                    <a:srgbClr val="000000"/>
                  </a:solidFill>
                  <a:latin typeface="+mn-ea"/>
                  <a:ea typeface="+mn-ea"/>
                  <a:cs typeface="ＭＳ Ｐゴシック" charset="0"/>
                </a:rPr>
                <a:t>技術</a:t>
              </a:r>
              <a:endParaRPr lang="en-US" altLang="ja-JP" sz="1200" dirty="0" smtClean="0">
                <a:solidFill>
                  <a:srgbClr val="000000"/>
                </a:solidFill>
                <a:latin typeface="+mn-ea"/>
                <a:ea typeface="+mn-ea"/>
                <a:cs typeface="ＭＳ Ｐゴシック" charset="0"/>
              </a:endParaRPr>
            </a:p>
            <a:p>
              <a:pPr algn="ctr" eaLnBrk="1" hangingPunct="1">
                <a:defRPr/>
              </a:pPr>
              <a:r>
                <a:rPr lang="ja-JP" altLang="en-US" sz="700" dirty="0" smtClean="0">
                  <a:solidFill>
                    <a:srgbClr val="000000"/>
                  </a:solidFill>
                  <a:latin typeface="+mn-ea"/>
                  <a:ea typeface="+mn-ea"/>
                  <a:cs typeface="ＭＳ Ｐゴシック" charset="0"/>
                </a:rPr>
                <a:t>クラウドミドルウェア</a:t>
              </a:r>
              <a:r>
                <a:rPr lang="ja-JP" altLang="en-US" sz="700" dirty="0">
                  <a:solidFill>
                    <a:srgbClr val="000000"/>
                  </a:solidFill>
                  <a:latin typeface="+mn-ea"/>
                  <a:ea typeface="+mn-ea"/>
                  <a:cs typeface="ＭＳ Ｐゴシック" charset="0"/>
                </a:rPr>
                <a:t>、ビックデータ解析ミドルウェア</a:t>
              </a:r>
            </a:p>
          </p:txBody>
        </p:sp>
        <p:cxnSp>
          <p:nvCxnSpPr>
            <p:cNvPr id="12" name="直線コネクタ 290"/>
            <p:cNvCxnSpPr>
              <a:cxnSpLocks noChangeShapeType="1"/>
            </p:cNvCxnSpPr>
            <p:nvPr/>
          </p:nvCxnSpPr>
          <p:spPr bwMode="auto">
            <a:xfrm>
              <a:off x="3320956" y="4128346"/>
              <a:ext cx="2225675" cy="0"/>
            </a:xfrm>
            <a:prstGeom prst="line">
              <a:avLst/>
            </a:prstGeom>
            <a:noFill/>
            <a:ln w="127000">
              <a:solidFill>
                <a:srgbClr val="0070C0"/>
              </a:solidFill>
              <a:miter lim="800000"/>
              <a:headEnd/>
              <a:tailEnd/>
            </a:ln>
            <a:extLst>
              <a:ext uri="{909E8E84-426E-40DD-AFC4-6F175D3DCCD1}">
                <a14:hiddenFill xmlns="" xmlns:a14="http://schemas.microsoft.com/office/drawing/2010/main">
                  <a:noFill/>
                </a14:hiddenFill>
              </a:ext>
            </a:extLst>
          </p:spPr>
        </p:cxnSp>
        <p:sp>
          <p:nvSpPr>
            <p:cNvPr id="13" name="正方形/長方形 12"/>
            <p:cNvSpPr/>
            <p:nvPr/>
          </p:nvSpPr>
          <p:spPr bwMode="auto">
            <a:xfrm>
              <a:off x="3338419" y="2724760"/>
              <a:ext cx="2143125" cy="285750"/>
            </a:xfrm>
            <a:prstGeom prst="rect">
              <a:avLst/>
            </a:prstGeom>
            <a:solidFill>
              <a:srgbClr val="FAC090"/>
            </a:solidFill>
            <a:ln w="9525">
              <a:solidFill>
                <a:schemeClr val="tx1"/>
              </a:solidFill>
              <a:prstDash val="solid"/>
              <a:miter lim="800000"/>
              <a:headEnd/>
              <a:tailEnd/>
            </a:ln>
          </p:spPr>
          <p:txBody>
            <a:bodyPr lIns="0" rIns="0" anchor="ctr"/>
            <a:lstStyle/>
            <a:p>
              <a:pPr algn="ctr" eaLnBrk="1" hangingPunct="1">
                <a:defRPr/>
              </a:pPr>
              <a:r>
                <a:rPr lang="ja-JP" altLang="en-US" sz="1200" dirty="0" smtClean="0">
                  <a:latin typeface="+mn-ea"/>
                  <a:ea typeface="+mn-ea"/>
                  <a:cs typeface="ＭＳ Ｐゴシック" charset="0"/>
                </a:rPr>
                <a:t>アプリケーション</a:t>
              </a:r>
              <a:endParaRPr lang="en-US" altLang="ja-JP" sz="1200" dirty="0" smtClean="0">
                <a:latin typeface="+mn-ea"/>
                <a:ea typeface="+mn-ea"/>
                <a:cs typeface="ＭＳ Ｐゴシック" charset="0"/>
              </a:endParaRPr>
            </a:p>
            <a:p>
              <a:pPr algn="ctr" eaLnBrk="1" hangingPunct="1">
                <a:defRPr/>
              </a:pPr>
              <a:r>
                <a:rPr lang="ja-JP" altLang="en-US" sz="700" dirty="0" smtClean="0">
                  <a:latin typeface="+mn-ea"/>
                  <a:ea typeface="+mn-ea"/>
                  <a:cs typeface="ＭＳ Ｐゴシック" charset="0"/>
                </a:rPr>
                <a:t>学術</a:t>
              </a:r>
              <a:r>
                <a:rPr lang="ja-JP" altLang="en-US" sz="700" dirty="0">
                  <a:latin typeface="+mn-ea"/>
                  <a:ea typeface="+mn-ea"/>
                  <a:cs typeface="ＭＳ Ｐゴシック" charset="0"/>
                </a:rPr>
                <a:t>情報サービス、科学データ蓄積・解析</a:t>
              </a:r>
              <a:endParaRPr lang="en-US" altLang="ja-JP" sz="700" dirty="0">
                <a:latin typeface="+mn-ea"/>
                <a:ea typeface="+mn-ea"/>
                <a:cs typeface="ＭＳ Ｐゴシック" charset="0"/>
              </a:endParaRPr>
            </a:p>
          </p:txBody>
        </p:sp>
        <p:cxnSp>
          <p:nvCxnSpPr>
            <p:cNvPr id="14" name="直線コネクタ 13"/>
            <p:cNvCxnSpPr/>
            <p:nvPr/>
          </p:nvCxnSpPr>
          <p:spPr bwMode="auto">
            <a:xfrm>
              <a:off x="3341594" y="3493110"/>
              <a:ext cx="2230437" cy="0"/>
            </a:xfrm>
            <a:prstGeom prst="line">
              <a:avLst/>
            </a:prstGeom>
            <a:solidFill>
              <a:schemeClr val="accent1"/>
            </a:solidFill>
            <a:ln w="38100" cap="flat" cmpd="sng" algn="ctr">
              <a:solidFill>
                <a:schemeClr val="tx1">
                  <a:lumMod val="50000"/>
                  <a:lumOff val="50000"/>
                </a:schemeClr>
              </a:solidFill>
              <a:prstDash val="sysDot"/>
              <a:miter lim="800000"/>
              <a:headEnd type="none" w="med" len="med"/>
              <a:tailEnd type="none" w="med" len="med"/>
            </a:ln>
            <a:effectLst/>
          </p:spPr>
        </p:cxnSp>
        <p:pic>
          <p:nvPicPr>
            <p:cNvPr id="15"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3330481" y="3851885"/>
              <a:ext cx="211138" cy="2476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6"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3440019" y="3851885"/>
              <a:ext cx="211137" cy="2476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7"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3547969" y="3851885"/>
              <a:ext cx="212725" cy="2476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8"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3657506" y="3851885"/>
              <a:ext cx="211138" cy="2476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9"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3767044" y="3851885"/>
              <a:ext cx="211137" cy="2476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0" name="Picture 24"/>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3865469" y="3851885"/>
              <a:ext cx="211137" cy="2476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1" name="Picture 24"/>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3962306" y="3851885"/>
              <a:ext cx="212725" cy="2476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2" name="Picture 29"/>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4065494" y="3851885"/>
              <a:ext cx="222250" cy="2587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3" name="Picture 29"/>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4159156" y="3851885"/>
              <a:ext cx="220663" cy="2587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4" name="円柱 23"/>
            <p:cNvSpPr>
              <a:spLocks noChangeArrowheads="1"/>
            </p:cNvSpPr>
            <p:nvPr/>
          </p:nvSpPr>
          <p:spPr bwMode="auto">
            <a:xfrm>
              <a:off x="4783044" y="3861410"/>
              <a:ext cx="157162" cy="187325"/>
            </a:xfrm>
            <a:prstGeom prst="can">
              <a:avLst>
                <a:gd name="adj" fmla="val 25000"/>
              </a:avLst>
            </a:prstGeom>
            <a:gradFill rotWithShape="1">
              <a:gsLst>
                <a:gs pos="0">
                  <a:srgbClr val="FFEBDB"/>
                </a:gs>
                <a:gs pos="64999">
                  <a:srgbClr val="FFD0AA"/>
                </a:gs>
                <a:gs pos="100000">
                  <a:srgbClr val="FFBE86"/>
                </a:gs>
              </a:gsLst>
              <a:lin ang="5400000" scaled="1"/>
            </a:gradFill>
            <a:ln w="9525">
              <a:solidFill>
                <a:schemeClr val="tx1"/>
              </a:solidFill>
              <a:round/>
              <a:headEnd/>
              <a:tailEnd/>
            </a:ln>
            <a:effectLst>
              <a:outerShdw blurRad="40000" dist="20000" dir="5400000" rotWithShape="0">
                <a:srgbClr val="808080">
                  <a:alpha val="37999"/>
                </a:srgbClr>
              </a:outerShdw>
            </a:effectLst>
          </p:spPr>
          <p:txBody>
            <a:bodyPr anchor="ctr"/>
            <a:lstStyle/>
            <a:p>
              <a:pPr algn="ctr" eaLnBrk="1" hangingPunct="1">
                <a:defRPr/>
              </a:pPr>
              <a:endParaRPr lang="ja-JP" altLang="en-US" dirty="0">
                <a:solidFill>
                  <a:schemeClr val="dk1"/>
                </a:solidFill>
                <a:latin typeface="+mn-lt"/>
                <a:ea typeface="+mn-ea"/>
              </a:endParaRPr>
            </a:p>
          </p:txBody>
        </p:sp>
        <p:sp>
          <p:nvSpPr>
            <p:cNvPr id="25" name="円柱 24"/>
            <p:cNvSpPr>
              <a:spLocks noChangeArrowheads="1"/>
            </p:cNvSpPr>
            <p:nvPr/>
          </p:nvSpPr>
          <p:spPr bwMode="auto">
            <a:xfrm>
              <a:off x="4968781" y="3861410"/>
              <a:ext cx="157163" cy="187325"/>
            </a:xfrm>
            <a:prstGeom prst="can">
              <a:avLst>
                <a:gd name="adj" fmla="val 25000"/>
              </a:avLst>
            </a:prstGeom>
            <a:gradFill rotWithShape="1">
              <a:gsLst>
                <a:gs pos="0">
                  <a:srgbClr val="FFEBDB"/>
                </a:gs>
                <a:gs pos="64999">
                  <a:srgbClr val="FFD0AA"/>
                </a:gs>
                <a:gs pos="100000">
                  <a:srgbClr val="FFBE86"/>
                </a:gs>
              </a:gsLst>
              <a:lin ang="5400000" scaled="1"/>
            </a:gradFill>
            <a:ln w="9525">
              <a:solidFill>
                <a:schemeClr val="tx1"/>
              </a:solidFill>
              <a:round/>
              <a:headEnd/>
              <a:tailEnd/>
            </a:ln>
            <a:effectLst>
              <a:outerShdw blurRad="40000" dist="20000" dir="5400000" rotWithShape="0">
                <a:srgbClr val="808080">
                  <a:alpha val="37999"/>
                </a:srgbClr>
              </a:outerShdw>
            </a:effectLst>
          </p:spPr>
          <p:txBody>
            <a:bodyPr anchor="ctr"/>
            <a:lstStyle/>
            <a:p>
              <a:pPr algn="ctr" eaLnBrk="1" hangingPunct="1">
                <a:defRPr/>
              </a:pPr>
              <a:endParaRPr lang="ja-JP" altLang="en-US" dirty="0">
                <a:solidFill>
                  <a:schemeClr val="dk1"/>
                </a:solidFill>
                <a:latin typeface="+mn-lt"/>
                <a:ea typeface="+mn-ea"/>
              </a:endParaRPr>
            </a:p>
          </p:txBody>
        </p:sp>
        <p:sp>
          <p:nvSpPr>
            <p:cNvPr id="26" name="円柱 25"/>
            <p:cNvSpPr>
              <a:spLocks noChangeArrowheads="1"/>
            </p:cNvSpPr>
            <p:nvPr/>
          </p:nvSpPr>
          <p:spPr bwMode="auto">
            <a:xfrm>
              <a:off x="4416331" y="3861410"/>
              <a:ext cx="157163" cy="187325"/>
            </a:xfrm>
            <a:prstGeom prst="can">
              <a:avLst>
                <a:gd name="adj" fmla="val 25000"/>
              </a:avLst>
            </a:prstGeom>
            <a:gradFill rotWithShape="1">
              <a:gsLst>
                <a:gs pos="0">
                  <a:srgbClr val="FFEBDB"/>
                </a:gs>
                <a:gs pos="64999">
                  <a:srgbClr val="FFD0AA"/>
                </a:gs>
                <a:gs pos="100000">
                  <a:srgbClr val="FFBE86"/>
                </a:gs>
              </a:gsLst>
              <a:lin ang="5400000" scaled="1"/>
            </a:gradFill>
            <a:ln w="9525">
              <a:solidFill>
                <a:schemeClr val="tx1"/>
              </a:solidFill>
              <a:round/>
              <a:headEnd/>
              <a:tailEnd/>
            </a:ln>
            <a:effectLst>
              <a:outerShdw blurRad="40000" dist="20000" dir="5400000" rotWithShape="0">
                <a:srgbClr val="808080">
                  <a:alpha val="37999"/>
                </a:srgbClr>
              </a:outerShdw>
            </a:effectLst>
          </p:spPr>
          <p:txBody>
            <a:bodyPr anchor="ctr"/>
            <a:lstStyle/>
            <a:p>
              <a:pPr algn="ctr" eaLnBrk="1" hangingPunct="1">
                <a:defRPr/>
              </a:pPr>
              <a:endParaRPr lang="ja-JP" altLang="en-US" dirty="0">
                <a:solidFill>
                  <a:schemeClr val="dk1"/>
                </a:solidFill>
                <a:latin typeface="+mn-lt"/>
                <a:ea typeface="+mn-ea"/>
              </a:endParaRPr>
            </a:p>
          </p:txBody>
        </p:sp>
        <p:sp>
          <p:nvSpPr>
            <p:cNvPr id="27" name="円柱 26"/>
            <p:cNvSpPr>
              <a:spLocks noChangeArrowheads="1"/>
            </p:cNvSpPr>
            <p:nvPr/>
          </p:nvSpPr>
          <p:spPr bwMode="auto">
            <a:xfrm>
              <a:off x="4603656" y="3861410"/>
              <a:ext cx="157163" cy="187325"/>
            </a:xfrm>
            <a:prstGeom prst="can">
              <a:avLst>
                <a:gd name="adj" fmla="val 25000"/>
              </a:avLst>
            </a:prstGeom>
            <a:gradFill rotWithShape="1">
              <a:gsLst>
                <a:gs pos="0">
                  <a:srgbClr val="FFEBDB"/>
                </a:gs>
                <a:gs pos="64999">
                  <a:srgbClr val="FFD0AA"/>
                </a:gs>
                <a:gs pos="100000">
                  <a:srgbClr val="FFBE86"/>
                </a:gs>
              </a:gsLst>
              <a:lin ang="5400000" scaled="1"/>
            </a:gradFill>
            <a:ln w="9525">
              <a:solidFill>
                <a:schemeClr val="tx1"/>
              </a:solidFill>
              <a:round/>
              <a:headEnd/>
              <a:tailEnd/>
            </a:ln>
            <a:effectLst>
              <a:outerShdw blurRad="40000" dist="20000" dir="5400000" rotWithShape="0">
                <a:srgbClr val="808080">
                  <a:alpha val="37999"/>
                </a:srgbClr>
              </a:outerShdw>
            </a:effectLst>
          </p:spPr>
          <p:txBody>
            <a:bodyPr anchor="ctr"/>
            <a:lstStyle/>
            <a:p>
              <a:pPr algn="ctr" eaLnBrk="1" hangingPunct="1">
                <a:defRPr/>
              </a:pPr>
              <a:endParaRPr lang="ja-JP" altLang="en-US" dirty="0">
                <a:solidFill>
                  <a:schemeClr val="dk1"/>
                </a:solidFill>
                <a:latin typeface="+mn-lt"/>
                <a:ea typeface="+mn-ea"/>
              </a:endParaRPr>
            </a:p>
          </p:txBody>
        </p:sp>
        <p:sp>
          <p:nvSpPr>
            <p:cNvPr id="28" name="円柱 27"/>
            <p:cNvSpPr>
              <a:spLocks noChangeArrowheads="1"/>
            </p:cNvSpPr>
            <p:nvPr/>
          </p:nvSpPr>
          <p:spPr bwMode="auto">
            <a:xfrm>
              <a:off x="5151344" y="3861410"/>
              <a:ext cx="157162" cy="185738"/>
            </a:xfrm>
            <a:prstGeom prst="can">
              <a:avLst>
                <a:gd name="adj" fmla="val 25001"/>
              </a:avLst>
            </a:prstGeom>
            <a:gradFill rotWithShape="1">
              <a:gsLst>
                <a:gs pos="0">
                  <a:srgbClr val="FFEBDB"/>
                </a:gs>
                <a:gs pos="64999">
                  <a:srgbClr val="FFD0AA"/>
                </a:gs>
                <a:gs pos="100000">
                  <a:srgbClr val="FFBE86"/>
                </a:gs>
              </a:gsLst>
              <a:lin ang="5400000" scaled="1"/>
            </a:gradFill>
            <a:ln w="9525">
              <a:solidFill>
                <a:schemeClr val="tx1"/>
              </a:solidFill>
              <a:round/>
              <a:headEnd/>
              <a:tailEnd/>
            </a:ln>
            <a:effectLst>
              <a:outerShdw blurRad="40000" dist="20000" dir="5400000" rotWithShape="0">
                <a:srgbClr val="808080">
                  <a:alpha val="37999"/>
                </a:srgbClr>
              </a:outerShdw>
            </a:effectLst>
          </p:spPr>
          <p:txBody>
            <a:bodyPr anchor="ctr"/>
            <a:lstStyle/>
            <a:p>
              <a:pPr algn="ctr" eaLnBrk="1" hangingPunct="1">
                <a:defRPr/>
              </a:pPr>
              <a:endParaRPr lang="ja-JP" altLang="en-US" dirty="0">
                <a:solidFill>
                  <a:schemeClr val="dk1"/>
                </a:solidFill>
                <a:latin typeface="+mn-lt"/>
                <a:ea typeface="+mn-ea"/>
              </a:endParaRPr>
            </a:p>
          </p:txBody>
        </p:sp>
        <p:sp>
          <p:nvSpPr>
            <p:cNvPr id="29" name="円柱 28"/>
            <p:cNvSpPr>
              <a:spLocks noChangeArrowheads="1"/>
            </p:cNvSpPr>
            <p:nvPr/>
          </p:nvSpPr>
          <p:spPr bwMode="auto">
            <a:xfrm>
              <a:off x="5337081" y="3861410"/>
              <a:ext cx="157163" cy="185738"/>
            </a:xfrm>
            <a:prstGeom prst="can">
              <a:avLst>
                <a:gd name="adj" fmla="val 25001"/>
              </a:avLst>
            </a:prstGeom>
            <a:gradFill rotWithShape="1">
              <a:gsLst>
                <a:gs pos="0">
                  <a:srgbClr val="FFEBDB"/>
                </a:gs>
                <a:gs pos="64999">
                  <a:srgbClr val="FFD0AA"/>
                </a:gs>
                <a:gs pos="100000">
                  <a:srgbClr val="FFBE86"/>
                </a:gs>
              </a:gsLst>
              <a:lin ang="5400000" scaled="1"/>
            </a:gradFill>
            <a:ln w="9525">
              <a:solidFill>
                <a:schemeClr val="tx1"/>
              </a:solidFill>
              <a:round/>
              <a:headEnd/>
              <a:tailEnd/>
            </a:ln>
            <a:effectLst>
              <a:outerShdw blurRad="40000" dist="20000" dir="5400000" rotWithShape="0">
                <a:srgbClr val="808080">
                  <a:alpha val="37999"/>
                </a:srgbClr>
              </a:outerShdw>
            </a:effectLst>
          </p:spPr>
          <p:txBody>
            <a:bodyPr anchor="ctr"/>
            <a:lstStyle/>
            <a:p>
              <a:pPr algn="ctr" eaLnBrk="1" hangingPunct="1">
                <a:defRPr/>
              </a:pPr>
              <a:endParaRPr lang="ja-JP" altLang="en-US" dirty="0">
                <a:solidFill>
                  <a:schemeClr val="dk1"/>
                </a:solidFill>
                <a:latin typeface="+mn-lt"/>
                <a:ea typeface="+mn-ea"/>
              </a:endParaRPr>
            </a:p>
          </p:txBody>
        </p:sp>
        <p:sp>
          <p:nvSpPr>
            <p:cNvPr id="30" name="角丸四角形 29"/>
            <p:cNvSpPr/>
            <p:nvPr/>
          </p:nvSpPr>
          <p:spPr bwMode="auto">
            <a:xfrm>
              <a:off x="3340006" y="3547085"/>
              <a:ext cx="2154238" cy="265113"/>
            </a:xfrm>
            <a:prstGeom prst="roundRect">
              <a:avLst>
                <a:gd name="adj" fmla="val 17351"/>
              </a:avLst>
            </a:prstGeom>
            <a:solidFill>
              <a:srgbClr val="CCFFCC"/>
            </a:solidFill>
            <a:ln w="9525">
              <a:solidFill>
                <a:schemeClr val="tx1"/>
              </a:solidFill>
              <a:miter lim="800000"/>
              <a:headEnd/>
              <a:tailEnd/>
            </a:ln>
          </p:spPr>
          <p:txBody>
            <a:bodyPr wrap="none" anchor="ctr"/>
            <a:lstStyle/>
            <a:p>
              <a:pPr algn="ctr" eaLnBrk="1" hangingPunct="1">
                <a:defRPr/>
              </a:pPr>
              <a:r>
                <a:rPr lang="ja-JP" altLang="en-US" sz="1200" dirty="0">
                  <a:solidFill>
                    <a:srgbClr val="000000"/>
                  </a:solidFill>
                  <a:latin typeface="+mn-ea"/>
                  <a:ea typeface="+mn-ea"/>
                  <a:cs typeface="ＭＳ Ｐゴシック" charset="0"/>
                </a:rPr>
                <a:t>資源運用</a:t>
              </a:r>
              <a:r>
                <a:rPr lang="ja-JP" altLang="en-US" sz="1200" dirty="0" smtClean="0">
                  <a:solidFill>
                    <a:srgbClr val="000000"/>
                  </a:solidFill>
                  <a:latin typeface="+mn-ea"/>
                  <a:ea typeface="+mn-ea"/>
                  <a:cs typeface="ＭＳ Ｐゴシック" charset="0"/>
                </a:rPr>
                <a:t>技術</a:t>
              </a:r>
              <a:endParaRPr lang="ja-JP" altLang="en-US" sz="1200" dirty="0">
                <a:solidFill>
                  <a:srgbClr val="000000"/>
                </a:solidFill>
                <a:latin typeface="+mn-ea"/>
                <a:ea typeface="+mn-ea"/>
                <a:cs typeface="ＭＳ Ｐゴシック" charset="0"/>
              </a:endParaRPr>
            </a:p>
          </p:txBody>
        </p:sp>
        <p:sp>
          <p:nvSpPr>
            <p:cNvPr id="31" name="角丸四角形 30"/>
            <p:cNvSpPr/>
            <p:nvPr/>
          </p:nvSpPr>
          <p:spPr bwMode="auto">
            <a:xfrm>
              <a:off x="791580" y="4632972"/>
              <a:ext cx="7524836" cy="864096"/>
            </a:xfrm>
            <a:prstGeom prst="roundRect">
              <a:avLst>
                <a:gd name="adj" fmla="val 43012"/>
              </a:avLst>
            </a:prstGeom>
            <a:solidFill>
              <a:srgbClr val="D6ECEE"/>
            </a:solidFill>
            <a:ln w="9525">
              <a:solidFill>
                <a:schemeClr val="tx1"/>
              </a:solidFill>
              <a:miter lim="800000"/>
              <a:headEnd/>
              <a:tailEnd/>
            </a:ln>
          </p:spPr>
          <p:txBody>
            <a:bodyPr wrap="none" rtlCol="0" anchor="ctr"/>
            <a:lstStyle/>
            <a:p>
              <a:pPr algn="ctr"/>
              <a:r>
                <a:rPr lang="en-US" altLang="ja-JP" sz="2000" dirty="0" smtClean="0">
                  <a:latin typeface="Arial Black" pitchFamily="34" charset="0"/>
                </a:rPr>
                <a:t>SINET</a:t>
              </a:r>
              <a:endParaRPr lang="en-US" altLang="ja-JP" sz="2000" dirty="0">
                <a:solidFill>
                  <a:srgbClr val="FF9933"/>
                </a:solidFill>
              </a:endParaRPr>
            </a:p>
          </p:txBody>
        </p:sp>
        <p:sp>
          <p:nvSpPr>
            <p:cNvPr id="32" name="フリーフォーム 31"/>
            <p:cNvSpPr/>
            <p:nvPr/>
          </p:nvSpPr>
          <p:spPr bwMode="auto">
            <a:xfrm>
              <a:off x="3311860" y="3861411"/>
              <a:ext cx="650446" cy="1743670"/>
            </a:xfrm>
            <a:custGeom>
              <a:avLst/>
              <a:gdLst>
                <a:gd name="connsiteX0" fmla="*/ 0 w 351556"/>
                <a:gd name="connsiteY0" fmla="*/ 1242060 h 1242060"/>
                <a:gd name="connsiteX1" fmla="*/ 297180 w 351556"/>
                <a:gd name="connsiteY1" fmla="*/ 563880 h 1242060"/>
                <a:gd name="connsiteX2" fmla="*/ 350520 w 351556"/>
                <a:gd name="connsiteY2" fmla="*/ 0 h 1242060"/>
              </a:gdLst>
              <a:ahLst/>
              <a:cxnLst>
                <a:cxn ang="0">
                  <a:pos x="connsiteX0" y="connsiteY0"/>
                </a:cxn>
                <a:cxn ang="0">
                  <a:pos x="connsiteX1" y="connsiteY1"/>
                </a:cxn>
                <a:cxn ang="0">
                  <a:pos x="connsiteX2" y="connsiteY2"/>
                </a:cxn>
              </a:cxnLst>
              <a:rect l="l" t="t" r="r" b="b"/>
              <a:pathLst>
                <a:path w="351556" h="1242060">
                  <a:moveTo>
                    <a:pt x="0" y="1242060"/>
                  </a:moveTo>
                  <a:cubicBezTo>
                    <a:pt x="119380" y="1006475"/>
                    <a:pt x="238760" y="770890"/>
                    <a:pt x="297180" y="563880"/>
                  </a:cubicBezTo>
                  <a:cubicBezTo>
                    <a:pt x="355600" y="356870"/>
                    <a:pt x="353060" y="178435"/>
                    <a:pt x="350520" y="0"/>
                  </a:cubicBezTo>
                </a:path>
              </a:pathLst>
            </a:custGeom>
            <a:noFill/>
            <a:ln w="127000">
              <a:solidFill>
                <a:srgbClr val="C00000">
                  <a:alpha val="50196"/>
                </a:srgbClr>
              </a:solidFill>
              <a:miter lim="800000"/>
              <a:headEnd type="none" w="med" len="med"/>
              <a:tailEnd type="triangle" w="sm" len="sm"/>
            </a:ln>
          </p:spPr>
          <p:txBody>
            <a:bodyPr rtlCol="0" anchor="ctr"/>
            <a:lstStyle/>
            <a:p>
              <a:pPr algn="ctr"/>
              <a:endParaRPr kumimoji="1" lang="ja-JP" altLang="en-US"/>
            </a:p>
          </p:txBody>
        </p:sp>
        <p:sp>
          <p:nvSpPr>
            <p:cNvPr id="33" name="フリーフォーム 32"/>
            <p:cNvSpPr/>
            <p:nvPr/>
          </p:nvSpPr>
          <p:spPr bwMode="auto">
            <a:xfrm flipH="1">
              <a:off x="4760817" y="3884047"/>
              <a:ext cx="630889" cy="1721033"/>
            </a:xfrm>
            <a:custGeom>
              <a:avLst/>
              <a:gdLst>
                <a:gd name="connsiteX0" fmla="*/ 0 w 351556"/>
                <a:gd name="connsiteY0" fmla="*/ 1242060 h 1242060"/>
                <a:gd name="connsiteX1" fmla="*/ 297180 w 351556"/>
                <a:gd name="connsiteY1" fmla="*/ 563880 h 1242060"/>
                <a:gd name="connsiteX2" fmla="*/ 350520 w 351556"/>
                <a:gd name="connsiteY2" fmla="*/ 0 h 1242060"/>
              </a:gdLst>
              <a:ahLst/>
              <a:cxnLst>
                <a:cxn ang="0">
                  <a:pos x="connsiteX0" y="connsiteY0"/>
                </a:cxn>
                <a:cxn ang="0">
                  <a:pos x="connsiteX1" y="connsiteY1"/>
                </a:cxn>
                <a:cxn ang="0">
                  <a:pos x="connsiteX2" y="connsiteY2"/>
                </a:cxn>
              </a:cxnLst>
              <a:rect l="l" t="t" r="r" b="b"/>
              <a:pathLst>
                <a:path w="351556" h="1242060">
                  <a:moveTo>
                    <a:pt x="0" y="1242060"/>
                  </a:moveTo>
                  <a:cubicBezTo>
                    <a:pt x="119380" y="1006475"/>
                    <a:pt x="238760" y="770890"/>
                    <a:pt x="297180" y="563880"/>
                  </a:cubicBezTo>
                  <a:cubicBezTo>
                    <a:pt x="355600" y="356870"/>
                    <a:pt x="353060" y="178435"/>
                    <a:pt x="350520" y="0"/>
                  </a:cubicBezTo>
                </a:path>
              </a:pathLst>
            </a:custGeom>
            <a:noFill/>
            <a:ln w="127000">
              <a:solidFill>
                <a:srgbClr val="006600">
                  <a:alpha val="50196"/>
                </a:srgbClr>
              </a:solidFill>
              <a:miter lim="800000"/>
              <a:headEnd type="none" w="med" len="med"/>
              <a:tailEnd type="triangle" w="sm" len="sm"/>
            </a:ln>
          </p:spPr>
          <p:txBody>
            <a:bodyPr rtlCol="0" anchor="ctr"/>
            <a:lstStyle/>
            <a:p>
              <a:pPr algn="ctr"/>
              <a:endParaRPr kumimoji="1" lang="ja-JP" altLang="en-US"/>
            </a:p>
          </p:txBody>
        </p:sp>
        <p:sp>
          <p:nvSpPr>
            <p:cNvPr id="34" name="角丸四角形 33"/>
            <p:cNvSpPr/>
            <p:nvPr/>
          </p:nvSpPr>
          <p:spPr bwMode="auto">
            <a:xfrm>
              <a:off x="2771800" y="5570354"/>
              <a:ext cx="949460" cy="351678"/>
            </a:xfrm>
            <a:prstGeom prst="roundRect">
              <a:avLst>
                <a:gd name="adj" fmla="val 50000"/>
              </a:avLst>
            </a:prstGeom>
            <a:solidFill>
              <a:srgbClr val="FFFFCC"/>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ja-JP" altLang="en-US" sz="1400" b="0" i="0" u="none" strike="noStrike" cap="none" normalizeH="0" baseline="0" dirty="0" smtClean="0">
                  <a:ln>
                    <a:noFill/>
                  </a:ln>
                  <a:solidFill>
                    <a:schemeClr val="tx1"/>
                  </a:solidFill>
                  <a:effectLst/>
                  <a:latin typeface="+mn-ea"/>
                  <a:ea typeface="+mn-ea"/>
                </a:rPr>
                <a:t>大学</a:t>
              </a:r>
            </a:p>
          </p:txBody>
        </p:sp>
        <p:sp>
          <p:nvSpPr>
            <p:cNvPr id="35" name="角丸四角形 34"/>
            <p:cNvSpPr/>
            <p:nvPr/>
          </p:nvSpPr>
          <p:spPr bwMode="auto">
            <a:xfrm>
              <a:off x="5062700" y="5569076"/>
              <a:ext cx="949460" cy="351678"/>
            </a:xfrm>
            <a:prstGeom prst="roundRect">
              <a:avLst>
                <a:gd name="adj" fmla="val 50000"/>
              </a:avLst>
            </a:prstGeom>
            <a:solidFill>
              <a:srgbClr val="FFFFCC"/>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ja-JP" altLang="en-US" sz="1400" b="0" i="0" u="none" strike="noStrike" cap="none" normalizeH="0" baseline="0" dirty="0" smtClean="0">
                  <a:ln>
                    <a:noFill/>
                  </a:ln>
                  <a:solidFill>
                    <a:schemeClr val="tx1"/>
                  </a:solidFill>
                  <a:effectLst/>
                  <a:latin typeface="+mn-ea"/>
                  <a:ea typeface="+mn-ea"/>
                </a:rPr>
                <a:t>研究機関</a:t>
              </a:r>
            </a:p>
          </p:txBody>
        </p:sp>
        <p:sp>
          <p:nvSpPr>
            <p:cNvPr id="36" name="左右矢印 35"/>
            <p:cNvSpPr/>
            <p:nvPr/>
          </p:nvSpPr>
          <p:spPr bwMode="auto">
            <a:xfrm rot="3126845">
              <a:off x="5216455" y="4241455"/>
              <a:ext cx="815408" cy="659496"/>
            </a:xfrm>
            <a:prstGeom prst="leftRightArrow">
              <a:avLst>
                <a:gd name="adj1" fmla="val 59479"/>
                <a:gd name="adj2" fmla="val 28938"/>
              </a:avLst>
            </a:prstGeom>
            <a:solidFill>
              <a:srgbClr val="FFE9FF"/>
            </a:solidFill>
            <a:ln w="9525">
              <a:solidFill>
                <a:srgbClr val="C00000"/>
              </a:solidFill>
              <a:prstDash val="solid"/>
              <a:miter lim="800000"/>
              <a:headEnd/>
              <a:tailEnd/>
            </a:ln>
          </p:spPr>
          <p:txBody>
            <a:bodyPr wrap="none" anchor="ctr"/>
            <a:lstStyle/>
            <a:p>
              <a:pPr algn="ctr" eaLnBrk="1" hangingPunct="1">
                <a:defRPr/>
              </a:pPr>
              <a:r>
                <a:rPr lang="en-US" altLang="ja-JP" sz="1000" dirty="0">
                  <a:latin typeface="+mn-ea"/>
                  <a:ea typeface="+mn-ea"/>
                  <a:cs typeface="ＭＳ Ｐゴシック" charset="0"/>
                </a:rPr>
                <a:t>SINET</a:t>
              </a:r>
              <a:r>
                <a:rPr lang="ja-JP" altLang="en-US" sz="1000" dirty="0">
                  <a:latin typeface="+mn-ea"/>
                  <a:ea typeface="+mn-ea"/>
                  <a:cs typeface="ＭＳ Ｐゴシック" charset="0"/>
                </a:rPr>
                <a:t>と</a:t>
              </a:r>
              <a:endParaRPr lang="en-US" altLang="ja-JP" sz="1000" dirty="0">
                <a:latin typeface="+mn-ea"/>
                <a:ea typeface="+mn-ea"/>
                <a:cs typeface="ＭＳ Ｐゴシック" charset="0"/>
              </a:endParaRPr>
            </a:p>
            <a:p>
              <a:pPr algn="ctr" eaLnBrk="1" hangingPunct="1">
                <a:defRPr/>
              </a:pPr>
              <a:r>
                <a:rPr lang="ja-JP" altLang="en-US" sz="1000" dirty="0">
                  <a:latin typeface="+mn-ea"/>
                  <a:ea typeface="+mn-ea"/>
                  <a:cs typeface="ＭＳ Ｐゴシック" charset="0"/>
                </a:rPr>
                <a:t>一括運用</a:t>
              </a:r>
            </a:p>
          </p:txBody>
        </p:sp>
        <p:sp>
          <p:nvSpPr>
            <p:cNvPr id="37" name="左右矢印 36"/>
            <p:cNvSpPr/>
            <p:nvPr/>
          </p:nvSpPr>
          <p:spPr bwMode="auto">
            <a:xfrm>
              <a:off x="5540640" y="2930727"/>
              <a:ext cx="916482" cy="639169"/>
            </a:xfrm>
            <a:prstGeom prst="leftRightArrow">
              <a:avLst>
                <a:gd name="adj1" fmla="val 61933"/>
                <a:gd name="adj2" fmla="val 40366"/>
              </a:avLst>
            </a:prstGeom>
            <a:solidFill>
              <a:srgbClr val="FFE9FF"/>
            </a:solidFill>
            <a:ln w="9525">
              <a:solidFill>
                <a:srgbClr val="C00000"/>
              </a:solidFill>
              <a:prstDash val="solid"/>
              <a:miter lim="800000"/>
              <a:headEnd/>
              <a:tailEnd/>
            </a:ln>
          </p:spPr>
          <p:txBody>
            <a:bodyPr wrap="none" anchor="ctr"/>
            <a:lstStyle/>
            <a:p>
              <a:pPr algn="ctr" eaLnBrk="1" hangingPunct="1">
                <a:defRPr/>
              </a:pPr>
              <a:r>
                <a:rPr lang="ja-JP" altLang="en-US" sz="1000" dirty="0">
                  <a:latin typeface="+mn-ea"/>
                  <a:ea typeface="+mn-ea"/>
                  <a:cs typeface="ＭＳ Ｐゴシック" charset="0"/>
                </a:rPr>
                <a:t>分散連携・</a:t>
              </a:r>
              <a:endParaRPr lang="en-US" altLang="ja-JP" sz="1000" dirty="0">
                <a:latin typeface="+mn-ea"/>
                <a:ea typeface="+mn-ea"/>
                <a:cs typeface="ＭＳ Ｐゴシック" charset="0"/>
              </a:endParaRPr>
            </a:p>
            <a:p>
              <a:pPr algn="ctr" eaLnBrk="1" hangingPunct="1">
                <a:defRPr/>
              </a:pPr>
              <a:r>
                <a:rPr lang="ja-JP" altLang="en-US" sz="1000" dirty="0">
                  <a:latin typeface="+mn-ea"/>
                  <a:ea typeface="+mn-ea"/>
                  <a:cs typeface="ＭＳ Ｐゴシック" charset="0"/>
                </a:rPr>
                <a:t>高信頼化</a:t>
              </a:r>
            </a:p>
          </p:txBody>
        </p:sp>
        <p:sp>
          <p:nvSpPr>
            <p:cNvPr id="38" name="テキスト ボックス 37"/>
            <p:cNvSpPr txBox="1"/>
            <p:nvPr/>
          </p:nvSpPr>
          <p:spPr bwMode="auto">
            <a:xfrm>
              <a:off x="3330481" y="2400724"/>
              <a:ext cx="1135247" cy="307777"/>
            </a:xfrm>
            <a:prstGeom prst="rect">
              <a:avLst/>
            </a:prstGeom>
            <a:noFill/>
            <a:ln w="9525">
              <a:noFill/>
              <a:miter lim="800000"/>
              <a:headEnd/>
              <a:tailEnd/>
            </a:ln>
          </p:spPr>
          <p:txBody>
            <a:bodyPr wrap="none">
              <a:spAutoFit/>
            </a:bodyPr>
            <a:lstStyle>
              <a:lvl1pPr>
                <a:defRPr kumimoji="1" sz="2400">
                  <a:solidFill>
                    <a:schemeClr val="tx1"/>
                  </a:solidFill>
                  <a:latin typeface="Arial" pitchFamily="34" charset="0"/>
                  <a:ea typeface="ＭＳ Ｐゴシック" pitchFamily="50" charset="-128"/>
                </a:defRPr>
              </a:lvl1pPr>
              <a:lvl2pPr marL="742950" indent="-285750">
                <a:defRPr kumimoji="1" sz="2400">
                  <a:solidFill>
                    <a:schemeClr val="tx1"/>
                  </a:solidFill>
                  <a:latin typeface="Arial" pitchFamily="34" charset="0"/>
                  <a:ea typeface="ＭＳ Ｐゴシック" pitchFamily="50" charset="-128"/>
                </a:defRPr>
              </a:lvl2pPr>
              <a:lvl3pPr marL="1143000" indent="-228600">
                <a:defRPr kumimoji="1" sz="2400">
                  <a:solidFill>
                    <a:schemeClr val="tx1"/>
                  </a:solidFill>
                  <a:latin typeface="Arial" pitchFamily="34" charset="0"/>
                  <a:ea typeface="ＭＳ Ｐゴシック" pitchFamily="50" charset="-128"/>
                </a:defRPr>
              </a:lvl3pPr>
              <a:lvl4pPr marL="1600200" indent="-228600">
                <a:defRPr kumimoji="1" sz="2400">
                  <a:solidFill>
                    <a:schemeClr val="tx1"/>
                  </a:solidFill>
                  <a:latin typeface="Arial" pitchFamily="34" charset="0"/>
                  <a:ea typeface="ＭＳ Ｐゴシック" pitchFamily="50" charset="-128"/>
                </a:defRPr>
              </a:lvl4pPr>
              <a:lvl5pPr marL="2057400" indent="-228600">
                <a:defRPr kumimoji="1" sz="2400">
                  <a:solidFill>
                    <a:schemeClr val="tx1"/>
                  </a:solidFill>
                  <a:latin typeface="Arial" pitchFamily="34" charset="0"/>
                  <a:ea typeface="ＭＳ Ｐゴシック" pitchFamily="50" charset="-128"/>
                </a:defRPr>
              </a:lvl5pPr>
              <a:lvl6pPr marL="2514600" indent="-228600" fontAlgn="base">
                <a:spcBef>
                  <a:spcPct val="0"/>
                </a:spcBef>
                <a:spcAft>
                  <a:spcPct val="0"/>
                </a:spcAft>
                <a:defRPr kumimoji="1" sz="2400">
                  <a:solidFill>
                    <a:schemeClr val="tx1"/>
                  </a:solidFill>
                  <a:latin typeface="Arial" pitchFamily="34" charset="0"/>
                  <a:ea typeface="ＭＳ Ｐゴシック" pitchFamily="50" charset="-128"/>
                </a:defRPr>
              </a:lvl6pPr>
              <a:lvl7pPr marL="2971800" indent="-228600" fontAlgn="base">
                <a:spcBef>
                  <a:spcPct val="0"/>
                </a:spcBef>
                <a:spcAft>
                  <a:spcPct val="0"/>
                </a:spcAft>
                <a:defRPr kumimoji="1" sz="2400">
                  <a:solidFill>
                    <a:schemeClr val="tx1"/>
                  </a:solidFill>
                  <a:latin typeface="Arial" pitchFamily="34" charset="0"/>
                  <a:ea typeface="ＭＳ Ｐゴシック" pitchFamily="50" charset="-128"/>
                </a:defRPr>
              </a:lvl7pPr>
              <a:lvl8pPr marL="3429000" indent="-228600" fontAlgn="base">
                <a:spcBef>
                  <a:spcPct val="0"/>
                </a:spcBef>
                <a:spcAft>
                  <a:spcPct val="0"/>
                </a:spcAft>
                <a:defRPr kumimoji="1" sz="2400">
                  <a:solidFill>
                    <a:schemeClr val="tx1"/>
                  </a:solidFill>
                  <a:latin typeface="Arial" pitchFamily="34" charset="0"/>
                  <a:ea typeface="ＭＳ Ｐゴシック" pitchFamily="50" charset="-128"/>
                </a:defRPr>
              </a:lvl8pPr>
              <a:lvl9pPr marL="3886200" indent="-228600" fontAlgn="base">
                <a:spcBef>
                  <a:spcPct val="0"/>
                </a:spcBef>
                <a:spcAft>
                  <a:spcPct val="0"/>
                </a:spcAft>
                <a:defRPr kumimoji="1" sz="2400">
                  <a:solidFill>
                    <a:schemeClr val="tx1"/>
                  </a:solidFill>
                  <a:latin typeface="Arial" pitchFamily="34" charset="0"/>
                  <a:ea typeface="ＭＳ Ｐゴシック" pitchFamily="50" charset="-128"/>
                </a:defRPr>
              </a:lvl9pPr>
            </a:lstStyle>
            <a:p>
              <a:pPr eaLnBrk="1" hangingPunct="1">
                <a:defRPr/>
              </a:pPr>
              <a:r>
                <a:rPr lang="ja-JP" altLang="en-US" sz="1400" dirty="0" smtClean="0">
                  <a:solidFill>
                    <a:srgbClr val="C00000"/>
                  </a:solidFill>
                  <a:latin typeface="Arial Black" pitchFamily="34" charset="0"/>
                  <a:ea typeface="+mn-ea"/>
                </a:rPr>
                <a:t>クラウド基盤</a:t>
              </a:r>
            </a:p>
          </p:txBody>
        </p:sp>
        <p:sp>
          <p:nvSpPr>
            <p:cNvPr id="39" name="テキスト ボックス 38"/>
            <p:cNvSpPr txBox="1"/>
            <p:nvPr/>
          </p:nvSpPr>
          <p:spPr bwMode="auto">
            <a:xfrm>
              <a:off x="935596" y="2806516"/>
              <a:ext cx="933269" cy="261610"/>
            </a:xfrm>
            <a:prstGeom prst="rect">
              <a:avLst/>
            </a:prstGeom>
            <a:noFill/>
            <a:ln w="9525">
              <a:noFill/>
              <a:miter lim="800000"/>
              <a:headEnd/>
              <a:tailEnd/>
            </a:ln>
          </p:spPr>
          <p:txBody>
            <a:bodyPr wrap="none">
              <a:spAutoFit/>
            </a:bodyPr>
            <a:lstStyle>
              <a:lvl1pPr>
                <a:defRPr kumimoji="1" sz="2400">
                  <a:solidFill>
                    <a:schemeClr val="tx1"/>
                  </a:solidFill>
                  <a:latin typeface="Arial" pitchFamily="34" charset="0"/>
                  <a:ea typeface="ＭＳ Ｐゴシック" pitchFamily="50" charset="-128"/>
                </a:defRPr>
              </a:lvl1pPr>
              <a:lvl2pPr marL="742950" indent="-285750">
                <a:defRPr kumimoji="1" sz="2400">
                  <a:solidFill>
                    <a:schemeClr val="tx1"/>
                  </a:solidFill>
                  <a:latin typeface="Arial" pitchFamily="34" charset="0"/>
                  <a:ea typeface="ＭＳ Ｐゴシック" pitchFamily="50" charset="-128"/>
                </a:defRPr>
              </a:lvl2pPr>
              <a:lvl3pPr marL="1143000" indent="-228600">
                <a:defRPr kumimoji="1" sz="2400">
                  <a:solidFill>
                    <a:schemeClr val="tx1"/>
                  </a:solidFill>
                  <a:latin typeface="Arial" pitchFamily="34" charset="0"/>
                  <a:ea typeface="ＭＳ Ｐゴシック" pitchFamily="50" charset="-128"/>
                </a:defRPr>
              </a:lvl3pPr>
              <a:lvl4pPr marL="1600200" indent="-228600">
                <a:defRPr kumimoji="1" sz="2400">
                  <a:solidFill>
                    <a:schemeClr val="tx1"/>
                  </a:solidFill>
                  <a:latin typeface="Arial" pitchFamily="34" charset="0"/>
                  <a:ea typeface="ＭＳ Ｐゴシック" pitchFamily="50" charset="-128"/>
                </a:defRPr>
              </a:lvl4pPr>
              <a:lvl5pPr marL="2057400" indent="-228600">
                <a:defRPr kumimoji="1" sz="2400">
                  <a:solidFill>
                    <a:schemeClr val="tx1"/>
                  </a:solidFill>
                  <a:latin typeface="Arial" pitchFamily="34" charset="0"/>
                  <a:ea typeface="ＭＳ Ｐゴシック" pitchFamily="50" charset="-128"/>
                </a:defRPr>
              </a:lvl5pPr>
              <a:lvl6pPr marL="2514600" indent="-228600" fontAlgn="base">
                <a:spcBef>
                  <a:spcPct val="0"/>
                </a:spcBef>
                <a:spcAft>
                  <a:spcPct val="0"/>
                </a:spcAft>
                <a:defRPr kumimoji="1" sz="2400">
                  <a:solidFill>
                    <a:schemeClr val="tx1"/>
                  </a:solidFill>
                  <a:latin typeface="Arial" pitchFamily="34" charset="0"/>
                  <a:ea typeface="ＭＳ Ｐゴシック" pitchFamily="50" charset="-128"/>
                </a:defRPr>
              </a:lvl6pPr>
              <a:lvl7pPr marL="2971800" indent="-228600" fontAlgn="base">
                <a:spcBef>
                  <a:spcPct val="0"/>
                </a:spcBef>
                <a:spcAft>
                  <a:spcPct val="0"/>
                </a:spcAft>
                <a:defRPr kumimoji="1" sz="2400">
                  <a:solidFill>
                    <a:schemeClr val="tx1"/>
                  </a:solidFill>
                  <a:latin typeface="Arial" pitchFamily="34" charset="0"/>
                  <a:ea typeface="ＭＳ Ｐゴシック" pitchFamily="50" charset="-128"/>
                </a:defRPr>
              </a:lvl7pPr>
              <a:lvl8pPr marL="3429000" indent="-228600" fontAlgn="base">
                <a:spcBef>
                  <a:spcPct val="0"/>
                </a:spcBef>
                <a:spcAft>
                  <a:spcPct val="0"/>
                </a:spcAft>
                <a:defRPr kumimoji="1" sz="2400">
                  <a:solidFill>
                    <a:schemeClr val="tx1"/>
                  </a:solidFill>
                  <a:latin typeface="Arial" pitchFamily="34" charset="0"/>
                  <a:ea typeface="ＭＳ Ｐゴシック" pitchFamily="50" charset="-128"/>
                </a:defRPr>
              </a:lvl8pPr>
              <a:lvl9pPr marL="3886200" indent="-228600" fontAlgn="base">
                <a:spcBef>
                  <a:spcPct val="0"/>
                </a:spcBef>
                <a:spcAft>
                  <a:spcPct val="0"/>
                </a:spcAft>
                <a:defRPr kumimoji="1" sz="2400">
                  <a:solidFill>
                    <a:schemeClr val="tx1"/>
                  </a:solidFill>
                  <a:latin typeface="Arial" pitchFamily="34" charset="0"/>
                  <a:ea typeface="ＭＳ Ｐゴシック" pitchFamily="50" charset="-128"/>
                </a:defRPr>
              </a:lvl9pPr>
            </a:lstStyle>
            <a:p>
              <a:pPr eaLnBrk="1" hangingPunct="1">
                <a:defRPr/>
              </a:pPr>
              <a:r>
                <a:rPr lang="ja-JP" altLang="en-US" sz="1100" dirty="0" smtClean="0">
                  <a:solidFill>
                    <a:srgbClr val="C00000"/>
                  </a:solidFill>
                  <a:latin typeface="Arial Black" pitchFamily="34" charset="0"/>
                  <a:ea typeface="+mn-ea"/>
                </a:rPr>
                <a:t>クラウド基盤</a:t>
              </a:r>
            </a:p>
          </p:txBody>
        </p:sp>
        <p:sp>
          <p:nvSpPr>
            <p:cNvPr id="40" name="左右矢印 39"/>
            <p:cNvSpPr/>
            <p:nvPr/>
          </p:nvSpPr>
          <p:spPr bwMode="auto">
            <a:xfrm>
              <a:off x="2614870" y="2999567"/>
              <a:ext cx="631660" cy="537186"/>
            </a:xfrm>
            <a:prstGeom prst="leftRightArrow">
              <a:avLst>
                <a:gd name="adj1" fmla="val 61933"/>
                <a:gd name="adj2" fmla="val 33274"/>
              </a:avLst>
            </a:prstGeom>
            <a:solidFill>
              <a:srgbClr val="FFE9FF"/>
            </a:solidFill>
            <a:ln w="9525">
              <a:solidFill>
                <a:srgbClr val="C00000"/>
              </a:solidFill>
              <a:prstDash val="solid"/>
              <a:miter lim="800000"/>
              <a:headEnd/>
              <a:tailEnd/>
            </a:ln>
          </p:spPr>
          <p:txBody>
            <a:bodyPr wrap="none" anchor="ctr"/>
            <a:lstStyle/>
            <a:p>
              <a:pPr algn="ctr" eaLnBrk="1" hangingPunct="1">
                <a:defRPr/>
              </a:pPr>
              <a:endParaRPr lang="ja-JP" altLang="en-US" sz="1000" dirty="0">
                <a:latin typeface="+mn-ea"/>
                <a:ea typeface="+mn-ea"/>
                <a:cs typeface="ＭＳ Ｐゴシック" charset="0"/>
              </a:endParaRPr>
            </a:p>
          </p:txBody>
        </p:sp>
        <p:pic>
          <p:nvPicPr>
            <p:cNvPr id="41" name="Picture 2"/>
            <p:cNvPicPr>
              <a:picLocks noChangeAspect="1" noChangeArrowheads="1"/>
            </p:cNvPicPr>
            <p:nvPr/>
          </p:nvPicPr>
          <p:blipFill>
            <a:blip r:embed="rId5">
              <a:extLst>
                <a:ext uri="{28A0092B-C50C-407E-A947-70E740481C1C}">
                  <a14:useLocalDpi xmlns="" xmlns:a14="http://schemas.microsoft.com/office/drawing/2010/main" val="0"/>
                </a:ext>
              </a:extLst>
            </a:blip>
            <a:srcRect/>
            <a:stretch>
              <a:fillRect/>
            </a:stretch>
          </p:blipFill>
          <p:spPr bwMode="auto">
            <a:xfrm>
              <a:off x="924701" y="3064485"/>
              <a:ext cx="1667079" cy="112001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42" name="Picture 2"/>
            <p:cNvPicPr>
              <a:picLocks noChangeAspect="1" noChangeArrowheads="1"/>
            </p:cNvPicPr>
            <p:nvPr/>
          </p:nvPicPr>
          <p:blipFill>
            <a:blip r:embed="rId5">
              <a:extLst>
                <a:ext uri="{28A0092B-C50C-407E-A947-70E740481C1C}">
                  <a14:useLocalDpi xmlns="" xmlns:a14="http://schemas.microsoft.com/office/drawing/2010/main" val="0"/>
                </a:ext>
              </a:extLst>
            </a:blip>
            <a:srcRect/>
            <a:stretch>
              <a:fillRect/>
            </a:stretch>
          </p:blipFill>
          <p:spPr bwMode="auto">
            <a:xfrm>
              <a:off x="6505321" y="3056534"/>
              <a:ext cx="1667079" cy="112001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grpSp>
      <p:sp>
        <p:nvSpPr>
          <p:cNvPr id="44" name="タイトル 1"/>
          <p:cNvSpPr>
            <a:spLocks noGrp="1"/>
          </p:cNvSpPr>
          <p:nvPr>
            <p:ph type="title"/>
          </p:nvPr>
        </p:nvSpPr>
        <p:spPr>
          <a:xfrm>
            <a:off x="207380" y="254000"/>
            <a:ext cx="8669920" cy="504825"/>
          </a:xfrm>
        </p:spPr>
        <p:txBody>
          <a:bodyPr/>
          <a:lstStyle/>
          <a:p>
            <a:r>
              <a:rPr lang="ja-JP" altLang="en-US" sz="3600" dirty="0" smtClean="0">
                <a:latin typeface="Arial Black" pitchFamily="34" charset="0"/>
              </a:rPr>
              <a:t>次期</a:t>
            </a:r>
            <a:r>
              <a:rPr lang="en-US" altLang="ja-JP" sz="3600" dirty="0" smtClean="0">
                <a:latin typeface="Arial Black" pitchFamily="34" charset="0"/>
              </a:rPr>
              <a:t>SINET</a:t>
            </a:r>
            <a:r>
              <a:rPr lang="ja-JP" altLang="en-US" sz="3600" dirty="0" smtClean="0">
                <a:latin typeface="Arial Black" pitchFamily="34" charset="0"/>
              </a:rPr>
              <a:t>では</a:t>
            </a:r>
            <a:r>
              <a:rPr lang="ja-JP" altLang="en-US" sz="3600" dirty="0" smtClean="0"/>
              <a:t>クラウド基盤と超高速接続</a:t>
            </a:r>
            <a:endParaRPr kumimoji="1" lang="ja-JP" altLang="en-US" sz="3600" dirty="0">
              <a:latin typeface="+mn-ea"/>
              <a:ea typeface="+mn-ea"/>
            </a:endParaRPr>
          </a:p>
        </p:txBody>
      </p:sp>
      <p:sp>
        <p:nvSpPr>
          <p:cNvPr id="45" name="コンテンツ プレースホルダ 2"/>
          <p:cNvSpPr txBox="1">
            <a:spLocks/>
          </p:cNvSpPr>
          <p:nvPr/>
        </p:nvSpPr>
        <p:spPr>
          <a:xfrm>
            <a:off x="321308" y="959520"/>
            <a:ext cx="8543292" cy="1561178"/>
          </a:xfrm>
          <a:prstGeom prst="rect">
            <a:avLst/>
          </a:prstGeom>
          <a:solidFill>
            <a:srgbClr val="FFFFCC"/>
          </a:solidFill>
        </p:spPr>
        <p:txBody>
          <a:bodyPr wrap="square" tIns="72000" bIns="72000">
            <a:spAutoFit/>
          </a:bodyPr>
          <a:lstStyle/>
          <a:p>
            <a:pPr marL="342900" marR="0" lvl="0" indent="-342900" algn="l" defTabSz="914400" rtl="0" eaLnBrk="0" fontAlgn="base" latinLnBrk="0" hangingPunct="0">
              <a:lnSpc>
                <a:spcPct val="100000"/>
              </a:lnSpc>
              <a:spcBef>
                <a:spcPts val="600"/>
              </a:spcBef>
              <a:spcAft>
                <a:spcPct val="0"/>
              </a:spcAft>
              <a:buClr>
                <a:schemeClr val="tx1"/>
              </a:buClr>
              <a:buSzTx/>
              <a:buFont typeface="Arial" charset="0"/>
              <a:buChar char="•"/>
              <a:tabLst/>
              <a:defRPr/>
            </a:pPr>
            <a:r>
              <a:rPr kumimoji="1" lang="en-US" altLang="ja-JP" sz="1600" b="0" i="0" u="none" strike="noStrike" kern="1200" cap="none" spc="0" normalizeH="0" baseline="0" noProof="0" dirty="0" smtClean="0">
                <a:ln>
                  <a:noFill/>
                </a:ln>
                <a:solidFill>
                  <a:srgbClr val="C00000"/>
                </a:solidFill>
                <a:effectLst/>
                <a:uLnTx/>
                <a:uFillTx/>
                <a:latin typeface="Arial Black" pitchFamily="34" charset="0"/>
                <a:ea typeface="+mn-ea"/>
                <a:cs typeface="+mn-cs"/>
              </a:rPr>
              <a:t>SINET</a:t>
            </a:r>
            <a:r>
              <a:rPr kumimoji="1" lang="ja-JP" altLang="en-US" sz="1600" b="0" i="0" u="none" strike="noStrike" kern="1200" cap="none" spc="0" normalizeH="0" baseline="0" noProof="0" dirty="0" smtClean="0">
                <a:ln>
                  <a:noFill/>
                </a:ln>
                <a:solidFill>
                  <a:srgbClr val="C00000"/>
                </a:solidFill>
                <a:effectLst/>
                <a:uLnTx/>
                <a:uFillTx/>
                <a:latin typeface="Arial Black" pitchFamily="34" charset="0"/>
                <a:ea typeface="+mn-ea"/>
                <a:cs typeface="+mn-cs"/>
              </a:rPr>
              <a:t>に直結した大規模なクラウド基盤</a:t>
            </a:r>
            <a:r>
              <a:rPr kumimoji="1" lang="ja-JP" altLang="en-US" sz="1600" b="0" i="0" u="none" strike="noStrike" kern="1200" cap="none" spc="0" normalizeH="0" baseline="0" noProof="0" dirty="0" smtClean="0">
                <a:ln>
                  <a:noFill/>
                </a:ln>
                <a:solidFill>
                  <a:schemeClr val="tx1"/>
                </a:solidFill>
                <a:effectLst/>
                <a:uLnTx/>
                <a:uFillTx/>
                <a:latin typeface="Arial Black" pitchFamily="34" charset="0"/>
                <a:ea typeface="+mn-ea"/>
                <a:cs typeface="+mn-cs"/>
              </a:rPr>
              <a:t>を連携機関とともに整備し、</a:t>
            </a:r>
            <a:r>
              <a:rPr kumimoji="1" lang="en-US" altLang="ja-JP" sz="1600" b="0" i="0" u="none" strike="noStrike" kern="1200" cap="none" spc="0" normalizeH="0" baseline="0" noProof="0" dirty="0" smtClean="0">
                <a:ln>
                  <a:noFill/>
                </a:ln>
                <a:solidFill>
                  <a:schemeClr val="tx1"/>
                </a:solidFill>
                <a:effectLst/>
                <a:uLnTx/>
                <a:uFillTx/>
                <a:latin typeface="Arial Black" pitchFamily="34" charset="0"/>
                <a:ea typeface="+mn-ea"/>
                <a:cs typeface="+mn-cs"/>
              </a:rPr>
              <a:t>SINET</a:t>
            </a:r>
            <a:r>
              <a:rPr kumimoji="1" lang="ja-JP" altLang="en-US" sz="1600" b="0" i="0" u="none" strike="noStrike" kern="1200" cap="none" spc="0" normalizeH="0" baseline="0" noProof="0" dirty="0" smtClean="0">
                <a:ln>
                  <a:noFill/>
                </a:ln>
                <a:solidFill>
                  <a:schemeClr val="tx1"/>
                </a:solidFill>
                <a:effectLst/>
                <a:uLnTx/>
                <a:uFillTx/>
                <a:latin typeface="Arial Black" pitchFamily="34" charset="0"/>
                <a:ea typeface="+mn-ea"/>
                <a:cs typeface="+mn-cs"/>
              </a:rPr>
              <a:t>と一括して運用</a:t>
            </a:r>
            <a:endParaRPr kumimoji="1" lang="en-US" altLang="ja-JP" sz="1600" b="0" i="0" u="none" strike="noStrike" kern="1200" cap="none" spc="0" normalizeH="0" baseline="0" noProof="0" dirty="0" smtClean="0">
              <a:ln>
                <a:noFill/>
              </a:ln>
              <a:solidFill>
                <a:schemeClr val="tx1"/>
              </a:solidFill>
              <a:effectLst/>
              <a:uLnTx/>
              <a:uFillTx/>
              <a:latin typeface="Arial Black" pitchFamily="34" charset="0"/>
              <a:ea typeface="+mn-ea"/>
              <a:cs typeface="+mn-cs"/>
            </a:endParaRPr>
          </a:p>
          <a:p>
            <a:pPr marL="630238" marR="0" lvl="1" indent="-182563" algn="l" defTabSz="261938" rtl="0" eaLnBrk="0" fontAlgn="base" latinLnBrk="0" hangingPunct="0">
              <a:lnSpc>
                <a:spcPct val="100000"/>
              </a:lnSpc>
              <a:spcBef>
                <a:spcPts val="600"/>
              </a:spcBef>
              <a:spcAft>
                <a:spcPct val="0"/>
              </a:spcAft>
              <a:buClr>
                <a:schemeClr val="tx1"/>
              </a:buClr>
              <a:buSzTx/>
              <a:buFont typeface="Arial" charset="0"/>
              <a:buChar char="–"/>
              <a:tabLst/>
              <a:defRPr/>
            </a:pPr>
            <a:r>
              <a:rPr kumimoji="1" lang="ja-JP" altLang="en-US" sz="1400" b="0" i="0" u="none" strike="noStrike" kern="1200" cap="none" spc="0" normalizeH="0" baseline="0" noProof="0" dirty="0" smtClean="0">
                <a:ln>
                  <a:noFill/>
                </a:ln>
                <a:solidFill>
                  <a:schemeClr val="tx1"/>
                </a:solidFill>
                <a:effectLst/>
                <a:uLnTx/>
                <a:uFillTx/>
                <a:latin typeface="+mn-lt"/>
                <a:ea typeface="+mn-ea"/>
                <a:cs typeface="+mn-cs"/>
              </a:rPr>
              <a:t>超高速接続：	</a:t>
            </a:r>
            <a:r>
              <a:rPr kumimoji="1" lang="en-US" altLang="ja-JP" sz="1400" b="0" i="0" u="none" strike="noStrike" kern="1200" cap="none" spc="0" normalizeH="0" baseline="0" noProof="0" dirty="0" smtClean="0">
                <a:ln>
                  <a:noFill/>
                </a:ln>
                <a:solidFill>
                  <a:srgbClr val="C00000"/>
                </a:solidFill>
                <a:effectLst/>
                <a:uLnTx/>
                <a:uFillTx/>
                <a:latin typeface="+mn-lt"/>
                <a:ea typeface="+mn-ea"/>
                <a:cs typeface="+mn-cs"/>
              </a:rPr>
              <a:t>SINET</a:t>
            </a:r>
            <a:r>
              <a:rPr kumimoji="1" lang="ja-JP" altLang="en-US" sz="1400" b="0" i="0" u="none" strike="noStrike" kern="1200" cap="none" spc="0" normalizeH="0" baseline="0" noProof="0" dirty="0" smtClean="0">
                <a:ln>
                  <a:noFill/>
                </a:ln>
                <a:solidFill>
                  <a:srgbClr val="C00000"/>
                </a:solidFill>
                <a:effectLst/>
                <a:uLnTx/>
                <a:uFillTx/>
                <a:latin typeface="+mn-lt"/>
                <a:ea typeface="+mn-ea"/>
                <a:cs typeface="+mn-cs"/>
              </a:rPr>
              <a:t>と超高速で接続</a:t>
            </a:r>
            <a:r>
              <a:rPr kumimoji="1" lang="ja-JP" altLang="en-US" sz="1400" b="0" i="0" u="none" strike="noStrike" kern="1200" cap="none" spc="0" normalizeH="0" baseline="0" noProof="0" dirty="0" smtClean="0">
                <a:ln>
                  <a:noFill/>
                </a:ln>
                <a:solidFill>
                  <a:schemeClr val="tx1"/>
                </a:solidFill>
                <a:effectLst/>
                <a:uLnTx/>
                <a:uFillTx/>
                <a:latin typeface="+mn-lt"/>
                <a:ea typeface="+mn-ea"/>
                <a:cs typeface="+mn-cs"/>
              </a:rPr>
              <a:t>して高性能性・高セキュア性を確保</a:t>
            </a:r>
          </a:p>
          <a:p>
            <a:pPr marL="630238" marR="0" lvl="1" indent="-182563" algn="l" defTabSz="261938" rtl="0" eaLnBrk="0" fontAlgn="base" latinLnBrk="0" hangingPunct="0">
              <a:lnSpc>
                <a:spcPct val="100000"/>
              </a:lnSpc>
              <a:spcBef>
                <a:spcPts val="600"/>
              </a:spcBef>
              <a:spcAft>
                <a:spcPct val="0"/>
              </a:spcAft>
              <a:buClr>
                <a:schemeClr val="tx1"/>
              </a:buClr>
              <a:buSzTx/>
              <a:buFont typeface="Arial" charset="0"/>
              <a:buChar char="–"/>
              <a:tabLst/>
              <a:defRPr/>
            </a:pPr>
            <a:r>
              <a:rPr kumimoji="1" lang="en-US" altLang="ja-JP" sz="1400" b="0" i="0" u="none" strike="noStrike" kern="1200" cap="none" spc="0" normalizeH="0" baseline="0" noProof="0" dirty="0" smtClean="0">
                <a:ln>
                  <a:noFill/>
                </a:ln>
                <a:solidFill>
                  <a:schemeClr val="tx1"/>
                </a:solidFill>
                <a:effectLst/>
                <a:uLnTx/>
                <a:uFillTx/>
                <a:latin typeface="+mn-lt"/>
                <a:ea typeface="+mn-ea"/>
                <a:cs typeface="+mn-cs"/>
              </a:rPr>
              <a:t>SINET</a:t>
            </a:r>
            <a:r>
              <a:rPr kumimoji="1" lang="ja-JP" altLang="en-US" sz="1400" b="0" i="0" u="none" strike="noStrike" kern="1200" cap="none" spc="0" normalizeH="0" baseline="0" noProof="0" dirty="0" smtClean="0">
                <a:ln>
                  <a:noFill/>
                </a:ln>
                <a:solidFill>
                  <a:schemeClr val="tx1"/>
                </a:solidFill>
                <a:effectLst/>
                <a:uLnTx/>
                <a:uFillTx/>
                <a:latin typeface="+mn-lt"/>
                <a:ea typeface="+mn-ea"/>
                <a:cs typeface="+mn-cs"/>
              </a:rPr>
              <a:t>連携：	</a:t>
            </a:r>
            <a:r>
              <a:rPr kumimoji="1" lang="en-US" altLang="ja-JP" sz="1400" b="0" i="0" u="none" strike="noStrike" kern="1200" cap="none" spc="0" normalizeH="0" baseline="0" noProof="0" dirty="0" smtClean="0">
                <a:ln>
                  <a:noFill/>
                </a:ln>
                <a:solidFill>
                  <a:srgbClr val="C00000"/>
                </a:solidFill>
                <a:effectLst/>
                <a:uLnTx/>
                <a:uFillTx/>
                <a:latin typeface="+mn-lt"/>
                <a:ea typeface="+mn-ea"/>
                <a:cs typeface="+mn-cs"/>
              </a:rPr>
              <a:t>SDN</a:t>
            </a:r>
            <a:r>
              <a:rPr kumimoji="1" lang="ja-JP" altLang="en-US" sz="1400" b="0" i="0" u="none" strike="noStrike" kern="1200" cap="none" spc="0" normalizeH="0" baseline="0" noProof="0" dirty="0" smtClean="0">
                <a:ln>
                  <a:noFill/>
                </a:ln>
                <a:solidFill>
                  <a:srgbClr val="C00000"/>
                </a:solidFill>
                <a:effectLst/>
                <a:uLnTx/>
                <a:uFillTx/>
                <a:latin typeface="+mn-lt"/>
                <a:ea typeface="+mn-ea"/>
                <a:cs typeface="+mn-cs"/>
              </a:rPr>
              <a:t>技術を用いて</a:t>
            </a:r>
            <a:r>
              <a:rPr kumimoji="1" lang="en-US" altLang="ja-JP" sz="1400" b="0" i="0" u="none" strike="noStrike" kern="1200" cap="none" spc="0" normalizeH="0" baseline="0" noProof="0" dirty="0" smtClean="0">
                <a:ln>
                  <a:noFill/>
                </a:ln>
                <a:solidFill>
                  <a:srgbClr val="C00000"/>
                </a:solidFill>
                <a:effectLst/>
                <a:uLnTx/>
                <a:uFillTx/>
                <a:latin typeface="+mn-lt"/>
                <a:ea typeface="+mn-ea"/>
                <a:cs typeface="+mn-cs"/>
              </a:rPr>
              <a:t>SINET</a:t>
            </a:r>
            <a:r>
              <a:rPr kumimoji="1" lang="ja-JP" altLang="en-US" sz="1400" b="0" i="0" u="none" strike="noStrike" kern="1200" cap="none" spc="0" normalizeH="0" baseline="0" noProof="0" dirty="0" smtClean="0">
                <a:ln>
                  <a:noFill/>
                </a:ln>
                <a:solidFill>
                  <a:srgbClr val="C00000"/>
                </a:solidFill>
                <a:effectLst/>
                <a:uLnTx/>
                <a:uFillTx/>
                <a:latin typeface="+mn-lt"/>
                <a:ea typeface="+mn-ea"/>
                <a:cs typeface="+mn-cs"/>
              </a:rPr>
              <a:t>と連携</a:t>
            </a:r>
            <a:r>
              <a:rPr kumimoji="1" lang="ja-JP" altLang="en-US" sz="1400" b="0" i="0" u="none" strike="noStrike" kern="1200" cap="none" spc="0" normalizeH="0" baseline="0" noProof="0" dirty="0" smtClean="0">
                <a:ln>
                  <a:noFill/>
                </a:ln>
                <a:solidFill>
                  <a:schemeClr val="tx1"/>
                </a:solidFill>
                <a:effectLst/>
                <a:uLnTx/>
                <a:uFillTx/>
                <a:latin typeface="+mn-lt"/>
                <a:ea typeface="+mn-ea"/>
                <a:cs typeface="+mn-cs"/>
              </a:rPr>
              <a:t>（動的な</a:t>
            </a:r>
            <a:r>
              <a:rPr kumimoji="1" lang="en-US" altLang="ja-JP" sz="1400" b="0" i="0" u="none" strike="noStrike" kern="1200" cap="none" spc="0" normalizeH="0" baseline="0" noProof="0" dirty="0" smtClean="0">
                <a:ln>
                  <a:noFill/>
                </a:ln>
                <a:solidFill>
                  <a:schemeClr val="tx1"/>
                </a:solidFill>
                <a:effectLst/>
                <a:uLnTx/>
                <a:uFillTx/>
                <a:latin typeface="+mn-lt"/>
                <a:ea typeface="+mn-ea"/>
                <a:cs typeface="+mn-cs"/>
              </a:rPr>
              <a:t>VPN</a:t>
            </a:r>
            <a:r>
              <a:rPr kumimoji="1" lang="ja-JP" altLang="en-US" sz="1400" b="0" i="0" u="none" strike="noStrike" kern="1200" cap="none" spc="0" normalizeH="0" baseline="0" noProof="0" dirty="0" smtClean="0">
                <a:ln>
                  <a:noFill/>
                </a:ln>
                <a:solidFill>
                  <a:schemeClr val="tx1"/>
                </a:solidFill>
                <a:effectLst/>
                <a:uLnTx/>
                <a:uFillTx/>
                <a:latin typeface="+mn-lt"/>
                <a:ea typeface="+mn-ea"/>
                <a:cs typeface="+mn-cs"/>
              </a:rPr>
              <a:t>設定など）</a:t>
            </a:r>
          </a:p>
          <a:p>
            <a:pPr marL="630238" marR="0" lvl="1" indent="-182563" algn="l" defTabSz="261938" rtl="0" eaLnBrk="0" fontAlgn="base" latinLnBrk="0" hangingPunct="0">
              <a:lnSpc>
                <a:spcPct val="100000"/>
              </a:lnSpc>
              <a:spcBef>
                <a:spcPts val="600"/>
              </a:spcBef>
              <a:spcAft>
                <a:spcPct val="0"/>
              </a:spcAft>
              <a:buClr>
                <a:schemeClr val="tx1"/>
              </a:buClr>
              <a:buSzTx/>
              <a:buFont typeface="Arial" charset="0"/>
              <a:buChar char="–"/>
              <a:tabLst/>
              <a:defRPr/>
            </a:pPr>
            <a:r>
              <a:rPr kumimoji="1" lang="ja-JP" altLang="en-US" sz="1400" b="0" i="0" u="none" strike="noStrike" kern="1200" cap="none" spc="0" normalizeH="0" baseline="0" noProof="0" dirty="0" smtClean="0">
                <a:ln>
                  <a:noFill/>
                </a:ln>
                <a:solidFill>
                  <a:schemeClr val="tx1"/>
                </a:solidFill>
                <a:effectLst/>
                <a:uLnTx/>
                <a:uFillTx/>
                <a:latin typeface="+mn-lt"/>
                <a:ea typeface="+mn-ea"/>
                <a:cs typeface="+mn-cs"/>
              </a:rPr>
              <a:t>高信頼：	</a:t>
            </a:r>
            <a:r>
              <a:rPr kumimoji="1" lang="en-US" altLang="ja-JP" sz="1400" b="0" i="0" u="none" strike="noStrike" kern="1200" cap="none" spc="0" normalizeH="0" baseline="0" noProof="0" dirty="0" smtClean="0">
                <a:ln>
                  <a:noFill/>
                </a:ln>
                <a:solidFill>
                  <a:schemeClr val="tx1"/>
                </a:solidFill>
                <a:effectLst/>
                <a:uLnTx/>
                <a:uFillTx/>
                <a:latin typeface="+mn-lt"/>
                <a:ea typeface="+mn-ea"/>
                <a:cs typeface="+mn-cs"/>
              </a:rPr>
              <a:t>	</a:t>
            </a:r>
            <a:r>
              <a:rPr kumimoji="1" lang="ja-JP" altLang="en-US" sz="1400" b="0" i="0" u="none" strike="noStrike" kern="1200" cap="none" spc="0" normalizeH="0" baseline="0" noProof="0" dirty="0" smtClean="0">
                <a:ln>
                  <a:noFill/>
                </a:ln>
                <a:solidFill>
                  <a:srgbClr val="C00000"/>
                </a:solidFill>
                <a:effectLst/>
                <a:uLnTx/>
                <a:uFillTx/>
                <a:latin typeface="+mn-lt"/>
                <a:ea typeface="+mn-ea"/>
                <a:cs typeface="+mn-cs"/>
              </a:rPr>
              <a:t>複数機関と連携して地理的分散化・高信頼化</a:t>
            </a:r>
            <a:endParaRPr kumimoji="1" lang="en-US" altLang="ja-JP" sz="1400" b="0" i="0" u="none" strike="noStrike" kern="1200" cap="none" spc="0" normalizeH="0" baseline="0" noProof="0" dirty="0" smtClean="0">
              <a:ln>
                <a:noFill/>
              </a:ln>
              <a:solidFill>
                <a:srgbClr val="C00000"/>
              </a:solidFill>
              <a:effectLst/>
              <a:uLnTx/>
              <a:uFillTx/>
              <a:latin typeface="+mn-lt"/>
              <a:ea typeface="+mn-ea"/>
              <a:cs typeface="+mn-cs"/>
            </a:endParaRPr>
          </a:p>
          <a:p>
            <a:pPr marL="630238" marR="0" lvl="1" indent="-182563" algn="l" defTabSz="261938" rtl="0" eaLnBrk="0" fontAlgn="base" latinLnBrk="0" hangingPunct="0">
              <a:lnSpc>
                <a:spcPct val="100000"/>
              </a:lnSpc>
              <a:spcBef>
                <a:spcPts val="600"/>
              </a:spcBef>
              <a:spcAft>
                <a:spcPct val="0"/>
              </a:spcAft>
              <a:buClr>
                <a:schemeClr val="tx1"/>
              </a:buClr>
              <a:buSzTx/>
              <a:buFont typeface="Arial" charset="0"/>
              <a:buChar char="–"/>
              <a:tabLst/>
              <a:defRPr/>
            </a:pPr>
            <a:r>
              <a:rPr kumimoji="1" lang="ja-JP" altLang="en-US" sz="1400" b="0" i="0" u="none" strike="noStrike" kern="1200" cap="none" spc="0" normalizeH="0" baseline="0" noProof="0" dirty="0" smtClean="0">
                <a:ln>
                  <a:noFill/>
                </a:ln>
                <a:solidFill>
                  <a:schemeClr val="tx1"/>
                </a:solidFill>
                <a:effectLst/>
                <a:uLnTx/>
                <a:uFillTx/>
                <a:latin typeface="+mn-lt"/>
                <a:ea typeface="+mn-ea"/>
                <a:cs typeface="+mn-cs"/>
              </a:rPr>
              <a:t>低遅延：</a:t>
            </a:r>
            <a:r>
              <a:rPr kumimoji="1" lang="en-US" altLang="ja-JP" sz="1400" b="0" i="0" u="none" strike="noStrike" kern="1200" cap="none" spc="0" normalizeH="0" baseline="0" noProof="0" dirty="0" smtClean="0">
                <a:ln>
                  <a:noFill/>
                </a:ln>
                <a:solidFill>
                  <a:schemeClr val="tx1"/>
                </a:solidFill>
                <a:effectLst/>
                <a:uLnTx/>
                <a:uFillTx/>
                <a:latin typeface="+mn-lt"/>
                <a:ea typeface="+mn-ea"/>
                <a:cs typeface="+mn-cs"/>
              </a:rPr>
              <a:t>		SINET</a:t>
            </a:r>
            <a:r>
              <a:rPr kumimoji="1" lang="ja-JP" altLang="en-US" sz="1400" b="0" i="0" u="none" strike="noStrike" kern="1200" cap="none" spc="0" normalizeH="0" baseline="0" noProof="0" dirty="0" smtClean="0">
                <a:ln>
                  <a:noFill/>
                </a:ln>
                <a:solidFill>
                  <a:schemeClr val="tx1"/>
                </a:solidFill>
                <a:effectLst/>
                <a:uLnTx/>
                <a:uFillTx/>
                <a:latin typeface="+mn-lt"/>
                <a:ea typeface="+mn-ea"/>
                <a:cs typeface="+mn-cs"/>
              </a:rPr>
              <a:t>により最短時間で接続</a:t>
            </a:r>
            <a:endParaRPr kumimoji="1" lang="ja-JP" altLang="en-US" sz="1400" b="0" i="0" u="none" strike="noStrike" kern="1200" cap="none" spc="0" normalizeH="0" baseline="0" noProof="0" dirty="0">
              <a:ln>
                <a:noFill/>
              </a:ln>
              <a:solidFill>
                <a:schemeClr val="tx1"/>
              </a:solidFill>
              <a:effectLst/>
              <a:uLnTx/>
              <a:uFillTx/>
              <a:latin typeface="+mn-lt"/>
              <a:ea typeface="+mn-ea"/>
              <a:cs typeface="+mn-cs"/>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11560" y="2492896"/>
            <a:ext cx="7772400" cy="1080120"/>
          </a:xfrm>
        </p:spPr>
        <p:txBody>
          <a:bodyPr>
            <a:normAutofit/>
          </a:bodyPr>
          <a:lstStyle/>
          <a:p>
            <a:r>
              <a:rPr kumimoji="1" lang="ja-JP" altLang="en-US" dirty="0" smtClean="0"/>
              <a:t>おわりに</a:t>
            </a:r>
            <a:endParaRPr kumimoji="1" lang="ja-JP" altLang="en-US" dirty="0"/>
          </a:p>
        </p:txBody>
      </p:sp>
      <p:sp>
        <p:nvSpPr>
          <p:cNvPr id="3" name="スライド番号プレースホルダ 2"/>
          <p:cNvSpPr>
            <a:spLocks noGrp="1"/>
          </p:cNvSpPr>
          <p:nvPr>
            <p:ph type="sldNum" sz="quarter" idx="10"/>
          </p:nvPr>
        </p:nvSpPr>
        <p:spPr/>
        <p:txBody>
          <a:bodyPr/>
          <a:lstStyle/>
          <a:p>
            <a:pPr>
              <a:defRPr/>
            </a:pPr>
            <a:fld id="{2D49EB63-8A47-42A8-B1AF-7D6D75D2383C}" type="slidenum">
              <a:rPr lang="ja-JP" altLang="en-US" smtClean="0"/>
              <a:pPr>
                <a:defRPr/>
              </a:pPr>
              <a:t>43</a:t>
            </a:fld>
            <a:endParaRPr lang="ja-JP" altLang="en-US" dirty="0"/>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実は</a:t>
            </a:r>
            <a:r>
              <a:rPr lang="en-US" altLang="ja-JP" dirty="0" smtClean="0"/>
              <a:t>…</a:t>
            </a:r>
            <a:endParaRPr kumimoji="1" lang="ja-JP" altLang="en-US" dirty="0"/>
          </a:p>
        </p:txBody>
      </p:sp>
      <p:sp>
        <p:nvSpPr>
          <p:cNvPr id="4" name="スライド番号プレースホルダ 3"/>
          <p:cNvSpPr>
            <a:spLocks noGrp="1"/>
          </p:cNvSpPr>
          <p:nvPr>
            <p:ph type="sldNum" sz="quarter" idx="10"/>
          </p:nvPr>
        </p:nvSpPr>
        <p:spPr/>
        <p:txBody>
          <a:bodyPr/>
          <a:lstStyle/>
          <a:p>
            <a:pPr>
              <a:defRPr/>
            </a:pPr>
            <a:fld id="{65F807F8-E604-4B8C-9F45-9E16D479E221}" type="slidenum">
              <a:rPr lang="ja-JP" altLang="en-US" smtClean="0"/>
              <a:pPr>
                <a:defRPr/>
              </a:pPr>
              <a:t>44</a:t>
            </a:fld>
            <a:endParaRPr lang="ja-JP" altLang="en-US" dirty="0"/>
          </a:p>
        </p:txBody>
      </p:sp>
      <p:sp>
        <p:nvSpPr>
          <p:cNvPr id="5" name="タイトル 4"/>
          <p:cNvSpPr txBox="1">
            <a:spLocks/>
          </p:cNvSpPr>
          <p:nvPr/>
        </p:nvSpPr>
        <p:spPr bwMode="auto">
          <a:xfrm>
            <a:off x="911920" y="2746524"/>
            <a:ext cx="7848872" cy="1224136"/>
          </a:xfrm>
          <a:prstGeom prst="rect">
            <a:avLst/>
          </a:prstGeom>
          <a:solidFill>
            <a:schemeClr val="bg1"/>
          </a:solid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ja-JP" altLang="en-US" sz="4400" b="0" i="0" u="none" strike="noStrike" kern="1200" cap="none" spc="0" normalizeH="0" baseline="0" noProof="0" dirty="0" smtClean="0">
                <a:ln>
                  <a:noFill/>
                </a:ln>
                <a:solidFill>
                  <a:schemeClr val="tx1"/>
                </a:solidFill>
                <a:effectLst/>
                <a:uLnTx/>
                <a:uFillTx/>
                <a:latin typeface="HGP創英角ｺﾞｼｯｸUB" pitchFamily="50" charset="-128"/>
                <a:ea typeface="HGP創英角ｺﾞｼｯｸUB" pitchFamily="50" charset="-128"/>
                <a:cs typeface="+mj-cs"/>
              </a:rPr>
              <a:t>オープンクラウドを活用した</a:t>
            </a:r>
            <a:r>
              <a:rPr kumimoji="1" lang="en-US" altLang="ja-JP" sz="4400" b="0" i="0" u="none" strike="noStrike" kern="1200" cap="none" spc="0" normalizeH="0" baseline="0" noProof="0" dirty="0" smtClean="0">
                <a:ln>
                  <a:noFill/>
                </a:ln>
                <a:solidFill>
                  <a:schemeClr val="tx1"/>
                </a:solidFill>
                <a:effectLst/>
                <a:uLnTx/>
                <a:uFillTx/>
                <a:latin typeface="HGP創英角ｺﾞｼｯｸUB" pitchFamily="50" charset="-128"/>
                <a:ea typeface="HGP創英角ｺﾞｼｯｸUB" pitchFamily="50" charset="-128"/>
                <a:cs typeface="+mj-cs"/>
              </a:rPr>
              <a:t/>
            </a:r>
            <a:br>
              <a:rPr kumimoji="1" lang="en-US" altLang="ja-JP" sz="4400" b="0" i="0" u="none" strike="noStrike" kern="1200" cap="none" spc="0" normalizeH="0" baseline="0" noProof="0" dirty="0" smtClean="0">
                <a:ln>
                  <a:noFill/>
                </a:ln>
                <a:solidFill>
                  <a:schemeClr val="tx1"/>
                </a:solidFill>
                <a:effectLst/>
                <a:uLnTx/>
                <a:uFillTx/>
                <a:latin typeface="HGP創英角ｺﾞｼｯｸUB" pitchFamily="50" charset="-128"/>
                <a:ea typeface="HGP創英角ｺﾞｼｯｸUB" pitchFamily="50" charset="-128"/>
                <a:cs typeface="+mj-cs"/>
              </a:rPr>
            </a:br>
            <a:r>
              <a:rPr kumimoji="1" lang="ja-JP" altLang="en-US" sz="4400" b="0" i="0" u="none" strike="noStrike" kern="1200" cap="none" spc="0" normalizeH="0" baseline="0" noProof="0" dirty="0" smtClean="0">
                <a:ln>
                  <a:noFill/>
                </a:ln>
                <a:solidFill>
                  <a:schemeClr val="tx1"/>
                </a:solidFill>
                <a:effectLst/>
                <a:uLnTx/>
                <a:uFillTx/>
                <a:latin typeface="HGP創英角ｺﾞｼｯｸUB" pitchFamily="50" charset="-128"/>
                <a:ea typeface="HGP創英角ｺﾞｼｯｸUB" pitchFamily="50" charset="-128"/>
                <a:cs typeface="+mj-cs"/>
              </a:rPr>
              <a:t>アカデミッククラウド構築事例</a:t>
            </a:r>
          </a:p>
        </p:txBody>
      </p:sp>
      <p:sp>
        <p:nvSpPr>
          <p:cNvPr id="6" name="タイトル 4"/>
          <p:cNvSpPr txBox="1">
            <a:spLocks/>
          </p:cNvSpPr>
          <p:nvPr/>
        </p:nvSpPr>
        <p:spPr bwMode="auto">
          <a:xfrm>
            <a:off x="924620" y="2746524"/>
            <a:ext cx="7848872" cy="1224136"/>
          </a:xfrm>
          <a:prstGeom prst="rect">
            <a:avLst/>
          </a:prstGeom>
          <a:solidFill>
            <a:schemeClr val="bg1"/>
          </a:solid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4400" b="1" i="0" u="none" strike="noStrike" kern="1200" cap="none" spc="0" normalizeH="0" baseline="0" noProof="0" dirty="0" smtClean="0">
                <a:ln>
                  <a:noFill/>
                </a:ln>
                <a:solidFill>
                  <a:schemeClr val="accent1">
                    <a:lumMod val="75000"/>
                  </a:schemeClr>
                </a:solidFill>
                <a:effectLst/>
                <a:uLnTx/>
                <a:uFillTx/>
                <a:latin typeface="HGP創英角ｺﾞｼｯｸUB" pitchFamily="50" charset="-128"/>
                <a:ea typeface="HGP創英角ｺﾞｼｯｸUB" pitchFamily="50" charset="-128"/>
                <a:cs typeface="+mj-cs"/>
              </a:rPr>
              <a:t>DELL</a:t>
            </a:r>
            <a:r>
              <a:rPr kumimoji="1" lang="ja-JP" altLang="en-US" sz="4400" b="1" i="0" u="none" strike="noStrike" kern="1200" cap="none" spc="0" normalizeH="0" baseline="0" noProof="0" dirty="0" smtClean="0">
                <a:ln>
                  <a:noFill/>
                </a:ln>
                <a:solidFill>
                  <a:schemeClr val="accent1">
                    <a:lumMod val="75000"/>
                  </a:schemeClr>
                </a:solidFill>
                <a:effectLst/>
                <a:uLnTx/>
                <a:uFillTx/>
                <a:latin typeface="HGP創英角ｺﾞｼｯｸUB" pitchFamily="50" charset="-128"/>
                <a:ea typeface="HGP創英角ｺﾞｼｯｸUB" pitchFamily="50" charset="-128"/>
                <a:cs typeface="+mj-cs"/>
              </a:rPr>
              <a:t>製品群</a:t>
            </a:r>
            <a:r>
              <a:rPr kumimoji="1" lang="ja-JP" altLang="en-US" sz="4400" b="0" i="0" u="none" strike="noStrike" kern="1200" cap="none" spc="0" normalizeH="0" baseline="0" noProof="0" dirty="0" smtClean="0">
                <a:ln>
                  <a:noFill/>
                </a:ln>
                <a:solidFill>
                  <a:schemeClr val="tx1"/>
                </a:solidFill>
                <a:effectLst/>
                <a:uLnTx/>
                <a:uFillTx/>
                <a:latin typeface="HGP創英角ｺﾞｼｯｸUB" pitchFamily="50" charset="-128"/>
                <a:ea typeface="HGP創英角ｺﾞｼｯｸUB" pitchFamily="50" charset="-128"/>
                <a:cs typeface="+mj-cs"/>
              </a:rPr>
              <a:t>　　を活用した</a:t>
            </a:r>
            <a:r>
              <a:rPr kumimoji="1" lang="en-US" altLang="ja-JP" sz="4400" b="0" i="0" u="none" strike="noStrike" kern="1200" cap="none" spc="0" normalizeH="0" baseline="0" noProof="0" dirty="0" smtClean="0">
                <a:ln>
                  <a:noFill/>
                </a:ln>
                <a:solidFill>
                  <a:schemeClr val="tx1"/>
                </a:solidFill>
                <a:effectLst/>
                <a:uLnTx/>
                <a:uFillTx/>
                <a:latin typeface="HGP創英角ｺﾞｼｯｸUB" pitchFamily="50" charset="-128"/>
                <a:ea typeface="HGP創英角ｺﾞｼｯｸUB" pitchFamily="50" charset="-128"/>
                <a:cs typeface="+mj-cs"/>
              </a:rPr>
              <a:t/>
            </a:r>
            <a:br>
              <a:rPr kumimoji="1" lang="en-US" altLang="ja-JP" sz="4400" b="0" i="0" u="none" strike="noStrike" kern="1200" cap="none" spc="0" normalizeH="0" baseline="0" noProof="0" dirty="0" smtClean="0">
                <a:ln>
                  <a:noFill/>
                </a:ln>
                <a:solidFill>
                  <a:schemeClr val="tx1"/>
                </a:solidFill>
                <a:effectLst/>
                <a:uLnTx/>
                <a:uFillTx/>
                <a:latin typeface="HGP創英角ｺﾞｼｯｸUB" pitchFamily="50" charset="-128"/>
                <a:ea typeface="HGP創英角ｺﾞｼｯｸUB" pitchFamily="50" charset="-128"/>
                <a:cs typeface="+mj-cs"/>
              </a:rPr>
            </a:br>
            <a:r>
              <a:rPr kumimoji="1" lang="ja-JP" altLang="en-US" sz="4400" b="0" i="0" u="none" strike="noStrike" kern="1200" cap="none" spc="0" normalizeH="0" baseline="0" noProof="0" dirty="0" smtClean="0">
                <a:ln>
                  <a:noFill/>
                </a:ln>
                <a:solidFill>
                  <a:schemeClr val="tx1"/>
                </a:solidFill>
                <a:effectLst/>
                <a:uLnTx/>
                <a:uFillTx/>
                <a:latin typeface="HGP創英角ｺﾞｼｯｸUB" pitchFamily="50" charset="-128"/>
                <a:ea typeface="HGP創英角ｺﾞｼｯｸUB" pitchFamily="50" charset="-128"/>
                <a:cs typeface="+mj-cs"/>
              </a:rPr>
              <a:t>アカデミッククラウド構築事例</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mtClean="0"/>
              <a:t>リンク情報</a:t>
            </a:r>
            <a:endParaRPr lang="ja-JP" altLang="en-US" dirty="0"/>
          </a:p>
        </p:txBody>
      </p:sp>
      <p:graphicFrame>
        <p:nvGraphicFramePr>
          <p:cNvPr id="12" name="コンテンツ プレースホルダー 11"/>
          <p:cNvGraphicFramePr>
            <a:graphicFrameLocks noGrp="1"/>
          </p:cNvGraphicFramePr>
          <p:nvPr>
            <p:ph sz="quarter" idx="1"/>
            <p:extLst>
              <p:ext uri="{D42A27DB-BD31-4B8C-83A1-F6EECF244321}">
                <p14:modId xmlns="" xmlns:p14="http://schemas.microsoft.com/office/powerpoint/2010/main" val="39228118"/>
              </p:ext>
            </p:extLst>
          </p:nvPr>
        </p:nvGraphicFramePr>
        <p:xfrm>
          <a:off x="457200" y="1214438"/>
          <a:ext cx="6412977" cy="3162975"/>
        </p:xfrm>
        <a:graphic>
          <a:graphicData uri="http://schemas.openxmlformats.org/drawingml/2006/table">
            <a:tbl>
              <a:tblPr firstRow="1" bandRow="1">
                <a:tableStyleId>{69CF1AB2-1976-4502-BF36-3FF5EA218861}</a:tableStyleId>
              </a:tblPr>
              <a:tblGrid>
                <a:gridCol w="1934073"/>
                <a:gridCol w="4478904"/>
              </a:tblGrid>
              <a:tr h="785535">
                <a:tc>
                  <a:txBody>
                    <a:bodyPr/>
                    <a:lstStyle/>
                    <a:p>
                      <a:pPr algn="l"/>
                      <a:r>
                        <a:rPr kumimoji="1" lang="ja-JP" altLang="en-US" b="0" dirty="0" smtClean="0">
                          <a:latin typeface="+mn-ea"/>
                          <a:ea typeface="+mn-ea"/>
                        </a:rPr>
                        <a:t>教育クラウド </a:t>
                      </a:r>
                      <a:r>
                        <a:rPr kumimoji="1" lang="en-US" altLang="ja-JP" b="0" dirty="0" err="1" smtClean="0">
                          <a:latin typeface="+mn-ea"/>
                          <a:ea typeface="+mn-ea"/>
                        </a:rPr>
                        <a:t>edubase</a:t>
                      </a:r>
                      <a:r>
                        <a:rPr kumimoji="1" lang="en-US" altLang="ja-JP" b="0" dirty="0" smtClean="0">
                          <a:latin typeface="+mn-ea"/>
                          <a:ea typeface="+mn-ea"/>
                        </a:rPr>
                        <a:t> Cloud</a:t>
                      </a:r>
                      <a:endParaRPr kumimoji="1" lang="ja-JP" altLang="en-US" b="0" dirty="0">
                        <a:latin typeface="+mn-ea"/>
                        <a:ea typeface="+mn-ea"/>
                      </a:endParaRPr>
                    </a:p>
                  </a:txBody>
                  <a:tcPr anchor="ct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altLang="ja-JP" b="0" dirty="0" smtClean="0">
                          <a:latin typeface="+mn-ea"/>
                          <a:ea typeface="+mn-ea"/>
                        </a:rPr>
                        <a:t>http://edubase.jp/cloud/</a:t>
                      </a:r>
                      <a:endParaRPr kumimoji="1" lang="ja-JP" altLang="en-US" b="0" dirty="0">
                        <a:latin typeface="+mn-ea"/>
                        <a:ea typeface="+mn-ea"/>
                      </a:endParaRPr>
                    </a:p>
                  </a:txBody>
                  <a:tcPr anchor="ctr"/>
                </a:tc>
              </a:tr>
              <a:tr h="78553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b="0" dirty="0" smtClean="0">
                          <a:latin typeface="+mn-ea"/>
                          <a:ea typeface="+mn-ea"/>
                        </a:rPr>
                        <a:t>Open Cloud Architecture for Academia Forum</a:t>
                      </a:r>
                      <a:r>
                        <a:rPr lang="ja-JP" altLang="en-US" b="0" dirty="0" smtClean="0">
                          <a:latin typeface="+mn-ea"/>
                          <a:ea typeface="+mn-ea"/>
                        </a:rPr>
                        <a:t>　</a:t>
                      </a:r>
                      <a:r>
                        <a:rPr lang="en-US" altLang="ja-JP" b="0" dirty="0" smtClean="0">
                          <a:latin typeface="+mn-ea"/>
                          <a:ea typeface="+mn-ea"/>
                        </a:rPr>
                        <a:t>(</a:t>
                      </a:r>
                      <a:r>
                        <a:rPr lang="en-US" altLang="ja-JP" b="0" dirty="0" err="1" smtClean="0">
                          <a:latin typeface="+mn-ea"/>
                          <a:ea typeface="+mn-ea"/>
                        </a:rPr>
                        <a:t>OpenCarf</a:t>
                      </a:r>
                      <a:r>
                        <a:rPr lang="en-US" altLang="ja-JP" b="0" dirty="0" smtClean="0">
                          <a:latin typeface="+mn-ea"/>
                          <a:ea typeface="+mn-ea"/>
                        </a:rPr>
                        <a:t>)</a:t>
                      </a:r>
                      <a:endParaRPr kumimoji="1" lang="ja-JP" altLang="en-US" b="0" dirty="0">
                        <a:latin typeface="+mn-ea"/>
                        <a:ea typeface="+mn-ea"/>
                      </a:endParaRPr>
                    </a:p>
                  </a:txBody>
                  <a:tcPr anchor="ct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altLang="ja-JP" b="0" dirty="0" smtClean="0">
                          <a:latin typeface="+mn-ea"/>
                          <a:ea typeface="+mn-ea"/>
                        </a:rPr>
                        <a:t>http://www.opencarf.org/</a:t>
                      </a:r>
                      <a:endParaRPr kumimoji="1" lang="ja-JP" altLang="en-US" b="0" dirty="0">
                        <a:latin typeface="+mn-ea"/>
                        <a:ea typeface="+mn-ea"/>
                      </a:endParaRPr>
                    </a:p>
                  </a:txBody>
                  <a:tcPr anchor="ctr"/>
                </a:tc>
              </a:tr>
              <a:tr h="785535">
                <a:tc>
                  <a:txBody>
                    <a:bodyPr/>
                    <a:lstStyle/>
                    <a:p>
                      <a:pPr algn="l"/>
                      <a:r>
                        <a:rPr kumimoji="1" lang="en-US" altLang="ja-JP" b="0" dirty="0" err="1" smtClean="0">
                          <a:latin typeface="+mn-ea"/>
                          <a:ea typeface="+mn-ea"/>
                        </a:rPr>
                        <a:t>OpenStack</a:t>
                      </a:r>
                      <a:r>
                        <a:rPr kumimoji="1" lang="en-US" altLang="ja-JP" b="0" dirty="0" smtClean="0">
                          <a:latin typeface="+mn-ea"/>
                          <a:ea typeface="+mn-ea"/>
                        </a:rPr>
                        <a:t> </a:t>
                      </a:r>
                    </a:p>
                    <a:p>
                      <a:pPr algn="l"/>
                      <a:r>
                        <a:rPr kumimoji="1" lang="ja-JP" altLang="en-US" b="0" dirty="0" smtClean="0">
                          <a:latin typeface="+mn-ea"/>
                          <a:ea typeface="+mn-ea"/>
                        </a:rPr>
                        <a:t>コミュニティ活動</a:t>
                      </a:r>
                      <a:endParaRPr kumimoji="1" lang="ja-JP" altLang="en-US" b="0" dirty="0">
                        <a:latin typeface="+mn-ea"/>
                        <a:ea typeface="+mn-ea"/>
                      </a:endParaRPr>
                    </a:p>
                  </a:txBody>
                  <a:tcPr anchor="ctr"/>
                </a:tc>
                <a:tc>
                  <a:txBody>
                    <a:bodyPr/>
                    <a:lstStyle/>
                    <a:p>
                      <a:pPr lvl="0"/>
                      <a:r>
                        <a:rPr lang="en-US" altLang="ja-JP" b="0" dirty="0" err="1" smtClean="0">
                          <a:latin typeface="+mn-ea"/>
                          <a:ea typeface="+mn-ea"/>
                        </a:rPr>
                        <a:t>dodai</a:t>
                      </a:r>
                      <a:endParaRPr lang="en-US" altLang="ja-JP" b="0" dirty="0" smtClean="0">
                        <a:latin typeface="+mn-ea"/>
                        <a:ea typeface="+mn-ea"/>
                      </a:endParaRPr>
                    </a:p>
                    <a:p>
                      <a:pPr lvl="1"/>
                      <a:r>
                        <a:rPr lang="en-US" altLang="ja-JP" b="0" dirty="0" smtClean="0">
                          <a:latin typeface="+mn-ea"/>
                          <a:ea typeface="+mn-ea"/>
                        </a:rPr>
                        <a:t>https://github.com/nii-cloud/dodai</a:t>
                      </a:r>
                    </a:p>
                    <a:p>
                      <a:pPr lvl="0"/>
                      <a:r>
                        <a:rPr lang="en-US" altLang="ja-JP" b="0" dirty="0" smtClean="0">
                          <a:latin typeface="+mn-ea"/>
                          <a:ea typeface="+mn-ea"/>
                        </a:rPr>
                        <a:t>colony</a:t>
                      </a:r>
                    </a:p>
                    <a:p>
                      <a:pPr lvl="1"/>
                      <a:r>
                        <a:rPr lang="en-US" altLang="ja-JP" b="0" dirty="0" smtClean="0">
                          <a:latin typeface="+mn-ea"/>
                          <a:ea typeface="+mn-ea"/>
                        </a:rPr>
                        <a:t>https://github.com/nii-cloud/colony</a:t>
                      </a:r>
                      <a:endParaRPr kumimoji="1" lang="ja-JP" altLang="en-US" b="0" dirty="0">
                        <a:latin typeface="+mn-ea"/>
                        <a:ea typeface="+mn-ea"/>
                      </a:endParaRPr>
                    </a:p>
                  </a:txBody>
                  <a:tcPr anchor="ctr"/>
                </a:tc>
              </a:tr>
            </a:tbl>
          </a:graphicData>
        </a:graphic>
      </p:graphicFrame>
      <p:sp>
        <p:nvSpPr>
          <p:cNvPr id="10" name="スライド番号プレースホルダ 2"/>
          <p:cNvSpPr>
            <a:spLocks noGrp="1"/>
          </p:cNvSpPr>
          <p:nvPr>
            <p:ph type="sldNum" sz="quarter" idx="10"/>
          </p:nvPr>
        </p:nvSpPr>
        <p:spPr/>
        <p:txBody>
          <a:bodyPr/>
          <a:lstStyle/>
          <a:p>
            <a:fld id="{2D49EB63-8A47-42A8-B1AF-7D6D75D2383C}" type="slidenum">
              <a:rPr lang="ja-JP" altLang="en-US" smtClean="0"/>
              <a:pPr/>
              <a:t>45</a:t>
            </a:fld>
            <a:endParaRPr lang="ja-JP" altLang="en-US" dirty="0"/>
          </a:p>
        </p:txBody>
      </p:sp>
      <p:pic>
        <p:nvPicPr>
          <p:cNvPr id="4" name="Picture 3"/>
          <p:cNvPicPr>
            <a:picLocks noChangeAspect="1" noChangeArrowheads="1"/>
          </p:cNvPicPr>
          <p:nvPr/>
        </p:nvPicPr>
        <p:blipFill>
          <a:blip r:embed="rId3" cstate="print"/>
          <a:srcRect/>
          <a:stretch>
            <a:fillRect/>
          </a:stretch>
        </p:blipFill>
        <p:spPr bwMode="auto">
          <a:xfrm>
            <a:off x="7126187" y="3782543"/>
            <a:ext cx="1872208" cy="1740999"/>
          </a:xfrm>
          <a:prstGeom prst="rect">
            <a:avLst/>
          </a:prstGeom>
          <a:noFill/>
          <a:ln w="9525">
            <a:noFill/>
            <a:miter lim="800000"/>
            <a:headEnd/>
            <a:tailEnd/>
          </a:ln>
        </p:spPr>
      </p:pic>
      <p:pic>
        <p:nvPicPr>
          <p:cNvPr id="134146" name="Picture 2" descr="OpenCarf"/>
          <p:cNvPicPr>
            <a:picLocks noChangeAspect="1" noChangeArrowheads="1"/>
          </p:cNvPicPr>
          <p:nvPr/>
        </p:nvPicPr>
        <p:blipFill>
          <a:blip r:embed="rId4" cstate="print"/>
          <a:srcRect/>
          <a:stretch>
            <a:fillRect/>
          </a:stretch>
        </p:blipFill>
        <p:spPr bwMode="auto">
          <a:xfrm>
            <a:off x="7540457" y="2517233"/>
            <a:ext cx="695325" cy="695325"/>
          </a:xfrm>
          <a:prstGeom prst="rect">
            <a:avLst/>
          </a:prstGeom>
          <a:noFill/>
        </p:spPr>
      </p:pic>
      <p:pic>
        <p:nvPicPr>
          <p:cNvPr id="6" name="Picture 5"/>
          <p:cNvPicPr>
            <a:picLocks noChangeAspect="1" noChangeArrowheads="1"/>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a:off x="4322481" y="4744345"/>
            <a:ext cx="1739061" cy="57606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34148" name="Picture 4" descr="edubase"/>
          <p:cNvPicPr>
            <a:picLocks noChangeAspect="1" noChangeArrowheads="1"/>
          </p:cNvPicPr>
          <p:nvPr/>
        </p:nvPicPr>
        <p:blipFill>
          <a:blip r:embed="rId6" cstate="print"/>
          <a:srcRect/>
          <a:stretch>
            <a:fillRect/>
          </a:stretch>
        </p:blipFill>
        <p:spPr bwMode="auto">
          <a:xfrm>
            <a:off x="684908" y="4744345"/>
            <a:ext cx="2875583" cy="575117"/>
          </a:xfrm>
          <a:prstGeom prst="rect">
            <a:avLst/>
          </a:prstGeom>
          <a:noFill/>
        </p:spPr>
      </p:pic>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グループ化 1"/>
          <p:cNvGrpSpPr/>
          <p:nvPr/>
        </p:nvGrpSpPr>
        <p:grpSpPr>
          <a:xfrm>
            <a:off x="3302890" y="4063086"/>
            <a:ext cx="2662241" cy="950354"/>
            <a:chOff x="3980054" y="4538263"/>
            <a:chExt cx="2662241" cy="950354"/>
          </a:xfrm>
        </p:grpSpPr>
        <p:sp>
          <p:nvSpPr>
            <p:cNvPr id="5" name="テキスト ボックス 4"/>
            <p:cNvSpPr txBox="1"/>
            <p:nvPr/>
          </p:nvSpPr>
          <p:spPr>
            <a:xfrm>
              <a:off x="4777682" y="4749442"/>
              <a:ext cx="1864613" cy="523220"/>
            </a:xfrm>
            <a:prstGeom prst="rect">
              <a:avLst/>
            </a:prstGeom>
            <a:noFill/>
          </p:spPr>
          <p:txBody>
            <a:bodyPr wrap="none" rtlCol="0">
              <a:spAutoFit/>
            </a:bodyPr>
            <a:lstStyle/>
            <a:p>
              <a:r>
                <a:rPr kumimoji="1" lang="en-US" altLang="ja-JP" sz="2800" dirty="0" smtClean="0">
                  <a:latin typeface="Arial" pitchFamily="34" charset="0"/>
                  <a:cs typeface="Arial" pitchFamily="34" charset="0"/>
                </a:rPr>
                <a:t>Thank you</a:t>
              </a:r>
              <a:endParaRPr kumimoji="1" lang="ja-JP" altLang="en-US" sz="2800" dirty="0">
                <a:latin typeface="Arial" pitchFamily="34" charset="0"/>
                <a:cs typeface="Arial" pitchFamily="34" charset="0"/>
              </a:endParaRPr>
            </a:p>
          </p:txBody>
        </p:sp>
        <p:pic>
          <p:nvPicPr>
            <p:cNvPr id="6" name="Picture 2" descr="Wind Up Hashibirokou"/>
            <p:cNvPicPr>
              <a:picLocks noChangeAspect="1" noChangeArrowheads="1"/>
            </p:cNvPicPr>
            <p:nvPr/>
          </p:nvPicPr>
          <p:blipFill>
            <a:blip r:embed="rId3" cstate="print"/>
            <a:srcRect/>
            <a:stretch>
              <a:fillRect/>
            </a:stretch>
          </p:blipFill>
          <p:spPr bwMode="auto">
            <a:xfrm flipH="1">
              <a:off x="3980054" y="4538263"/>
              <a:ext cx="877250" cy="950354"/>
            </a:xfrm>
            <a:prstGeom prst="rect">
              <a:avLst/>
            </a:prstGeom>
            <a:noFill/>
          </p:spPr>
        </p:pic>
      </p:grpSp>
      <p:sp>
        <p:nvSpPr>
          <p:cNvPr id="7" name="タイトル 6"/>
          <p:cNvSpPr>
            <a:spLocks noGrp="1"/>
          </p:cNvSpPr>
          <p:nvPr>
            <p:ph type="title"/>
          </p:nvPr>
        </p:nvSpPr>
        <p:spPr>
          <a:xfrm>
            <a:off x="467833" y="1095349"/>
            <a:ext cx="8176437" cy="2232642"/>
          </a:xfrm>
        </p:spPr>
        <p:txBody>
          <a:bodyPr>
            <a:noAutofit/>
          </a:bodyPr>
          <a:lstStyle/>
          <a:p>
            <a:pPr lvl="0"/>
            <a:r>
              <a:rPr lang="ja-JP" altLang="en-US" sz="3600" cap="none" dirty="0" smtClean="0">
                <a:solidFill>
                  <a:srgbClr val="000000"/>
                </a:solidFill>
                <a:latin typeface="HGP創英角ｺﾞｼｯｸUB" pitchFamily="50" charset="-128"/>
                <a:ea typeface="HGP創英角ｺﾞｼｯｸUB" pitchFamily="50" charset="-128"/>
                <a:cs typeface="ＭＳ Ｐゴシック" pitchFamily="50" charset="-128"/>
              </a:rPr>
              <a:t>詳細</a:t>
            </a:r>
            <a:r>
              <a:rPr lang="ja-JP" altLang="en-US" sz="3600" cap="none" dirty="0">
                <a:solidFill>
                  <a:srgbClr val="000000"/>
                </a:solidFill>
                <a:latin typeface="HGP創英角ｺﾞｼｯｸUB" pitchFamily="50" charset="-128"/>
                <a:ea typeface="HGP創英角ｺﾞｼｯｸUB" pitchFamily="50" charset="-128"/>
                <a:cs typeface="ＭＳ Ｐゴシック" pitchFamily="50" charset="-128"/>
              </a:rPr>
              <a:t>は</a:t>
            </a:r>
            <a:r>
              <a:rPr lang="ja-JP" altLang="en-US" sz="3600" cap="none" dirty="0" smtClean="0">
                <a:solidFill>
                  <a:srgbClr val="000000"/>
                </a:solidFill>
                <a:latin typeface="HGP創英角ｺﾞｼｯｸUB" pitchFamily="50" charset="-128"/>
                <a:ea typeface="HGP創英角ｺﾞｼｯｸUB" pitchFamily="50" charset="-128"/>
                <a:cs typeface="ＭＳ Ｐゴシック" pitchFamily="50" charset="-128"/>
              </a:rPr>
              <a:t>，</a:t>
            </a:r>
            <a:r>
              <a:rPr lang="en-US" altLang="ja-JP" sz="3600" cap="none" dirty="0" smtClean="0">
                <a:solidFill>
                  <a:srgbClr val="000000"/>
                </a:solidFill>
                <a:latin typeface="HGP創英角ｺﾞｼｯｸUB" pitchFamily="50" charset="-128"/>
                <a:ea typeface="HGP創英角ｺﾞｼｯｸUB" pitchFamily="50" charset="-128"/>
                <a:cs typeface="ＭＳ Ｐゴシック" pitchFamily="50" charset="-128"/>
              </a:rPr>
              <a:t/>
            </a:r>
            <a:br>
              <a:rPr lang="en-US" altLang="ja-JP" sz="3600" cap="none" dirty="0" smtClean="0">
                <a:solidFill>
                  <a:srgbClr val="000000"/>
                </a:solidFill>
                <a:latin typeface="HGP創英角ｺﾞｼｯｸUB" pitchFamily="50" charset="-128"/>
                <a:ea typeface="HGP創英角ｺﾞｼｯｸUB" pitchFamily="50" charset="-128"/>
                <a:cs typeface="ＭＳ Ｐゴシック" pitchFamily="50" charset="-128"/>
              </a:rPr>
            </a:br>
            <a:r>
              <a:rPr lang="ja-JP" altLang="en-US" sz="3600" cap="none" dirty="0" smtClean="0">
                <a:solidFill>
                  <a:srgbClr val="000000"/>
                </a:solidFill>
                <a:latin typeface="HGP創英角ｺﾞｼｯｸUB" pitchFamily="50" charset="-128"/>
                <a:ea typeface="HGP創英角ｺﾞｼｯｸUB" pitchFamily="50" charset="-128"/>
                <a:cs typeface="ＭＳ Ｐゴシック" pitchFamily="50" charset="-128"/>
              </a:rPr>
              <a:t>「</a:t>
            </a:r>
            <a:r>
              <a:rPr lang="ja-JP" altLang="ja-JP" sz="3600" cap="none" dirty="0" smtClean="0">
                <a:solidFill>
                  <a:srgbClr val="000000"/>
                </a:solidFill>
                <a:latin typeface="HGP創英角ｺﾞｼｯｸUB" pitchFamily="50" charset="-128"/>
                <a:ea typeface="HGP創英角ｺﾞｼｯｸUB" pitchFamily="50" charset="-128"/>
                <a:cs typeface="ＭＳ Ｐゴシック" pitchFamily="50" charset="-128"/>
              </a:rPr>
              <a:t>アカデミッククラウド</a:t>
            </a:r>
            <a:r>
              <a:rPr lang="ja-JP" altLang="ja-JP" sz="3600" cap="none" dirty="0">
                <a:solidFill>
                  <a:srgbClr val="000000"/>
                </a:solidFill>
                <a:latin typeface="HGP創英角ｺﾞｼｯｸUB" pitchFamily="50" charset="-128"/>
                <a:ea typeface="HGP創英角ｺﾞｼｯｸUB" pitchFamily="50" charset="-128"/>
                <a:cs typeface="ＭＳ Ｐゴシック" pitchFamily="50" charset="-128"/>
              </a:rPr>
              <a:t>調査報告書</a:t>
            </a:r>
            <a:r>
              <a:rPr lang="ja-JP" altLang="ja-JP" sz="3600" cap="none" dirty="0" smtClean="0">
                <a:solidFill>
                  <a:srgbClr val="000000"/>
                </a:solidFill>
                <a:latin typeface="HGP創英角ｺﾞｼｯｸUB" pitchFamily="50" charset="-128"/>
                <a:ea typeface="HGP創英角ｺﾞｼｯｸUB" pitchFamily="50" charset="-128"/>
                <a:cs typeface="ＭＳ Ｐゴシック" pitchFamily="50" charset="-128"/>
              </a:rPr>
              <a:t>2012</a:t>
            </a:r>
            <a:r>
              <a:rPr lang="ja-JP" altLang="en-US" sz="3600" cap="none" dirty="0" smtClean="0">
                <a:solidFill>
                  <a:srgbClr val="000000"/>
                </a:solidFill>
                <a:latin typeface="HGP創英角ｺﾞｼｯｸUB" pitchFamily="50" charset="-128"/>
                <a:ea typeface="HGP創英角ｺﾞｼｯｸUB" pitchFamily="50" charset="-128"/>
                <a:cs typeface="ＭＳ Ｐゴシック" pitchFamily="50" charset="-128"/>
              </a:rPr>
              <a:t>」</a:t>
            </a:r>
            <a:r>
              <a:rPr lang="en-US" altLang="ja-JP" sz="3600" cap="none" dirty="0" smtClean="0">
                <a:solidFill>
                  <a:srgbClr val="000000"/>
                </a:solidFill>
                <a:latin typeface="HGP創英角ｺﾞｼｯｸUB" pitchFamily="50" charset="-128"/>
                <a:ea typeface="HGP創英角ｺﾞｼｯｸUB" pitchFamily="50" charset="-128"/>
                <a:cs typeface="ＭＳ Ｐゴシック" pitchFamily="50" charset="-128"/>
              </a:rPr>
              <a:t/>
            </a:r>
            <a:br>
              <a:rPr lang="en-US" altLang="ja-JP" sz="3600" cap="none" dirty="0" smtClean="0">
                <a:solidFill>
                  <a:srgbClr val="000000"/>
                </a:solidFill>
                <a:latin typeface="HGP創英角ｺﾞｼｯｸUB" pitchFamily="50" charset="-128"/>
                <a:ea typeface="HGP創英角ｺﾞｼｯｸUB" pitchFamily="50" charset="-128"/>
                <a:cs typeface="ＭＳ Ｐゴシック" pitchFamily="50" charset="-128"/>
              </a:rPr>
            </a:br>
            <a:r>
              <a:rPr lang="ja-JP" altLang="en-US" sz="2000" cap="none" dirty="0">
                <a:solidFill>
                  <a:srgbClr val="000000"/>
                </a:solidFill>
                <a:latin typeface="HGP創英角ｺﾞｼｯｸUB" pitchFamily="50" charset="-128"/>
                <a:ea typeface="HGP創英角ｺﾞｼｯｸUB" pitchFamily="50" charset="-128"/>
                <a:cs typeface="ＭＳ Ｐゴシック" pitchFamily="50" charset="-128"/>
              </a:rPr>
              <a:t>発行：株式会社インプレス</a:t>
            </a:r>
            <a:r>
              <a:rPr lang="en-US" altLang="ja-JP" sz="2000" cap="none" dirty="0">
                <a:solidFill>
                  <a:srgbClr val="000000"/>
                </a:solidFill>
                <a:latin typeface="HGP創英角ｺﾞｼｯｸUB" pitchFamily="50" charset="-128"/>
                <a:ea typeface="HGP創英角ｺﾞｼｯｸUB" pitchFamily="50" charset="-128"/>
                <a:cs typeface="ＭＳ Ｐゴシック" pitchFamily="50" charset="-128"/>
              </a:rPr>
              <a:t>R&amp;D</a:t>
            </a:r>
            <a:br>
              <a:rPr lang="en-US" altLang="ja-JP" sz="2000" cap="none" dirty="0">
                <a:solidFill>
                  <a:srgbClr val="000000"/>
                </a:solidFill>
                <a:latin typeface="HGP創英角ｺﾞｼｯｸUB" pitchFamily="50" charset="-128"/>
                <a:ea typeface="HGP創英角ｺﾞｼｯｸUB" pitchFamily="50" charset="-128"/>
                <a:cs typeface="ＭＳ Ｐゴシック" pitchFamily="50" charset="-128"/>
              </a:rPr>
            </a:br>
            <a:r>
              <a:rPr lang="ja-JP" altLang="en-US" sz="2000" cap="none" dirty="0">
                <a:solidFill>
                  <a:srgbClr val="000000"/>
                </a:solidFill>
                <a:latin typeface="HGP創英角ｺﾞｼｯｸUB" pitchFamily="50" charset="-128"/>
                <a:ea typeface="HGP創英角ｺﾞｼｯｸUB" pitchFamily="50" charset="-128"/>
                <a:cs typeface="ＭＳ Ｐゴシック" pitchFamily="50" charset="-128"/>
              </a:rPr>
              <a:t>発売：株式会社</a:t>
            </a:r>
            <a:r>
              <a:rPr lang="ja-JP" altLang="en-US" sz="2000" cap="none" dirty="0" smtClean="0">
                <a:solidFill>
                  <a:srgbClr val="000000"/>
                </a:solidFill>
                <a:latin typeface="HGP創英角ｺﾞｼｯｸUB" pitchFamily="50" charset="-128"/>
                <a:ea typeface="HGP創英角ｺﾞｼｯｸUB" pitchFamily="50" charset="-128"/>
                <a:cs typeface="ＭＳ Ｐゴシック" pitchFamily="50" charset="-128"/>
              </a:rPr>
              <a:t>インプレスコミュニケーションズ</a:t>
            </a:r>
            <a:r>
              <a:rPr lang="en-US" altLang="ja-JP" sz="2000" cap="none" dirty="0">
                <a:solidFill>
                  <a:srgbClr val="000000"/>
                </a:solidFill>
                <a:latin typeface="HGP創英角ｺﾞｼｯｸUB" pitchFamily="50" charset="-128"/>
                <a:ea typeface="HGP創英角ｺﾞｼｯｸUB" pitchFamily="50" charset="-128"/>
                <a:cs typeface="ＭＳ Ｐゴシック" pitchFamily="50" charset="-128"/>
              </a:rPr>
              <a:t/>
            </a:r>
            <a:br>
              <a:rPr lang="en-US" altLang="ja-JP" sz="2000" cap="none" dirty="0">
                <a:solidFill>
                  <a:srgbClr val="000000"/>
                </a:solidFill>
                <a:latin typeface="HGP創英角ｺﾞｼｯｸUB" pitchFamily="50" charset="-128"/>
                <a:ea typeface="HGP創英角ｺﾞｼｯｸUB" pitchFamily="50" charset="-128"/>
                <a:cs typeface="ＭＳ Ｐゴシック" pitchFamily="50" charset="-128"/>
              </a:rPr>
            </a:br>
            <a:r>
              <a:rPr lang="en-US" altLang="ja-JP" sz="2000" cap="none" dirty="0">
                <a:solidFill>
                  <a:srgbClr val="000000"/>
                </a:solidFill>
                <a:latin typeface="HGP創英角ｺﾞｼｯｸUB" pitchFamily="50" charset="-128"/>
                <a:ea typeface="HGP創英角ｺﾞｼｯｸUB" pitchFamily="50" charset="-128"/>
                <a:cs typeface="ＭＳ Ｐゴシック" pitchFamily="50" charset="-128"/>
              </a:rPr>
              <a:t>http://r.impressrd.jp/iil/academic_cloud2012</a:t>
            </a:r>
            <a:r>
              <a:rPr lang="ja-JP" altLang="ja-JP" sz="2000" cap="none" dirty="0">
                <a:latin typeface="HGP創英角ｺﾞｼｯｸUB" pitchFamily="50" charset="-128"/>
                <a:ea typeface="HGP創英角ｺﾞｼｯｸUB" pitchFamily="50" charset="-128"/>
                <a:cs typeface="ＭＳ Ｐゴシック" pitchFamily="50" charset="-128"/>
              </a:rPr>
              <a:t/>
            </a:r>
            <a:br>
              <a:rPr lang="ja-JP" altLang="ja-JP" sz="2000" cap="none" dirty="0">
                <a:latin typeface="HGP創英角ｺﾞｼｯｸUB" pitchFamily="50" charset="-128"/>
                <a:ea typeface="HGP創英角ｺﾞｼｯｸUB" pitchFamily="50" charset="-128"/>
                <a:cs typeface="ＭＳ Ｐゴシック" pitchFamily="50" charset="-128"/>
              </a:rPr>
            </a:br>
            <a:endParaRPr kumimoji="1" lang="ja-JP" altLang="en-US" sz="2000" dirty="0"/>
          </a:p>
        </p:txBody>
      </p:sp>
      <p:sp>
        <p:nvSpPr>
          <p:cNvPr id="8" name="スライド番号プレースホルダ 2"/>
          <p:cNvSpPr>
            <a:spLocks noGrp="1"/>
          </p:cNvSpPr>
          <p:nvPr>
            <p:ph type="sldNum" sz="quarter" idx="10"/>
          </p:nvPr>
        </p:nvSpPr>
        <p:spPr/>
        <p:txBody>
          <a:bodyPr/>
          <a:lstStyle/>
          <a:p>
            <a:fld id="{2D49EB63-8A47-42A8-B1AF-7D6D75D2383C}" type="slidenum">
              <a:rPr lang="ja-JP" altLang="en-US" smtClean="0"/>
              <a:pPr/>
              <a:t>46</a:t>
            </a:fld>
            <a:endParaRPr lang="ja-JP" altLang="en-US" dirty="0"/>
          </a:p>
        </p:txBody>
      </p:sp>
      <p:sp>
        <p:nvSpPr>
          <p:cNvPr id="24577" name="Rectangle 1"/>
          <p:cNvSpPr>
            <a:spLocks noChangeArrowheads="1"/>
          </p:cNvSpPr>
          <p:nvPr/>
        </p:nvSpPr>
        <p:spPr bwMode="auto">
          <a:xfrm>
            <a:off x="971600" y="260648"/>
            <a:ext cx="7164288" cy="430887"/>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ja-JP" altLang="ja-JP" sz="2800" b="0" i="0" u="none" strike="noStrike" cap="none" normalizeH="0" baseline="0" dirty="0" smtClean="0">
              <a:ln>
                <a:noFill/>
              </a:ln>
              <a:solidFill>
                <a:schemeClr val="tx1"/>
              </a:solidFill>
              <a:effectLst/>
              <a:latin typeface="HGP創英角ｺﾞｼｯｸUB" pitchFamily="50" charset="-128"/>
              <a:ea typeface="HGP創英角ｺﾞｼｯｸUB" pitchFamily="50" charset="-128"/>
              <a:cs typeface="ＭＳ Ｐゴシック" pitchFamily="50" charset="-128"/>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グループ化 2"/>
          <p:cNvGrpSpPr/>
          <p:nvPr/>
        </p:nvGrpSpPr>
        <p:grpSpPr>
          <a:xfrm>
            <a:off x="700159" y="1034733"/>
            <a:ext cx="7760273" cy="5202579"/>
            <a:chOff x="628151" y="980728"/>
            <a:chExt cx="8120313" cy="5544616"/>
          </a:xfrm>
        </p:grpSpPr>
        <p:pic>
          <p:nvPicPr>
            <p:cNvPr id="4" name="Picture 2" descr="\\ACERSERVER\yazawa\document\acloud\Clouds_accloud_20120621.emf"/>
            <p:cNvPicPr>
              <a:picLocks noChangeAspect="1" noChangeArrowheads="1"/>
            </p:cNvPicPr>
            <p:nvPr/>
          </p:nvPicPr>
          <p:blipFill>
            <a:blip r:embed="rId3" cstate="print"/>
            <a:srcRect/>
            <a:stretch>
              <a:fillRect/>
            </a:stretch>
          </p:blipFill>
          <p:spPr bwMode="auto">
            <a:xfrm>
              <a:off x="1924295" y="2132856"/>
              <a:ext cx="6824169" cy="4392488"/>
            </a:xfrm>
            <a:prstGeom prst="rect">
              <a:avLst/>
            </a:prstGeom>
            <a:noFill/>
          </p:spPr>
        </p:pic>
        <p:pic>
          <p:nvPicPr>
            <p:cNvPr id="5" name="Picture 3" descr="C:\Documents and Settings\test\My Documents\ecloud\Clouds_ecloud_20120621.emf"/>
            <p:cNvPicPr>
              <a:picLocks noChangeAspect="1" noChangeArrowheads="1"/>
            </p:cNvPicPr>
            <p:nvPr/>
          </p:nvPicPr>
          <p:blipFill>
            <a:blip r:embed="rId4" cstate="print"/>
            <a:srcRect/>
            <a:stretch>
              <a:fillRect/>
            </a:stretch>
          </p:blipFill>
          <p:spPr bwMode="auto">
            <a:xfrm>
              <a:off x="628151" y="980728"/>
              <a:ext cx="4464496" cy="2821522"/>
            </a:xfrm>
            <a:prstGeom prst="rect">
              <a:avLst/>
            </a:prstGeom>
            <a:noFill/>
          </p:spPr>
        </p:pic>
      </p:grpSp>
      <p:sp>
        <p:nvSpPr>
          <p:cNvPr id="24" name="タイトル 1"/>
          <p:cNvSpPr txBox="1">
            <a:spLocks/>
          </p:cNvSpPr>
          <p:nvPr/>
        </p:nvSpPr>
        <p:spPr>
          <a:xfrm>
            <a:off x="179512" y="58614"/>
            <a:ext cx="8784976" cy="706090"/>
          </a:xfrm>
          <a:prstGeom prst="rect">
            <a:avLst/>
          </a:prstGeom>
        </p:spPr>
        <p:txBody>
          <a:bodyPr/>
          <a:lstStyle/>
          <a:p>
            <a:pPr marL="0" marR="0" lvl="0" indent="0" defTabSz="914400" rtl="0" eaLnBrk="0" fontAlgn="base" latinLnBrk="0" hangingPunct="0">
              <a:lnSpc>
                <a:spcPct val="100000"/>
              </a:lnSpc>
              <a:spcBef>
                <a:spcPct val="0"/>
              </a:spcBef>
              <a:spcAft>
                <a:spcPct val="0"/>
              </a:spcAft>
              <a:buClrTx/>
              <a:buSzTx/>
              <a:buFontTx/>
              <a:buNone/>
              <a:tabLst/>
              <a:defRPr/>
            </a:pPr>
            <a:endParaRPr kumimoji="1" lang="ja-JP" altLang="en-US" sz="3600" b="0" i="0" u="none" strike="noStrike" kern="1200" cap="none" spc="0" normalizeH="0" baseline="0" noProof="0" dirty="0">
              <a:ln>
                <a:noFill/>
              </a:ln>
              <a:solidFill>
                <a:schemeClr val="tx1"/>
              </a:solidFill>
              <a:effectLst/>
              <a:uLnTx/>
              <a:uFillTx/>
              <a:latin typeface="HGP創英角ｺﾞｼｯｸUB" pitchFamily="50" charset="-128"/>
              <a:ea typeface="HGP創英角ｺﾞｼｯｸUB" pitchFamily="50" charset="-128"/>
              <a:cs typeface="+mj-cs"/>
            </a:endParaRPr>
          </a:p>
        </p:txBody>
      </p:sp>
      <p:sp>
        <p:nvSpPr>
          <p:cNvPr id="2" name="タイトル 1"/>
          <p:cNvSpPr>
            <a:spLocks noGrp="1"/>
          </p:cNvSpPr>
          <p:nvPr>
            <p:ph type="title"/>
          </p:nvPr>
        </p:nvSpPr>
        <p:spPr/>
        <p:txBody>
          <a:bodyPr/>
          <a:lstStyle/>
          <a:p>
            <a:r>
              <a:rPr lang="ja-JP" altLang="ja-JP" sz="3600" smtClean="0"/>
              <a:t>教育クラウド・研究クラウドの開発と運用</a:t>
            </a:r>
            <a:endParaRPr lang="ja-JP" altLang="en-US" sz="3600" dirty="0"/>
          </a:p>
        </p:txBody>
      </p:sp>
      <p:sp>
        <p:nvSpPr>
          <p:cNvPr id="27" name="スライド番号プレースホルダ 2"/>
          <p:cNvSpPr>
            <a:spLocks noGrp="1"/>
          </p:cNvSpPr>
          <p:nvPr>
            <p:ph type="sldNum" sz="quarter" idx="10"/>
          </p:nvPr>
        </p:nvSpPr>
        <p:spPr/>
        <p:txBody>
          <a:bodyPr/>
          <a:lstStyle/>
          <a:p>
            <a:fld id="{2D49EB63-8A47-42A8-B1AF-7D6D75D2383C}" type="slidenum">
              <a:rPr lang="ja-JP" altLang="en-US" smtClean="0"/>
              <a:pPr/>
              <a:t>5</a:t>
            </a:fld>
            <a:endParaRPr lang="ja-JP" altLang="en-US" dirty="0"/>
          </a:p>
        </p:txBody>
      </p:sp>
      <p:sp>
        <p:nvSpPr>
          <p:cNvPr id="29" name="正方形/長方形 28"/>
          <p:cNvSpPr/>
          <p:nvPr/>
        </p:nvSpPr>
        <p:spPr>
          <a:xfrm>
            <a:off x="4041426" y="827906"/>
            <a:ext cx="2605200" cy="954107"/>
          </a:xfrm>
          <a:prstGeom prst="rect">
            <a:avLst/>
          </a:prstGeom>
        </p:spPr>
        <p:txBody>
          <a:bodyPr wrap="none">
            <a:spAutoFit/>
          </a:bodyPr>
          <a:lstStyle/>
          <a:p>
            <a:r>
              <a:rPr lang="ja-JP" altLang="ja-JP" sz="2800" dirty="0" smtClean="0">
                <a:solidFill>
                  <a:srgbClr val="000000"/>
                </a:solidFill>
                <a:latin typeface="HGP創英角ｺﾞｼｯｸUB"/>
                <a:ea typeface="HGP創英角ｺﾞｼｯｸUB"/>
              </a:rPr>
              <a:t>教育クラウド</a:t>
            </a:r>
            <a:r>
              <a:rPr lang="ja-JP" altLang="en-US" sz="2800" dirty="0" smtClean="0">
                <a:solidFill>
                  <a:srgbClr val="000000"/>
                </a:solidFill>
                <a:latin typeface="HGP創英角ｺﾞｼｯｸUB"/>
                <a:ea typeface="HGP創英角ｺﾞｼｯｸUB"/>
              </a:rPr>
              <a:t>　</a:t>
            </a:r>
            <a:endParaRPr lang="en-US" altLang="ja-JP" sz="2800" dirty="0" smtClean="0">
              <a:solidFill>
                <a:srgbClr val="000000"/>
              </a:solidFill>
              <a:latin typeface="HGP創英角ｺﾞｼｯｸUB"/>
              <a:ea typeface="HGP創英角ｺﾞｼｯｸUB"/>
            </a:endParaRPr>
          </a:p>
          <a:p>
            <a:r>
              <a:rPr lang="en-US" altLang="ja-JP" sz="2800" dirty="0" smtClean="0">
                <a:solidFill>
                  <a:srgbClr val="000000"/>
                </a:solidFill>
                <a:latin typeface="HGP創英角ｺﾞｼｯｸUB"/>
                <a:ea typeface="HGP創英角ｺﾞｼｯｸUB"/>
              </a:rPr>
              <a:t>[Eucalyptus</a:t>
            </a:r>
            <a:r>
              <a:rPr lang="ja-JP" altLang="en-US" sz="2800" dirty="0" smtClean="0">
                <a:solidFill>
                  <a:srgbClr val="000000"/>
                </a:solidFill>
                <a:latin typeface="HGP創英角ｺﾞｼｯｸUB"/>
                <a:ea typeface="HGP創英角ｺﾞｼｯｸUB"/>
              </a:rPr>
              <a:t>改</a:t>
            </a:r>
            <a:r>
              <a:rPr lang="en-US" altLang="ja-JP" sz="2800" dirty="0" smtClean="0">
                <a:solidFill>
                  <a:srgbClr val="000000"/>
                </a:solidFill>
                <a:latin typeface="HGP創英角ｺﾞｼｯｸUB"/>
                <a:ea typeface="HGP創英角ｺﾞｼｯｸUB"/>
              </a:rPr>
              <a:t>]</a:t>
            </a:r>
            <a:endParaRPr lang="ja-JP" altLang="en-US" sz="2800" dirty="0"/>
          </a:p>
        </p:txBody>
      </p:sp>
      <p:sp>
        <p:nvSpPr>
          <p:cNvPr id="32" name="正方形/長方形 31"/>
          <p:cNvSpPr/>
          <p:nvPr/>
        </p:nvSpPr>
        <p:spPr>
          <a:xfrm>
            <a:off x="1810679" y="5389985"/>
            <a:ext cx="2629246" cy="954107"/>
          </a:xfrm>
          <a:prstGeom prst="rect">
            <a:avLst/>
          </a:prstGeom>
        </p:spPr>
        <p:txBody>
          <a:bodyPr wrap="none">
            <a:spAutoFit/>
          </a:bodyPr>
          <a:lstStyle/>
          <a:p>
            <a:r>
              <a:rPr lang="ja-JP" altLang="en-US" sz="2800" dirty="0" smtClean="0">
                <a:solidFill>
                  <a:srgbClr val="000000"/>
                </a:solidFill>
                <a:latin typeface="HGP創英角ｺﾞｼｯｸUB"/>
                <a:ea typeface="HGP創英角ｺﾞｼｯｸUB"/>
              </a:rPr>
              <a:t>研究</a:t>
            </a:r>
            <a:r>
              <a:rPr lang="ja-JP" altLang="ja-JP" sz="2800" dirty="0" smtClean="0">
                <a:solidFill>
                  <a:srgbClr val="000000"/>
                </a:solidFill>
                <a:latin typeface="HGP創英角ｺﾞｼｯｸUB"/>
                <a:ea typeface="HGP創英角ｺﾞｼｯｸUB"/>
              </a:rPr>
              <a:t>クラウド</a:t>
            </a:r>
            <a:endParaRPr lang="en-US" altLang="ja-JP" sz="2800" dirty="0" smtClean="0">
              <a:solidFill>
                <a:srgbClr val="000000"/>
              </a:solidFill>
              <a:latin typeface="HGP創英角ｺﾞｼｯｸUB"/>
              <a:ea typeface="HGP創英角ｺﾞｼｯｸUB"/>
            </a:endParaRPr>
          </a:p>
          <a:p>
            <a:r>
              <a:rPr lang="en-US" altLang="ja-JP" sz="2800" dirty="0" smtClean="0">
                <a:solidFill>
                  <a:srgbClr val="000000"/>
                </a:solidFill>
                <a:latin typeface="HGP創英角ｺﾞｼｯｸUB"/>
                <a:ea typeface="HGP創英角ｺﾞｼｯｸUB"/>
              </a:rPr>
              <a:t>[</a:t>
            </a:r>
            <a:r>
              <a:rPr lang="en-US" altLang="ja-JP" sz="2800" dirty="0" err="1" smtClean="0">
                <a:solidFill>
                  <a:srgbClr val="000000"/>
                </a:solidFill>
                <a:latin typeface="HGP創英角ｺﾞｼｯｸUB"/>
                <a:ea typeface="HGP創英角ｺﾞｼｯｸUB"/>
              </a:rPr>
              <a:t>OpenStack</a:t>
            </a:r>
            <a:r>
              <a:rPr lang="ja-JP" altLang="en-US" sz="2800" dirty="0" smtClean="0">
                <a:solidFill>
                  <a:srgbClr val="000000"/>
                </a:solidFill>
                <a:latin typeface="HGP創英角ｺﾞｼｯｸUB"/>
                <a:ea typeface="HGP創英角ｺﾞｼｯｸUB"/>
              </a:rPr>
              <a:t>改</a:t>
            </a:r>
            <a:r>
              <a:rPr lang="en-US" altLang="ja-JP" sz="2800" dirty="0" smtClean="0">
                <a:solidFill>
                  <a:srgbClr val="000000"/>
                </a:solidFill>
                <a:latin typeface="HGP創英角ｺﾞｼｯｸUB"/>
                <a:ea typeface="HGP創英角ｺﾞｼｯｸUB"/>
              </a:rPr>
              <a:t>]</a:t>
            </a:r>
            <a:endParaRPr lang="ja-JP" altLang="en-US" sz="2800"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75060" y="2031504"/>
            <a:ext cx="7772400" cy="1080120"/>
          </a:xfrm>
        </p:spPr>
        <p:txBody>
          <a:bodyPr>
            <a:normAutofit/>
          </a:bodyPr>
          <a:lstStyle/>
          <a:p>
            <a:r>
              <a:rPr kumimoji="1" lang="en-US" altLang="ja-JP" sz="6000" dirty="0" smtClean="0"/>
              <a:t>1.</a:t>
            </a:r>
            <a:r>
              <a:rPr kumimoji="1" lang="ja-JP" altLang="en-US" sz="6000" dirty="0" smtClean="0"/>
              <a:t> </a:t>
            </a:r>
            <a:r>
              <a:rPr lang="ja-JP" altLang="en-US" sz="6000" dirty="0" smtClean="0"/>
              <a:t>教育クラウド   </a:t>
            </a:r>
            <a:endParaRPr kumimoji="1" lang="ja-JP" altLang="en-US" sz="6000" dirty="0"/>
          </a:p>
        </p:txBody>
      </p:sp>
      <p:sp>
        <p:nvSpPr>
          <p:cNvPr id="3" name="スライド番号プレースホルダ 2"/>
          <p:cNvSpPr>
            <a:spLocks noGrp="1"/>
          </p:cNvSpPr>
          <p:nvPr>
            <p:ph type="sldNum" sz="quarter" idx="10"/>
          </p:nvPr>
        </p:nvSpPr>
        <p:spPr/>
        <p:txBody>
          <a:bodyPr/>
          <a:lstStyle/>
          <a:p>
            <a:pPr>
              <a:defRPr/>
            </a:pPr>
            <a:fld id="{2D49EB63-8A47-42A8-B1AF-7D6D75D2383C}" type="slidenum">
              <a:rPr lang="ja-JP" altLang="en-US" smtClean="0"/>
              <a:pPr>
                <a:defRPr/>
              </a:pPr>
              <a:t>6</a:t>
            </a:fld>
            <a:endParaRPr lang="ja-JP" altLang="en-US" dirty="0"/>
          </a:p>
        </p:txBody>
      </p:sp>
      <p:pic>
        <p:nvPicPr>
          <p:cNvPr id="5" name="Picture 4">
            <a:hlinkClick r:id="rId3"/>
          </p:cNvPr>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2576573" y="3774219"/>
            <a:ext cx="3586698" cy="97558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7" name="Picture 21" descr="e-Cloud-archive"/>
          <p:cNvPicPr>
            <a:picLocks noChangeAspect="1" noChangeArrowheads="1"/>
          </p:cNvPicPr>
          <p:nvPr/>
        </p:nvPicPr>
        <p:blipFill>
          <a:blip r:embed="rId3" cstate="print"/>
          <a:srcRect/>
          <a:stretch>
            <a:fillRect/>
          </a:stretch>
        </p:blipFill>
        <p:spPr bwMode="auto">
          <a:xfrm>
            <a:off x="2700338" y="1741488"/>
            <a:ext cx="5397500" cy="3811587"/>
          </a:xfrm>
          <a:prstGeom prst="rect">
            <a:avLst/>
          </a:prstGeom>
          <a:noFill/>
          <a:ln w="9525">
            <a:noFill/>
            <a:miter lim="800000"/>
            <a:headEnd/>
            <a:tailEnd/>
          </a:ln>
        </p:spPr>
      </p:pic>
      <p:sp>
        <p:nvSpPr>
          <p:cNvPr id="26628" name="Rectangle 3"/>
          <p:cNvSpPr>
            <a:spLocks noGrp="1" noChangeArrowheads="1"/>
          </p:cNvSpPr>
          <p:nvPr>
            <p:ph type="title"/>
          </p:nvPr>
        </p:nvSpPr>
        <p:spPr/>
        <p:txBody>
          <a:bodyPr/>
          <a:lstStyle/>
          <a:p>
            <a:r>
              <a:rPr lang="en-US" altLang="ja-JP" dirty="0" err="1" smtClean="0"/>
              <a:t>edubase</a:t>
            </a:r>
            <a:r>
              <a:rPr lang="en-US" altLang="ja-JP" dirty="0" smtClean="0"/>
              <a:t> Cloud</a:t>
            </a:r>
            <a:r>
              <a:rPr lang="ja-JP" altLang="en-US" dirty="0" smtClean="0"/>
              <a:t>とは</a:t>
            </a:r>
            <a:endParaRPr lang="en-US" altLang="ja-JP" dirty="0" smtClean="0"/>
          </a:p>
        </p:txBody>
      </p:sp>
      <p:sp>
        <p:nvSpPr>
          <p:cNvPr id="30" name="スライド番号プレースホルダ 2"/>
          <p:cNvSpPr>
            <a:spLocks noGrp="1"/>
          </p:cNvSpPr>
          <p:nvPr>
            <p:ph type="sldNum" sz="quarter" idx="10"/>
          </p:nvPr>
        </p:nvSpPr>
        <p:spPr/>
        <p:txBody>
          <a:bodyPr/>
          <a:lstStyle/>
          <a:p>
            <a:fld id="{2D49EB63-8A47-42A8-B1AF-7D6D75D2383C}" type="slidenum">
              <a:rPr lang="ja-JP" altLang="en-US" smtClean="0"/>
              <a:pPr/>
              <a:t>7</a:t>
            </a:fld>
            <a:endParaRPr lang="ja-JP" altLang="en-US" dirty="0"/>
          </a:p>
        </p:txBody>
      </p:sp>
      <p:sp>
        <p:nvSpPr>
          <p:cNvPr id="26629" name="Oval 4"/>
          <p:cNvSpPr>
            <a:spLocks noChangeArrowheads="1"/>
          </p:cNvSpPr>
          <p:nvPr/>
        </p:nvSpPr>
        <p:spPr bwMode="auto">
          <a:xfrm>
            <a:off x="3203575" y="2820988"/>
            <a:ext cx="792163" cy="792162"/>
          </a:xfrm>
          <a:prstGeom prst="ellipse">
            <a:avLst/>
          </a:prstGeom>
          <a:noFill/>
          <a:ln w="19050">
            <a:solidFill>
              <a:srgbClr val="FF6600"/>
            </a:solidFill>
            <a:round/>
            <a:headEnd/>
            <a:tailEnd/>
          </a:ln>
        </p:spPr>
        <p:txBody>
          <a:bodyPr wrap="none" anchor="ctr"/>
          <a:lstStyle/>
          <a:p>
            <a:endParaRPr lang="ja-JP" altLang="en-US">
              <a:latin typeface="+mn-ea"/>
              <a:ea typeface="+mn-ea"/>
            </a:endParaRPr>
          </a:p>
        </p:txBody>
      </p:sp>
      <p:sp>
        <p:nvSpPr>
          <p:cNvPr id="26654" name="Rectangle 7"/>
          <p:cNvSpPr>
            <a:spLocks noChangeArrowheads="1"/>
          </p:cNvSpPr>
          <p:nvPr/>
        </p:nvSpPr>
        <p:spPr bwMode="auto">
          <a:xfrm>
            <a:off x="323850" y="2749555"/>
            <a:ext cx="2063750" cy="338138"/>
          </a:xfrm>
          <a:prstGeom prst="rect">
            <a:avLst/>
          </a:prstGeom>
          <a:noFill/>
          <a:ln w="9525">
            <a:noFill/>
            <a:miter lim="800000"/>
            <a:headEnd/>
            <a:tailEnd/>
          </a:ln>
        </p:spPr>
        <p:txBody>
          <a:bodyPr>
            <a:spAutoFit/>
          </a:bodyPr>
          <a:lstStyle/>
          <a:p>
            <a:endParaRPr lang="ja-JP" altLang="en-US" sz="1600" b="1" dirty="0">
              <a:solidFill>
                <a:srgbClr val="000066"/>
              </a:solidFill>
              <a:latin typeface="+mn-ea"/>
              <a:ea typeface="+mn-ea"/>
            </a:endParaRPr>
          </a:p>
        </p:txBody>
      </p:sp>
      <p:sp>
        <p:nvSpPr>
          <p:cNvPr id="26633" name="Rectangle 12"/>
          <p:cNvSpPr>
            <a:spLocks noChangeArrowheads="1"/>
          </p:cNvSpPr>
          <p:nvPr/>
        </p:nvSpPr>
        <p:spPr bwMode="auto">
          <a:xfrm>
            <a:off x="1404937" y="1133021"/>
            <a:ext cx="6582251" cy="480131"/>
          </a:xfrm>
          <a:prstGeom prst="rect">
            <a:avLst/>
          </a:prstGeom>
          <a:solidFill>
            <a:srgbClr val="CCECFF"/>
          </a:solidFill>
          <a:ln w="9525">
            <a:noFill/>
            <a:miter lim="800000"/>
            <a:headEnd/>
            <a:tailEnd/>
          </a:ln>
        </p:spPr>
        <p:txBody>
          <a:bodyPr wrap="none">
            <a:spAutoFit/>
          </a:bodyPr>
          <a:lstStyle/>
          <a:p>
            <a:pPr>
              <a:lnSpc>
                <a:spcPct val="90000"/>
              </a:lnSpc>
              <a:spcBef>
                <a:spcPct val="20000"/>
              </a:spcBef>
              <a:buClr>
                <a:srgbClr val="5084C4"/>
              </a:buClr>
              <a:buFont typeface="Wingdings" pitchFamily="2" charset="2"/>
              <a:buNone/>
            </a:pPr>
            <a:r>
              <a:rPr lang="ja-JP" altLang="en-US" sz="2800" u="sng" dirty="0">
                <a:latin typeface="+mn-ea"/>
                <a:ea typeface="+mn-ea"/>
              </a:rPr>
              <a:t>研究・教育のための</a:t>
            </a:r>
            <a:r>
              <a:rPr lang="ja-JP" altLang="en-US" sz="2800" u="sng" dirty="0">
                <a:solidFill>
                  <a:srgbClr val="990000"/>
                </a:solidFill>
                <a:latin typeface="+mn-ea"/>
                <a:ea typeface="+mn-ea"/>
              </a:rPr>
              <a:t>実験・演習環境の提供</a:t>
            </a:r>
          </a:p>
        </p:txBody>
      </p:sp>
      <p:sp>
        <p:nvSpPr>
          <p:cNvPr id="26634" name="角丸四角形吹き出し 21"/>
          <p:cNvSpPr>
            <a:spLocks noChangeArrowheads="1"/>
          </p:cNvSpPr>
          <p:nvPr/>
        </p:nvSpPr>
        <p:spPr bwMode="auto">
          <a:xfrm>
            <a:off x="1258888" y="2100263"/>
            <a:ext cx="1373187" cy="547687"/>
          </a:xfrm>
          <a:prstGeom prst="wedgeRoundRectCallout">
            <a:avLst>
              <a:gd name="adj1" fmla="val 95782"/>
              <a:gd name="adj2" fmla="val 122176"/>
              <a:gd name="adj3" fmla="val 16667"/>
            </a:avLst>
          </a:prstGeom>
          <a:solidFill>
            <a:srgbClr val="3366FF"/>
          </a:solidFill>
          <a:ln w="25400" algn="ctr">
            <a:solidFill>
              <a:srgbClr val="385D8A"/>
            </a:solidFill>
            <a:miter lim="800000"/>
            <a:headEnd/>
            <a:tailEnd/>
          </a:ln>
        </p:spPr>
        <p:txBody>
          <a:bodyPr anchor="ctr"/>
          <a:lstStyle/>
          <a:p>
            <a:pPr algn="ctr"/>
            <a:r>
              <a:rPr lang="en-US" altLang="ja-JP" b="1">
                <a:solidFill>
                  <a:srgbClr val="FFFFFF"/>
                </a:solidFill>
                <a:latin typeface="+mn-ea"/>
                <a:ea typeface="+mn-ea"/>
              </a:rPr>
              <a:t>①</a:t>
            </a:r>
            <a:r>
              <a:rPr lang="ja-JP" altLang="en-US" b="1">
                <a:solidFill>
                  <a:srgbClr val="FFFFFF"/>
                </a:solidFill>
                <a:latin typeface="+mn-ea"/>
                <a:ea typeface="+mn-ea"/>
              </a:rPr>
              <a:t>専有性</a:t>
            </a:r>
          </a:p>
        </p:txBody>
      </p:sp>
      <p:sp>
        <p:nvSpPr>
          <p:cNvPr id="26635" name="角丸四角形吹き出し 21"/>
          <p:cNvSpPr>
            <a:spLocks noChangeArrowheads="1"/>
          </p:cNvSpPr>
          <p:nvPr/>
        </p:nvSpPr>
        <p:spPr bwMode="auto">
          <a:xfrm>
            <a:off x="7308850" y="2047762"/>
            <a:ext cx="1373188" cy="504825"/>
          </a:xfrm>
          <a:prstGeom prst="wedgeRoundRectCallout">
            <a:avLst>
              <a:gd name="adj1" fmla="val -109127"/>
              <a:gd name="adj2" fmla="val 150135"/>
              <a:gd name="adj3" fmla="val 16667"/>
            </a:avLst>
          </a:prstGeom>
          <a:solidFill>
            <a:srgbClr val="3366FF"/>
          </a:solidFill>
          <a:ln w="25400" algn="ctr">
            <a:solidFill>
              <a:srgbClr val="385D8A"/>
            </a:solidFill>
            <a:miter lim="800000"/>
            <a:headEnd/>
            <a:tailEnd/>
          </a:ln>
        </p:spPr>
        <p:txBody>
          <a:bodyPr anchor="ctr"/>
          <a:lstStyle/>
          <a:p>
            <a:pPr algn="ctr"/>
            <a:r>
              <a:rPr lang="en-US" altLang="ja-JP" b="1">
                <a:solidFill>
                  <a:srgbClr val="FFFFFF"/>
                </a:solidFill>
                <a:latin typeface="+mn-ea"/>
                <a:ea typeface="+mn-ea"/>
              </a:rPr>
              <a:t>②</a:t>
            </a:r>
            <a:r>
              <a:rPr lang="ja-JP" altLang="en-US" b="1">
                <a:solidFill>
                  <a:srgbClr val="FFFFFF"/>
                </a:solidFill>
                <a:latin typeface="+mn-ea"/>
                <a:ea typeface="+mn-ea"/>
              </a:rPr>
              <a:t>改変性</a:t>
            </a:r>
          </a:p>
        </p:txBody>
      </p:sp>
      <p:sp>
        <p:nvSpPr>
          <p:cNvPr id="26636" name="角丸四角形吹き出し 21"/>
          <p:cNvSpPr>
            <a:spLocks noChangeArrowheads="1"/>
          </p:cNvSpPr>
          <p:nvPr/>
        </p:nvSpPr>
        <p:spPr bwMode="auto">
          <a:xfrm>
            <a:off x="1619250" y="4692650"/>
            <a:ext cx="1373188" cy="504825"/>
          </a:xfrm>
          <a:prstGeom prst="wedgeRoundRectCallout">
            <a:avLst>
              <a:gd name="adj1" fmla="val 25606"/>
              <a:gd name="adj2" fmla="val -142769"/>
              <a:gd name="adj3" fmla="val 16667"/>
            </a:avLst>
          </a:prstGeom>
          <a:solidFill>
            <a:srgbClr val="3366FF"/>
          </a:solidFill>
          <a:ln w="25400" algn="ctr">
            <a:solidFill>
              <a:srgbClr val="385D8A"/>
            </a:solidFill>
            <a:miter lim="800000"/>
            <a:headEnd/>
            <a:tailEnd/>
          </a:ln>
        </p:spPr>
        <p:txBody>
          <a:bodyPr anchor="ctr"/>
          <a:lstStyle/>
          <a:p>
            <a:pPr algn="ctr"/>
            <a:r>
              <a:rPr lang="en-US" altLang="ja-JP" b="1">
                <a:solidFill>
                  <a:srgbClr val="FFFFFF"/>
                </a:solidFill>
                <a:latin typeface="+mn-ea"/>
                <a:ea typeface="+mn-ea"/>
              </a:rPr>
              <a:t>③</a:t>
            </a:r>
            <a:r>
              <a:rPr lang="ja-JP" altLang="en-US" b="1">
                <a:solidFill>
                  <a:srgbClr val="FFFFFF"/>
                </a:solidFill>
                <a:latin typeface="+mn-ea"/>
                <a:ea typeface="+mn-ea"/>
              </a:rPr>
              <a:t>連携性</a:t>
            </a:r>
          </a:p>
        </p:txBody>
      </p:sp>
      <p:sp>
        <p:nvSpPr>
          <p:cNvPr id="26637" name="Rectangle 16"/>
          <p:cNvSpPr>
            <a:spLocks noChangeArrowheads="1"/>
          </p:cNvSpPr>
          <p:nvPr/>
        </p:nvSpPr>
        <p:spPr bwMode="auto">
          <a:xfrm>
            <a:off x="6732588" y="5197475"/>
            <a:ext cx="863600" cy="360363"/>
          </a:xfrm>
          <a:prstGeom prst="rect">
            <a:avLst/>
          </a:prstGeom>
          <a:solidFill>
            <a:schemeClr val="bg1"/>
          </a:solidFill>
          <a:ln w="9525">
            <a:noFill/>
            <a:miter lim="800000"/>
            <a:headEnd/>
            <a:tailEnd/>
          </a:ln>
        </p:spPr>
        <p:txBody>
          <a:bodyPr wrap="none" anchor="ctr"/>
          <a:lstStyle/>
          <a:p>
            <a:endParaRPr lang="ja-JP" altLang="en-US">
              <a:latin typeface="+mn-ea"/>
              <a:ea typeface="+mn-ea"/>
            </a:endParaRPr>
          </a:p>
        </p:txBody>
      </p:sp>
      <p:sp>
        <p:nvSpPr>
          <p:cNvPr id="26638" name="角丸四角形吹き出し 21"/>
          <p:cNvSpPr>
            <a:spLocks noChangeArrowheads="1"/>
          </p:cNvSpPr>
          <p:nvPr/>
        </p:nvSpPr>
        <p:spPr bwMode="auto">
          <a:xfrm>
            <a:off x="7451725" y="5268913"/>
            <a:ext cx="1373188" cy="422275"/>
          </a:xfrm>
          <a:prstGeom prst="wedgeRoundRectCallout">
            <a:avLst>
              <a:gd name="adj1" fmla="val -40634"/>
              <a:gd name="adj2" fmla="val -69551"/>
              <a:gd name="adj3" fmla="val 16667"/>
            </a:avLst>
          </a:prstGeom>
          <a:solidFill>
            <a:srgbClr val="3366FF"/>
          </a:solidFill>
          <a:ln w="25400" algn="ctr">
            <a:solidFill>
              <a:srgbClr val="385D8A"/>
            </a:solidFill>
            <a:miter lim="800000"/>
            <a:headEnd/>
            <a:tailEnd/>
          </a:ln>
        </p:spPr>
        <p:txBody>
          <a:bodyPr anchor="ctr"/>
          <a:lstStyle/>
          <a:p>
            <a:pPr algn="ctr"/>
            <a:r>
              <a:rPr lang="en-US" altLang="ja-JP" b="1">
                <a:solidFill>
                  <a:srgbClr val="FFFFFF"/>
                </a:solidFill>
                <a:latin typeface="+mn-ea"/>
                <a:ea typeface="+mn-ea"/>
              </a:rPr>
              <a:t>④</a:t>
            </a:r>
            <a:r>
              <a:rPr lang="ja-JP" altLang="en-US" b="1">
                <a:solidFill>
                  <a:srgbClr val="FFFFFF"/>
                </a:solidFill>
                <a:latin typeface="+mn-ea"/>
                <a:ea typeface="+mn-ea"/>
              </a:rPr>
              <a:t>保存性</a:t>
            </a:r>
          </a:p>
        </p:txBody>
      </p:sp>
      <p:grpSp>
        <p:nvGrpSpPr>
          <p:cNvPr id="3" name="Group 22"/>
          <p:cNvGrpSpPr>
            <a:grpSpLocks/>
          </p:cNvGrpSpPr>
          <p:nvPr/>
        </p:nvGrpSpPr>
        <p:grpSpPr bwMode="auto">
          <a:xfrm>
            <a:off x="1189038" y="3757613"/>
            <a:ext cx="1223962" cy="463550"/>
            <a:chOff x="113" y="1933"/>
            <a:chExt cx="771" cy="292"/>
          </a:xfrm>
        </p:grpSpPr>
        <p:sp>
          <p:nvSpPr>
            <p:cNvPr id="26648" name="Rectangle 23"/>
            <p:cNvSpPr>
              <a:spLocks noChangeArrowheads="1"/>
            </p:cNvSpPr>
            <p:nvPr/>
          </p:nvSpPr>
          <p:spPr bwMode="auto">
            <a:xfrm>
              <a:off x="158" y="1979"/>
              <a:ext cx="91" cy="226"/>
            </a:xfrm>
            <a:prstGeom prst="rect">
              <a:avLst/>
            </a:prstGeom>
            <a:solidFill>
              <a:schemeClr val="bg1"/>
            </a:solidFill>
            <a:ln w="9525">
              <a:noFill/>
              <a:miter lim="800000"/>
              <a:headEnd/>
              <a:tailEnd/>
            </a:ln>
          </p:spPr>
          <p:txBody>
            <a:bodyPr wrap="none" anchor="ctr"/>
            <a:lstStyle/>
            <a:p>
              <a:endParaRPr lang="ja-JP" altLang="en-US">
                <a:latin typeface="+mn-ea"/>
                <a:ea typeface="+mn-ea"/>
              </a:endParaRPr>
            </a:p>
          </p:txBody>
        </p:sp>
        <p:sp>
          <p:nvSpPr>
            <p:cNvPr id="26649" name="Rectangle 24"/>
            <p:cNvSpPr>
              <a:spLocks noChangeArrowheads="1"/>
            </p:cNvSpPr>
            <p:nvPr/>
          </p:nvSpPr>
          <p:spPr bwMode="auto">
            <a:xfrm>
              <a:off x="330" y="2042"/>
              <a:ext cx="191" cy="146"/>
            </a:xfrm>
            <a:prstGeom prst="rect">
              <a:avLst/>
            </a:prstGeom>
            <a:solidFill>
              <a:schemeClr val="bg1"/>
            </a:solidFill>
            <a:ln w="9525">
              <a:noFill/>
              <a:miter lim="800000"/>
              <a:headEnd/>
              <a:tailEnd/>
            </a:ln>
          </p:spPr>
          <p:txBody>
            <a:bodyPr wrap="none" anchor="ctr"/>
            <a:lstStyle/>
            <a:p>
              <a:endParaRPr lang="ja-JP" altLang="en-US">
                <a:latin typeface="+mn-ea"/>
                <a:ea typeface="+mn-ea"/>
              </a:endParaRPr>
            </a:p>
          </p:txBody>
        </p:sp>
        <p:sp>
          <p:nvSpPr>
            <p:cNvPr id="26650" name="Rectangle 25"/>
            <p:cNvSpPr>
              <a:spLocks noChangeArrowheads="1"/>
            </p:cNvSpPr>
            <p:nvPr/>
          </p:nvSpPr>
          <p:spPr bwMode="auto">
            <a:xfrm>
              <a:off x="599" y="2068"/>
              <a:ext cx="229" cy="124"/>
            </a:xfrm>
            <a:prstGeom prst="rect">
              <a:avLst/>
            </a:prstGeom>
            <a:solidFill>
              <a:schemeClr val="bg1"/>
            </a:solidFill>
            <a:ln w="9525">
              <a:noFill/>
              <a:miter lim="800000"/>
              <a:headEnd/>
              <a:tailEnd/>
            </a:ln>
          </p:spPr>
          <p:txBody>
            <a:bodyPr wrap="none" anchor="ctr"/>
            <a:lstStyle/>
            <a:p>
              <a:endParaRPr lang="ja-JP" altLang="en-US">
                <a:latin typeface="+mn-ea"/>
                <a:ea typeface="+mn-ea"/>
              </a:endParaRPr>
            </a:p>
          </p:txBody>
        </p:sp>
        <p:sp>
          <p:nvSpPr>
            <p:cNvPr id="26651" name="Rectangle 26"/>
            <p:cNvSpPr>
              <a:spLocks noChangeArrowheads="1"/>
            </p:cNvSpPr>
            <p:nvPr/>
          </p:nvSpPr>
          <p:spPr bwMode="auto">
            <a:xfrm>
              <a:off x="643" y="1961"/>
              <a:ext cx="105" cy="154"/>
            </a:xfrm>
            <a:prstGeom prst="rect">
              <a:avLst/>
            </a:prstGeom>
            <a:solidFill>
              <a:schemeClr val="bg1"/>
            </a:solidFill>
            <a:ln w="9525">
              <a:noFill/>
              <a:miter lim="800000"/>
              <a:headEnd/>
              <a:tailEnd/>
            </a:ln>
          </p:spPr>
          <p:txBody>
            <a:bodyPr wrap="none" anchor="ctr"/>
            <a:lstStyle/>
            <a:p>
              <a:endParaRPr lang="ja-JP" altLang="en-US">
                <a:latin typeface="+mn-ea"/>
                <a:ea typeface="+mn-ea"/>
              </a:endParaRPr>
            </a:p>
          </p:txBody>
        </p:sp>
        <p:pic>
          <p:nvPicPr>
            <p:cNvPr id="26652" name="Picture 27" descr="build1"/>
            <p:cNvPicPr>
              <a:picLocks noChangeAspect="1" noChangeArrowheads="1"/>
            </p:cNvPicPr>
            <p:nvPr/>
          </p:nvPicPr>
          <p:blipFill>
            <a:blip r:embed="rId4" cstate="print"/>
            <a:srcRect/>
            <a:stretch>
              <a:fillRect/>
            </a:stretch>
          </p:blipFill>
          <p:spPr bwMode="auto">
            <a:xfrm>
              <a:off x="113" y="1933"/>
              <a:ext cx="771" cy="292"/>
            </a:xfrm>
            <a:prstGeom prst="rect">
              <a:avLst/>
            </a:prstGeom>
            <a:noFill/>
            <a:ln w="9525">
              <a:noFill/>
              <a:miter lim="800000"/>
              <a:headEnd/>
              <a:tailEnd/>
            </a:ln>
          </p:spPr>
        </p:pic>
      </p:grpSp>
      <p:sp>
        <p:nvSpPr>
          <p:cNvPr id="26642" name="Line 28"/>
          <p:cNvSpPr>
            <a:spLocks noChangeShapeType="1"/>
          </p:cNvSpPr>
          <p:nvPr/>
        </p:nvSpPr>
        <p:spPr bwMode="auto">
          <a:xfrm flipV="1">
            <a:off x="2411413" y="4044950"/>
            <a:ext cx="647700" cy="0"/>
          </a:xfrm>
          <a:prstGeom prst="line">
            <a:avLst/>
          </a:prstGeom>
          <a:noFill/>
          <a:ln w="57150">
            <a:solidFill>
              <a:srgbClr val="FF6600"/>
            </a:solidFill>
            <a:round/>
            <a:headEnd type="triangle" w="med" len="med"/>
            <a:tailEnd type="triangle" w="med" len="med"/>
          </a:ln>
        </p:spPr>
        <p:txBody>
          <a:bodyPr/>
          <a:lstStyle/>
          <a:p>
            <a:endParaRPr lang="ja-JP" altLang="en-US">
              <a:latin typeface="+mn-ea"/>
              <a:ea typeface="+mn-ea"/>
            </a:endParaRPr>
          </a:p>
        </p:txBody>
      </p:sp>
      <p:sp>
        <p:nvSpPr>
          <p:cNvPr id="26643" name="Rectangle 29"/>
          <p:cNvSpPr>
            <a:spLocks noChangeArrowheads="1"/>
          </p:cNvSpPr>
          <p:nvPr/>
        </p:nvSpPr>
        <p:spPr bwMode="auto">
          <a:xfrm>
            <a:off x="1260475" y="4171950"/>
            <a:ext cx="1223963" cy="304800"/>
          </a:xfrm>
          <a:prstGeom prst="rect">
            <a:avLst/>
          </a:prstGeom>
          <a:noFill/>
          <a:ln w="9525">
            <a:noFill/>
            <a:miter lim="800000"/>
            <a:headEnd/>
            <a:tailEnd/>
          </a:ln>
        </p:spPr>
        <p:txBody>
          <a:bodyPr>
            <a:spAutoFit/>
          </a:bodyPr>
          <a:lstStyle/>
          <a:p>
            <a:r>
              <a:rPr lang="ja-JP" altLang="en-US" sz="1400">
                <a:solidFill>
                  <a:srgbClr val="000066"/>
                </a:solidFill>
                <a:latin typeface="+mn-ea"/>
                <a:ea typeface="+mn-ea"/>
              </a:rPr>
              <a:t>外部クラウド</a:t>
            </a:r>
          </a:p>
        </p:txBody>
      </p:sp>
      <p:sp>
        <p:nvSpPr>
          <p:cNvPr id="26644" name="Rectangle 30"/>
          <p:cNvSpPr>
            <a:spLocks noChangeArrowheads="1"/>
          </p:cNvSpPr>
          <p:nvPr/>
        </p:nvSpPr>
        <p:spPr bwMode="auto">
          <a:xfrm>
            <a:off x="205241" y="5816660"/>
            <a:ext cx="5574393" cy="461665"/>
          </a:xfrm>
          <a:prstGeom prst="rect">
            <a:avLst/>
          </a:prstGeom>
          <a:noFill/>
          <a:ln w="9525">
            <a:noFill/>
            <a:miter lim="800000"/>
            <a:headEnd/>
            <a:tailEnd/>
          </a:ln>
        </p:spPr>
        <p:txBody>
          <a:bodyPr wrap="square">
            <a:spAutoFit/>
          </a:bodyPr>
          <a:lstStyle/>
          <a:p>
            <a:r>
              <a:rPr lang="en-US" altLang="ja-JP" sz="2400" dirty="0" smtClean="0">
                <a:latin typeface="+mn-ea"/>
                <a:ea typeface="+mn-ea"/>
                <a:cs typeface="Arial" pitchFamily="34" charset="0"/>
              </a:rPr>
              <a:t>http</a:t>
            </a:r>
            <a:r>
              <a:rPr lang="en-US" altLang="ja-JP" sz="2400" dirty="0">
                <a:latin typeface="+mn-ea"/>
                <a:ea typeface="+mn-ea"/>
                <a:cs typeface="Arial" pitchFamily="34" charset="0"/>
              </a:rPr>
              <a:t>://grace-center.jp/prj_educloud.html</a:t>
            </a:r>
          </a:p>
        </p:txBody>
      </p:sp>
      <p:sp>
        <p:nvSpPr>
          <p:cNvPr id="26647" name="Rectangle 11"/>
          <p:cNvSpPr>
            <a:spLocks noChangeArrowheads="1"/>
          </p:cNvSpPr>
          <p:nvPr/>
        </p:nvSpPr>
        <p:spPr bwMode="auto">
          <a:xfrm>
            <a:off x="139700" y="4797433"/>
            <a:ext cx="1439863" cy="338138"/>
          </a:xfrm>
          <a:prstGeom prst="rect">
            <a:avLst/>
          </a:prstGeom>
          <a:noFill/>
          <a:ln w="9525">
            <a:noFill/>
            <a:miter lim="800000"/>
            <a:headEnd/>
            <a:tailEnd/>
          </a:ln>
        </p:spPr>
        <p:txBody>
          <a:bodyPr>
            <a:spAutoFit/>
          </a:bodyPr>
          <a:lstStyle/>
          <a:p>
            <a:endParaRPr lang="ja-JP" altLang="en-US" sz="1600" b="1" dirty="0">
              <a:solidFill>
                <a:srgbClr val="000066"/>
              </a:solidFill>
              <a:latin typeface="+mn-ea"/>
              <a:ea typeface="+mn-ea"/>
            </a:endParaRPr>
          </a:p>
        </p:txBody>
      </p:sp>
      <p:pic>
        <p:nvPicPr>
          <p:cNvPr id="32" name="Picture 8">
            <a:hlinkClick r:id="rId5" action="ppaction://hlinkfile"/>
          </p:cNvPr>
          <p:cNvPicPr>
            <a:picLocks noChangeAspect="1" noChangeArrowheads="1"/>
          </p:cNvPicPr>
          <p:nvPr/>
        </p:nvPicPr>
        <p:blipFill>
          <a:blip r:embed="rId6" cstate="print"/>
          <a:srcRect/>
          <a:stretch>
            <a:fillRect/>
          </a:stretch>
        </p:blipFill>
        <p:spPr bwMode="auto">
          <a:xfrm>
            <a:off x="3131840" y="1772816"/>
            <a:ext cx="2016224" cy="562592"/>
          </a:xfrm>
          <a:prstGeom prst="rect">
            <a:avLst/>
          </a:prstGeom>
          <a:noFill/>
          <a:ln w="9525">
            <a:noFill/>
            <a:miter lim="800000"/>
            <a:headEnd/>
            <a:tailEnd/>
          </a:ln>
        </p:spPr>
      </p:pic>
      <p:sp>
        <p:nvSpPr>
          <p:cNvPr id="8" name="正方形/長方形 7"/>
          <p:cNvSpPr/>
          <p:nvPr/>
        </p:nvSpPr>
        <p:spPr>
          <a:xfrm>
            <a:off x="6758481" y="5706154"/>
            <a:ext cx="2277569" cy="646331"/>
          </a:xfrm>
          <a:prstGeom prst="rect">
            <a:avLst/>
          </a:prstGeom>
        </p:spPr>
        <p:txBody>
          <a:bodyPr wrap="square">
            <a:spAutoFit/>
          </a:bodyPr>
          <a:lstStyle/>
          <a:p>
            <a:r>
              <a:rPr lang="ja-JP" altLang="en-US" b="1" dirty="0">
                <a:solidFill>
                  <a:srgbClr val="000066"/>
                </a:solidFill>
                <a:latin typeface="+mn-ea"/>
                <a:ea typeface="+mn-ea"/>
              </a:rPr>
              <a:t>学術コミュニティ内で環境を検索・利活用</a:t>
            </a:r>
          </a:p>
        </p:txBody>
      </p:sp>
      <p:sp>
        <p:nvSpPr>
          <p:cNvPr id="9" name="正方形/長方形 8"/>
          <p:cNvSpPr/>
          <p:nvPr/>
        </p:nvSpPr>
        <p:spPr>
          <a:xfrm>
            <a:off x="6988630" y="2815850"/>
            <a:ext cx="2155370" cy="646331"/>
          </a:xfrm>
          <a:prstGeom prst="rect">
            <a:avLst/>
          </a:prstGeom>
        </p:spPr>
        <p:txBody>
          <a:bodyPr wrap="square">
            <a:spAutoFit/>
          </a:bodyPr>
          <a:lstStyle/>
          <a:p>
            <a:r>
              <a:rPr lang="ja-JP" altLang="en-US" b="1" dirty="0">
                <a:solidFill>
                  <a:srgbClr val="000066"/>
                </a:solidFill>
                <a:latin typeface="+mn-ea"/>
                <a:ea typeface="+mn-ea"/>
              </a:rPr>
              <a:t>基盤からアプリまですべてを改良可能</a:t>
            </a:r>
          </a:p>
        </p:txBody>
      </p:sp>
      <p:sp>
        <p:nvSpPr>
          <p:cNvPr id="10" name="正方形/長方形 9"/>
          <p:cNvSpPr/>
          <p:nvPr/>
        </p:nvSpPr>
        <p:spPr>
          <a:xfrm>
            <a:off x="712647" y="5342605"/>
            <a:ext cx="2279791" cy="369332"/>
          </a:xfrm>
          <a:prstGeom prst="rect">
            <a:avLst/>
          </a:prstGeom>
        </p:spPr>
        <p:txBody>
          <a:bodyPr wrap="none">
            <a:spAutoFit/>
          </a:bodyPr>
          <a:lstStyle/>
          <a:p>
            <a:r>
              <a:rPr lang="ja-JP" altLang="en-US" b="1" dirty="0">
                <a:solidFill>
                  <a:srgbClr val="000066"/>
                </a:solidFill>
                <a:latin typeface="+mn-ea"/>
                <a:ea typeface="+mn-ea"/>
              </a:rPr>
              <a:t>他のクラウドとの連携</a:t>
            </a:r>
          </a:p>
        </p:txBody>
      </p:sp>
      <p:sp>
        <p:nvSpPr>
          <p:cNvPr id="11" name="正方形/長方形 10"/>
          <p:cNvSpPr/>
          <p:nvPr/>
        </p:nvSpPr>
        <p:spPr>
          <a:xfrm>
            <a:off x="398916" y="2820988"/>
            <a:ext cx="2233159" cy="646331"/>
          </a:xfrm>
          <a:prstGeom prst="rect">
            <a:avLst/>
          </a:prstGeom>
        </p:spPr>
        <p:txBody>
          <a:bodyPr wrap="square">
            <a:spAutoFit/>
          </a:bodyPr>
          <a:lstStyle/>
          <a:p>
            <a:r>
              <a:rPr lang="ja-JP" altLang="en-US" b="1" dirty="0">
                <a:solidFill>
                  <a:srgbClr val="000066"/>
                </a:solidFill>
                <a:latin typeface="+mn-ea"/>
                <a:ea typeface="+mn-ea"/>
              </a:rPr>
              <a:t>他への影響を恐れずのびのび実験</a:t>
            </a: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Rectangle 2"/>
          <p:cNvSpPr>
            <a:spLocks noGrp="1" noChangeArrowheads="1"/>
          </p:cNvSpPr>
          <p:nvPr>
            <p:ph type="title"/>
          </p:nvPr>
        </p:nvSpPr>
        <p:spPr/>
        <p:txBody>
          <a:bodyPr/>
          <a:lstStyle/>
          <a:p>
            <a:r>
              <a:rPr lang="en-US" altLang="ja-JP" dirty="0" err="1" smtClean="0">
                <a:latin typeface="HGP創英角ｺﾞｼｯｸUB" pitchFamily="50" charset="-128"/>
                <a:ea typeface="HGP創英角ｺﾞｼｯｸUB" pitchFamily="50" charset="-128"/>
              </a:rPr>
              <a:t>edubase</a:t>
            </a:r>
            <a:r>
              <a:rPr lang="en-US" altLang="ja-JP" dirty="0" smtClean="0">
                <a:latin typeface="HGP創英角ｺﾞｼｯｸUB" pitchFamily="50" charset="-128"/>
                <a:ea typeface="HGP創英角ｺﾞｼｯｸUB" pitchFamily="50" charset="-128"/>
              </a:rPr>
              <a:t> Cloud</a:t>
            </a:r>
            <a:r>
              <a:rPr lang="ja-JP" altLang="en-US" dirty="0" smtClean="0">
                <a:latin typeface="HGP創英角ｺﾞｼｯｸUB" pitchFamily="50" charset="-128"/>
                <a:ea typeface="HGP創英角ｺﾞｼｯｸUB" pitchFamily="50" charset="-128"/>
              </a:rPr>
              <a:t>の構成</a:t>
            </a:r>
          </a:p>
        </p:txBody>
      </p:sp>
      <p:sp>
        <p:nvSpPr>
          <p:cNvPr id="30" name="スライド番号プレースホルダ 2"/>
          <p:cNvSpPr>
            <a:spLocks noGrp="1"/>
          </p:cNvSpPr>
          <p:nvPr>
            <p:ph type="sldNum" sz="quarter" idx="10"/>
          </p:nvPr>
        </p:nvSpPr>
        <p:spPr/>
        <p:txBody>
          <a:bodyPr/>
          <a:lstStyle/>
          <a:p>
            <a:fld id="{2D49EB63-8A47-42A8-B1AF-7D6D75D2383C}" type="slidenum">
              <a:rPr lang="ja-JP" altLang="en-US" smtClean="0"/>
              <a:pPr/>
              <a:t>8</a:t>
            </a:fld>
            <a:endParaRPr lang="ja-JP" altLang="en-US" dirty="0"/>
          </a:p>
        </p:txBody>
      </p:sp>
      <p:sp>
        <p:nvSpPr>
          <p:cNvPr id="28675" name="AutoShape 3"/>
          <p:cNvSpPr>
            <a:spLocks noChangeArrowheads="1"/>
          </p:cNvSpPr>
          <p:nvPr/>
        </p:nvSpPr>
        <p:spPr bwMode="auto">
          <a:xfrm>
            <a:off x="7696017" y="2141800"/>
            <a:ext cx="1143000" cy="838200"/>
          </a:xfrm>
          <a:prstGeom prst="can">
            <a:avLst>
              <a:gd name="adj" fmla="val 25000"/>
            </a:avLst>
          </a:prstGeom>
          <a:solidFill>
            <a:srgbClr val="FFFFFF"/>
          </a:solidFill>
          <a:ln w="9525">
            <a:solidFill>
              <a:schemeClr val="tx1"/>
            </a:solidFill>
            <a:round/>
            <a:headEnd/>
            <a:tailEnd/>
          </a:ln>
        </p:spPr>
        <p:txBody>
          <a:bodyPr anchor="ctr"/>
          <a:lstStyle/>
          <a:p>
            <a:pPr algn="ctr"/>
            <a:r>
              <a:rPr lang="ja-JP" altLang="en-US" sz="1600" dirty="0" smtClean="0">
                <a:latin typeface="+mn-ea"/>
                <a:ea typeface="+mn-ea"/>
              </a:rPr>
              <a:t>アーカイブ</a:t>
            </a:r>
            <a:endParaRPr lang="ja-JP" altLang="en-US" sz="1600" dirty="0">
              <a:latin typeface="+mn-ea"/>
              <a:ea typeface="+mn-ea"/>
            </a:endParaRPr>
          </a:p>
        </p:txBody>
      </p:sp>
      <p:sp>
        <p:nvSpPr>
          <p:cNvPr id="28680" name="AutoShape 2542"/>
          <p:cNvSpPr>
            <a:spLocks noChangeArrowheads="1"/>
          </p:cNvSpPr>
          <p:nvPr/>
        </p:nvSpPr>
        <p:spPr bwMode="auto">
          <a:xfrm>
            <a:off x="436426" y="2070042"/>
            <a:ext cx="1430460" cy="4032448"/>
          </a:xfrm>
          <a:prstGeom prst="roundRect">
            <a:avLst>
              <a:gd name="adj" fmla="val 16667"/>
            </a:avLst>
          </a:prstGeom>
          <a:solidFill>
            <a:schemeClr val="accent3">
              <a:lumMod val="20000"/>
              <a:lumOff val="80000"/>
            </a:schemeClr>
          </a:solidFill>
          <a:ln w="38100">
            <a:solidFill>
              <a:srgbClr val="FF3300"/>
            </a:solidFill>
            <a:prstDash val="sysDash"/>
            <a:round/>
            <a:headEnd/>
            <a:tailEnd/>
          </a:ln>
        </p:spPr>
        <p:txBody>
          <a:bodyPr wrap="none" anchor="ctr"/>
          <a:lstStyle/>
          <a:p>
            <a:endParaRPr lang="ja-JP" altLang="en-US">
              <a:latin typeface="+mn-ea"/>
              <a:ea typeface="+mn-ea"/>
            </a:endParaRPr>
          </a:p>
        </p:txBody>
      </p:sp>
      <p:sp>
        <p:nvSpPr>
          <p:cNvPr id="28687" name="Text Box 2548"/>
          <p:cNvSpPr txBox="1">
            <a:spLocks noChangeArrowheads="1"/>
          </p:cNvSpPr>
          <p:nvPr/>
        </p:nvSpPr>
        <p:spPr bwMode="auto">
          <a:xfrm>
            <a:off x="750745" y="1751600"/>
            <a:ext cx="801823" cy="276999"/>
          </a:xfrm>
          <a:prstGeom prst="rect">
            <a:avLst/>
          </a:prstGeom>
          <a:solidFill>
            <a:srgbClr val="FF3300"/>
          </a:solidFill>
          <a:ln w="9525">
            <a:solidFill>
              <a:srgbClr val="FF3300"/>
            </a:solidFill>
            <a:miter lim="800000"/>
            <a:headEnd/>
            <a:tailEnd/>
          </a:ln>
        </p:spPr>
        <p:txBody>
          <a:bodyPr wrap="none">
            <a:spAutoFit/>
          </a:bodyPr>
          <a:lstStyle/>
          <a:p>
            <a:r>
              <a:rPr lang="en-US" altLang="ja-JP" sz="1200" b="1" dirty="0">
                <a:solidFill>
                  <a:schemeClr val="bg1"/>
                </a:solidFill>
                <a:latin typeface="+mn-ea"/>
                <a:ea typeface="+mn-ea"/>
              </a:rPr>
              <a:t>Cloud#15</a:t>
            </a:r>
          </a:p>
        </p:txBody>
      </p:sp>
      <p:pic>
        <p:nvPicPr>
          <p:cNvPr id="22" name="Picture 4">
            <a:hlinkClick r:id="rId3"/>
          </p:cNvPr>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6907273" y="154719"/>
            <a:ext cx="2108513" cy="57351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25" name="タイトル 1"/>
          <p:cNvSpPr txBox="1">
            <a:spLocks/>
          </p:cNvSpPr>
          <p:nvPr/>
        </p:nvSpPr>
        <p:spPr>
          <a:xfrm>
            <a:off x="7068172" y="1528843"/>
            <a:ext cx="2001281" cy="599895"/>
          </a:xfrm>
          <a:prstGeom prst="rect">
            <a:avLst/>
          </a:prstGeom>
        </p:spPr>
        <p:txBody>
          <a:bodyPr/>
          <a:lstStyle/>
          <a:p>
            <a:pPr eaLnBrk="0" hangingPunct="0"/>
            <a:r>
              <a:rPr lang="ja-JP" altLang="en-US" sz="1600" dirty="0">
                <a:latin typeface="+mn-ea"/>
                <a:cs typeface="Arial Unicode MS" pitchFamily="50" charset="-128"/>
              </a:rPr>
              <a:t>アーカイブ申請により管理者</a:t>
            </a:r>
            <a:r>
              <a:rPr lang="ja-JP" altLang="en-US" sz="1600" dirty="0" smtClean="0">
                <a:latin typeface="+mn-ea"/>
                <a:cs typeface="Arial Unicode MS" pitchFamily="50" charset="-128"/>
              </a:rPr>
              <a:t>が</a:t>
            </a:r>
            <a:r>
              <a:rPr kumimoji="1" lang="ja-JP" altLang="en-US" sz="1600" i="0" u="none" strike="noStrike" kern="1200" cap="none" spc="0" normalizeH="0" baseline="0" noProof="0" dirty="0" smtClean="0">
                <a:ln>
                  <a:noFill/>
                </a:ln>
                <a:solidFill>
                  <a:schemeClr val="tx1"/>
                </a:solidFill>
                <a:effectLst/>
                <a:uLnTx/>
                <a:uFillTx/>
                <a:latin typeface="+mn-ea"/>
                <a:ea typeface="+mn-ea"/>
                <a:cs typeface="Arial Unicode MS" pitchFamily="50" charset="-128"/>
              </a:rPr>
              <a:t>保存</a:t>
            </a:r>
          </a:p>
        </p:txBody>
      </p:sp>
      <p:sp>
        <p:nvSpPr>
          <p:cNvPr id="26" name="タイトル 1"/>
          <p:cNvSpPr txBox="1">
            <a:spLocks/>
          </p:cNvSpPr>
          <p:nvPr/>
        </p:nvSpPr>
        <p:spPr>
          <a:xfrm>
            <a:off x="7068172" y="3081361"/>
            <a:ext cx="1696752" cy="705693"/>
          </a:xfrm>
          <a:prstGeom prst="rect">
            <a:avLst/>
          </a:prstGeom>
        </p:spPr>
        <p:txBody>
          <a:bodyPr/>
          <a:lstStyle/>
          <a:p>
            <a:pPr eaLnBrk="0" hangingPunct="0"/>
            <a:r>
              <a:rPr lang="ja-JP" altLang="en-US" dirty="0">
                <a:latin typeface="+mn-ea"/>
                <a:cs typeface="Arial Unicode MS" pitchFamily="50" charset="-128"/>
              </a:rPr>
              <a:t>必要に応じ利用者</a:t>
            </a:r>
            <a:r>
              <a:rPr lang="ja-JP" altLang="en-US" dirty="0" smtClean="0">
                <a:latin typeface="+mn-ea"/>
                <a:cs typeface="Arial Unicode MS" pitchFamily="50" charset="-128"/>
              </a:rPr>
              <a:t>が</a:t>
            </a:r>
            <a:r>
              <a:rPr kumimoji="1" lang="ja-JP" altLang="en-US" i="0" u="none" strike="noStrike" kern="1200" cap="none" spc="0" normalizeH="0" baseline="0" noProof="0" dirty="0" smtClean="0">
                <a:ln>
                  <a:noFill/>
                </a:ln>
                <a:solidFill>
                  <a:schemeClr val="tx1"/>
                </a:solidFill>
                <a:effectLst/>
                <a:uLnTx/>
                <a:uFillTx/>
                <a:latin typeface="+mn-ea"/>
                <a:ea typeface="+mn-ea"/>
                <a:cs typeface="Arial Unicode MS" pitchFamily="50" charset="-128"/>
              </a:rPr>
              <a:t>リストア</a:t>
            </a:r>
          </a:p>
        </p:txBody>
      </p:sp>
      <p:sp>
        <p:nvSpPr>
          <p:cNvPr id="29" name="AutoShape 3"/>
          <p:cNvSpPr>
            <a:spLocks noChangeArrowheads="1"/>
          </p:cNvSpPr>
          <p:nvPr/>
        </p:nvSpPr>
        <p:spPr bwMode="auto">
          <a:xfrm>
            <a:off x="7686889" y="5002038"/>
            <a:ext cx="1152128" cy="936104"/>
          </a:xfrm>
          <a:prstGeom prst="can">
            <a:avLst>
              <a:gd name="adj" fmla="val 25000"/>
            </a:avLst>
          </a:prstGeom>
          <a:solidFill>
            <a:srgbClr val="FFFFFF"/>
          </a:solidFill>
          <a:ln w="9525">
            <a:solidFill>
              <a:schemeClr val="tx1"/>
            </a:solidFill>
            <a:round/>
            <a:headEnd/>
            <a:tailEnd/>
          </a:ln>
        </p:spPr>
        <p:txBody>
          <a:bodyPr anchor="ctr"/>
          <a:lstStyle/>
          <a:p>
            <a:r>
              <a:rPr lang="en-US" altLang="ja-JP" sz="1400" dirty="0" smtClean="0">
                <a:latin typeface="+mn-ea"/>
                <a:ea typeface="+mn-ea"/>
              </a:rPr>
              <a:t>LDAP</a:t>
            </a:r>
            <a:r>
              <a:rPr lang="ja-JP" altLang="en-US" sz="1400" dirty="0" smtClean="0">
                <a:latin typeface="+mn-ea"/>
                <a:ea typeface="+mn-ea"/>
              </a:rPr>
              <a:t>によるユーザ管理</a:t>
            </a:r>
            <a:endParaRPr lang="ja-JP" altLang="en-US" sz="1400" dirty="0">
              <a:latin typeface="+mn-ea"/>
              <a:ea typeface="+mn-ea"/>
            </a:endParaRPr>
          </a:p>
        </p:txBody>
      </p:sp>
      <p:sp>
        <p:nvSpPr>
          <p:cNvPr id="32" name="正方形/長方形 31"/>
          <p:cNvSpPr/>
          <p:nvPr/>
        </p:nvSpPr>
        <p:spPr>
          <a:xfrm>
            <a:off x="615584" y="1055990"/>
            <a:ext cx="4331635" cy="584775"/>
          </a:xfrm>
          <a:prstGeom prst="rect">
            <a:avLst/>
          </a:prstGeom>
        </p:spPr>
        <p:txBody>
          <a:bodyPr wrap="none">
            <a:spAutoFit/>
          </a:bodyPr>
          <a:lstStyle/>
          <a:p>
            <a:r>
              <a:rPr lang="ja-JP" altLang="en-US" sz="3200" dirty="0" smtClean="0">
                <a:latin typeface="+mn-ea"/>
                <a:ea typeface="+mn-ea"/>
              </a:rPr>
              <a:t>ミニクラウドとアーカイブ</a:t>
            </a:r>
            <a:endParaRPr lang="ja-JP" altLang="en-US" sz="3200" dirty="0">
              <a:latin typeface="+mn-ea"/>
              <a:ea typeface="+mn-ea"/>
            </a:endParaRPr>
          </a:p>
        </p:txBody>
      </p:sp>
      <p:sp>
        <p:nvSpPr>
          <p:cNvPr id="29804" name="正方形/長方形 29803"/>
          <p:cNvSpPr/>
          <p:nvPr/>
        </p:nvSpPr>
        <p:spPr>
          <a:xfrm>
            <a:off x="629142" y="2141804"/>
            <a:ext cx="1045028" cy="536347"/>
          </a:xfrm>
          <a:prstGeom prst="rect">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smtClean="0"/>
              <a:t>Cluster</a:t>
            </a:r>
          </a:p>
          <a:p>
            <a:pPr algn="ctr"/>
            <a:r>
              <a:rPr lang="en-US" altLang="ja-JP" sz="1400" dirty="0" smtClean="0"/>
              <a:t>Controller</a:t>
            </a:r>
            <a:endParaRPr kumimoji="1" lang="ja-JP" altLang="en-US" sz="1400" dirty="0"/>
          </a:p>
        </p:txBody>
      </p:sp>
      <p:sp>
        <p:nvSpPr>
          <p:cNvPr id="1325" name="正方形/長方形 1324"/>
          <p:cNvSpPr/>
          <p:nvPr/>
        </p:nvSpPr>
        <p:spPr>
          <a:xfrm>
            <a:off x="629142" y="4176425"/>
            <a:ext cx="1045028" cy="536347"/>
          </a:xfrm>
          <a:prstGeom prst="rect">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smtClean="0"/>
              <a:t>Cluster</a:t>
            </a:r>
          </a:p>
          <a:p>
            <a:pPr algn="ctr"/>
            <a:r>
              <a:rPr lang="en-US" altLang="ja-JP" sz="1400" dirty="0" smtClean="0"/>
              <a:t>Controller</a:t>
            </a:r>
            <a:endParaRPr kumimoji="1" lang="ja-JP" altLang="en-US" sz="1400" dirty="0"/>
          </a:p>
        </p:txBody>
      </p:sp>
      <p:sp>
        <p:nvSpPr>
          <p:cNvPr id="29805" name="フローチャート : 磁気ディスク 29804"/>
          <p:cNvSpPr/>
          <p:nvPr/>
        </p:nvSpPr>
        <p:spPr>
          <a:xfrm>
            <a:off x="629142" y="2841138"/>
            <a:ext cx="1045028" cy="552450"/>
          </a:xfrm>
          <a:prstGeom prst="flowChartMagneticDisk">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solidFill>
                  <a:schemeClr val="tx1"/>
                </a:solidFill>
              </a:rPr>
              <a:t>S3</a:t>
            </a:r>
            <a:endParaRPr kumimoji="1" lang="ja-JP" altLang="en-US" dirty="0">
              <a:solidFill>
                <a:schemeClr val="tx1"/>
              </a:solidFill>
            </a:endParaRPr>
          </a:p>
        </p:txBody>
      </p:sp>
      <p:sp>
        <p:nvSpPr>
          <p:cNvPr id="1327" name="フローチャート : 磁気ディスク 1326"/>
          <p:cNvSpPr/>
          <p:nvPr/>
        </p:nvSpPr>
        <p:spPr>
          <a:xfrm>
            <a:off x="629142" y="3499951"/>
            <a:ext cx="1045028" cy="552450"/>
          </a:xfrm>
          <a:prstGeom prst="flowChartMagneticDisk">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solidFill>
                  <a:schemeClr val="tx1"/>
                </a:solidFill>
              </a:rPr>
              <a:t>EBS</a:t>
            </a:r>
            <a:endParaRPr kumimoji="1" lang="ja-JP" altLang="en-US" dirty="0">
              <a:solidFill>
                <a:schemeClr val="tx1"/>
              </a:solidFill>
            </a:endParaRPr>
          </a:p>
        </p:txBody>
      </p:sp>
      <p:grpSp>
        <p:nvGrpSpPr>
          <p:cNvPr id="29808" name="グループ化 29807"/>
          <p:cNvGrpSpPr/>
          <p:nvPr/>
        </p:nvGrpSpPr>
        <p:grpSpPr>
          <a:xfrm>
            <a:off x="585599" y="4913619"/>
            <a:ext cx="1132114" cy="1112950"/>
            <a:chOff x="9416143" y="5396707"/>
            <a:chExt cx="1132114" cy="1112950"/>
          </a:xfrm>
        </p:grpSpPr>
        <p:sp>
          <p:nvSpPr>
            <p:cNvPr id="29807" name="正方形/長方形 29806"/>
            <p:cNvSpPr/>
            <p:nvPr/>
          </p:nvSpPr>
          <p:spPr>
            <a:xfrm>
              <a:off x="9416143" y="5396707"/>
              <a:ext cx="1132114" cy="1112950"/>
            </a:xfrm>
            <a:prstGeom prst="rect">
              <a:avLst/>
            </a:prstGeom>
            <a:solidFill>
              <a:schemeClr val="bg1">
                <a:lumMod val="95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806" name="正方形/長方形 29805"/>
            <p:cNvSpPr/>
            <p:nvPr/>
          </p:nvSpPr>
          <p:spPr>
            <a:xfrm>
              <a:off x="9503229" y="5476876"/>
              <a:ext cx="206828" cy="2016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29" name="正方形/長方形 1328"/>
            <p:cNvSpPr/>
            <p:nvPr/>
          </p:nvSpPr>
          <p:spPr>
            <a:xfrm>
              <a:off x="9759043" y="5476876"/>
              <a:ext cx="206828" cy="2016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30" name="正方形/長方形 1329"/>
            <p:cNvSpPr/>
            <p:nvPr/>
          </p:nvSpPr>
          <p:spPr>
            <a:xfrm>
              <a:off x="10014857" y="5476876"/>
              <a:ext cx="206828" cy="2016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31" name="正方形/長方形 1330"/>
            <p:cNvSpPr/>
            <p:nvPr/>
          </p:nvSpPr>
          <p:spPr>
            <a:xfrm>
              <a:off x="10270671" y="5476876"/>
              <a:ext cx="206828" cy="2016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32" name="正方形/長方形 1331"/>
            <p:cNvSpPr/>
            <p:nvPr/>
          </p:nvSpPr>
          <p:spPr>
            <a:xfrm>
              <a:off x="9503225" y="5727250"/>
              <a:ext cx="206828" cy="2016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33" name="正方形/長方形 1332"/>
            <p:cNvSpPr/>
            <p:nvPr/>
          </p:nvSpPr>
          <p:spPr>
            <a:xfrm>
              <a:off x="9759039" y="5727250"/>
              <a:ext cx="206828" cy="2016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34" name="正方形/長方形 1333"/>
            <p:cNvSpPr/>
            <p:nvPr/>
          </p:nvSpPr>
          <p:spPr>
            <a:xfrm>
              <a:off x="10014853" y="5727250"/>
              <a:ext cx="206828" cy="2016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35" name="正方形/長方形 1334"/>
            <p:cNvSpPr/>
            <p:nvPr/>
          </p:nvSpPr>
          <p:spPr>
            <a:xfrm>
              <a:off x="10270667" y="5727250"/>
              <a:ext cx="206828" cy="2016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36" name="正方形/長方形 1335"/>
            <p:cNvSpPr/>
            <p:nvPr/>
          </p:nvSpPr>
          <p:spPr>
            <a:xfrm>
              <a:off x="9503229" y="5980456"/>
              <a:ext cx="206828" cy="2016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37" name="正方形/長方形 1336"/>
            <p:cNvSpPr/>
            <p:nvPr/>
          </p:nvSpPr>
          <p:spPr>
            <a:xfrm>
              <a:off x="9759043" y="5980456"/>
              <a:ext cx="206828" cy="2016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38" name="正方形/長方形 1337"/>
            <p:cNvSpPr/>
            <p:nvPr/>
          </p:nvSpPr>
          <p:spPr>
            <a:xfrm>
              <a:off x="10014857" y="5980456"/>
              <a:ext cx="206828" cy="2016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39" name="正方形/長方形 1338"/>
            <p:cNvSpPr/>
            <p:nvPr/>
          </p:nvSpPr>
          <p:spPr>
            <a:xfrm>
              <a:off x="10270671" y="5980456"/>
              <a:ext cx="206828" cy="2016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40" name="正方形/長方形 1339"/>
            <p:cNvSpPr/>
            <p:nvPr/>
          </p:nvSpPr>
          <p:spPr>
            <a:xfrm>
              <a:off x="9503225" y="6230830"/>
              <a:ext cx="206828" cy="2016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41" name="正方形/長方形 1340"/>
            <p:cNvSpPr/>
            <p:nvPr/>
          </p:nvSpPr>
          <p:spPr>
            <a:xfrm>
              <a:off x="9759039" y="6230830"/>
              <a:ext cx="206828" cy="2016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42" name="正方形/長方形 1341"/>
            <p:cNvSpPr/>
            <p:nvPr/>
          </p:nvSpPr>
          <p:spPr>
            <a:xfrm>
              <a:off x="10014853" y="6230830"/>
              <a:ext cx="206828" cy="2016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43" name="正方形/長方形 1342"/>
            <p:cNvSpPr/>
            <p:nvPr/>
          </p:nvSpPr>
          <p:spPr>
            <a:xfrm>
              <a:off x="10270667" y="6230830"/>
              <a:ext cx="206828" cy="2016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346" name="AutoShape 2542"/>
          <p:cNvSpPr>
            <a:spLocks noChangeArrowheads="1"/>
          </p:cNvSpPr>
          <p:nvPr/>
        </p:nvSpPr>
        <p:spPr bwMode="auto">
          <a:xfrm>
            <a:off x="1938690" y="2070038"/>
            <a:ext cx="1430460" cy="4032448"/>
          </a:xfrm>
          <a:prstGeom prst="roundRect">
            <a:avLst>
              <a:gd name="adj" fmla="val 16667"/>
            </a:avLst>
          </a:prstGeom>
          <a:solidFill>
            <a:schemeClr val="accent3">
              <a:lumMod val="20000"/>
              <a:lumOff val="80000"/>
            </a:schemeClr>
          </a:solidFill>
          <a:ln w="38100">
            <a:solidFill>
              <a:srgbClr val="FF3300"/>
            </a:solidFill>
            <a:prstDash val="sysDash"/>
            <a:round/>
            <a:headEnd/>
            <a:tailEnd/>
          </a:ln>
        </p:spPr>
        <p:txBody>
          <a:bodyPr wrap="none" anchor="ctr"/>
          <a:lstStyle/>
          <a:p>
            <a:endParaRPr lang="ja-JP" altLang="en-US">
              <a:latin typeface="+mn-ea"/>
              <a:ea typeface="+mn-ea"/>
            </a:endParaRPr>
          </a:p>
        </p:txBody>
      </p:sp>
      <p:sp>
        <p:nvSpPr>
          <p:cNvPr id="1347" name="Text Box 2548"/>
          <p:cNvSpPr txBox="1">
            <a:spLocks noChangeArrowheads="1"/>
          </p:cNvSpPr>
          <p:nvPr/>
        </p:nvSpPr>
        <p:spPr bwMode="auto">
          <a:xfrm>
            <a:off x="2253009" y="1751596"/>
            <a:ext cx="801823" cy="276999"/>
          </a:xfrm>
          <a:prstGeom prst="rect">
            <a:avLst/>
          </a:prstGeom>
          <a:solidFill>
            <a:srgbClr val="FF3300"/>
          </a:solidFill>
          <a:ln w="9525">
            <a:solidFill>
              <a:srgbClr val="FF3300"/>
            </a:solidFill>
            <a:miter lim="800000"/>
            <a:headEnd/>
            <a:tailEnd/>
          </a:ln>
        </p:spPr>
        <p:txBody>
          <a:bodyPr wrap="none">
            <a:spAutoFit/>
          </a:bodyPr>
          <a:lstStyle/>
          <a:p>
            <a:r>
              <a:rPr lang="en-US" altLang="ja-JP" sz="1200" b="1" dirty="0" smtClean="0">
                <a:solidFill>
                  <a:schemeClr val="bg1"/>
                </a:solidFill>
                <a:latin typeface="+mn-ea"/>
                <a:ea typeface="+mn-ea"/>
              </a:rPr>
              <a:t>Cloud#14</a:t>
            </a:r>
            <a:endParaRPr lang="en-US" altLang="ja-JP" sz="1200" b="1" dirty="0">
              <a:solidFill>
                <a:schemeClr val="bg1"/>
              </a:solidFill>
              <a:latin typeface="+mn-ea"/>
              <a:ea typeface="+mn-ea"/>
            </a:endParaRPr>
          </a:p>
        </p:txBody>
      </p:sp>
      <p:sp>
        <p:nvSpPr>
          <p:cNvPr id="1348" name="正方形/長方形 1347"/>
          <p:cNvSpPr/>
          <p:nvPr/>
        </p:nvSpPr>
        <p:spPr>
          <a:xfrm>
            <a:off x="2131406" y="2141800"/>
            <a:ext cx="1045028" cy="536347"/>
          </a:xfrm>
          <a:prstGeom prst="rect">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smtClean="0"/>
              <a:t>Cluster</a:t>
            </a:r>
          </a:p>
          <a:p>
            <a:pPr algn="ctr"/>
            <a:r>
              <a:rPr lang="en-US" altLang="ja-JP" sz="1400" dirty="0" smtClean="0"/>
              <a:t>Controller</a:t>
            </a:r>
            <a:endParaRPr kumimoji="1" lang="ja-JP" altLang="en-US" sz="1400" dirty="0"/>
          </a:p>
        </p:txBody>
      </p:sp>
      <p:sp>
        <p:nvSpPr>
          <p:cNvPr id="1349" name="正方形/長方形 1348"/>
          <p:cNvSpPr/>
          <p:nvPr/>
        </p:nvSpPr>
        <p:spPr>
          <a:xfrm>
            <a:off x="2131406" y="4176421"/>
            <a:ext cx="1045028" cy="536347"/>
          </a:xfrm>
          <a:prstGeom prst="rect">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smtClean="0"/>
              <a:t>Cluster</a:t>
            </a:r>
          </a:p>
          <a:p>
            <a:pPr algn="ctr"/>
            <a:r>
              <a:rPr lang="en-US" altLang="ja-JP" sz="1400" dirty="0" smtClean="0"/>
              <a:t>Controller</a:t>
            </a:r>
            <a:endParaRPr kumimoji="1" lang="ja-JP" altLang="en-US" sz="1400" dirty="0"/>
          </a:p>
        </p:txBody>
      </p:sp>
      <p:sp>
        <p:nvSpPr>
          <p:cNvPr id="1350" name="フローチャート : 磁気ディスク 1349"/>
          <p:cNvSpPr/>
          <p:nvPr/>
        </p:nvSpPr>
        <p:spPr>
          <a:xfrm>
            <a:off x="2131406" y="2841134"/>
            <a:ext cx="1045028" cy="552450"/>
          </a:xfrm>
          <a:prstGeom prst="flowChartMagneticDisk">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solidFill>
                  <a:schemeClr val="tx1"/>
                </a:solidFill>
              </a:rPr>
              <a:t>S3</a:t>
            </a:r>
            <a:endParaRPr kumimoji="1" lang="ja-JP" altLang="en-US" dirty="0">
              <a:solidFill>
                <a:schemeClr val="tx1"/>
              </a:solidFill>
            </a:endParaRPr>
          </a:p>
        </p:txBody>
      </p:sp>
      <p:sp>
        <p:nvSpPr>
          <p:cNvPr id="1351" name="フローチャート : 磁気ディスク 1350"/>
          <p:cNvSpPr/>
          <p:nvPr/>
        </p:nvSpPr>
        <p:spPr>
          <a:xfrm>
            <a:off x="2131406" y="3499947"/>
            <a:ext cx="1045028" cy="552450"/>
          </a:xfrm>
          <a:prstGeom prst="flowChartMagneticDisk">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solidFill>
                  <a:schemeClr val="tx1"/>
                </a:solidFill>
              </a:rPr>
              <a:t>EBS</a:t>
            </a:r>
            <a:endParaRPr kumimoji="1" lang="ja-JP" altLang="en-US" dirty="0">
              <a:solidFill>
                <a:schemeClr val="tx1"/>
              </a:solidFill>
            </a:endParaRPr>
          </a:p>
        </p:txBody>
      </p:sp>
      <p:grpSp>
        <p:nvGrpSpPr>
          <p:cNvPr id="1352" name="グループ化 1351"/>
          <p:cNvGrpSpPr/>
          <p:nvPr/>
        </p:nvGrpSpPr>
        <p:grpSpPr>
          <a:xfrm>
            <a:off x="2087863" y="4913615"/>
            <a:ext cx="1132114" cy="1112950"/>
            <a:chOff x="9416143" y="5396707"/>
            <a:chExt cx="1132114" cy="1112950"/>
          </a:xfrm>
        </p:grpSpPr>
        <p:sp>
          <p:nvSpPr>
            <p:cNvPr id="1353" name="正方形/長方形 1352"/>
            <p:cNvSpPr/>
            <p:nvPr/>
          </p:nvSpPr>
          <p:spPr>
            <a:xfrm>
              <a:off x="9416143" y="5396707"/>
              <a:ext cx="1132114" cy="1112950"/>
            </a:xfrm>
            <a:prstGeom prst="rect">
              <a:avLst/>
            </a:prstGeom>
            <a:solidFill>
              <a:schemeClr val="bg1">
                <a:lumMod val="95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54" name="正方形/長方形 1353"/>
            <p:cNvSpPr/>
            <p:nvPr/>
          </p:nvSpPr>
          <p:spPr>
            <a:xfrm>
              <a:off x="9503229" y="5476876"/>
              <a:ext cx="206828" cy="2016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55" name="正方形/長方形 1354"/>
            <p:cNvSpPr/>
            <p:nvPr/>
          </p:nvSpPr>
          <p:spPr>
            <a:xfrm>
              <a:off x="9759043" y="5476876"/>
              <a:ext cx="206828" cy="2016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56" name="正方形/長方形 1355"/>
            <p:cNvSpPr/>
            <p:nvPr/>
          </p:nvSpPr>
          <p:spPr>
            <a:xfrm>
              <a:off x="10014857" y="5476876"/>
              <a:ext cx="206828" cy="2016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57" name="正方形/長方形 1356"/>
            <p:cNvSpPr/>
            <p:nvPr/>
          </p:nvSpPr>
          <p:spPr>
            <a:xfrm>
              <a:off x="10270671" y="5476876"/>
              <a:ext cx="206828" cy="2016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58" name="正方形/長方形 1357"/>
            <p:cNvSpPr/>
            <p:nvPr/>
          </p:nvSpPr>
          <p:spPr>
            <a:xfrm>
              <a:off x="9503225" y="5727250"/>
              <a:ext cx="206828" cy="2016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59" name="正方形/長方形 1358"/>
            <p:cNvSpPr/>
            <p:nvPr/>
          </p:nvSpPr>
          <p:spPr>
            <a:xfrm>
              <a:off x="9759039" y="5727250"/>
              <a:ext cx="206828" cy="2016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60" name="正方形/長方形 1359"/>
            <p:cNvSpPr/>
            <p:nvPr/>
          </p:nvSpPr>
          <p:spPr>
            <a:xfrm>
              <a:off x="10014853" y="5727250"/>
              <a:ext cx="206828" cy="2016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61" name="正方形/長方形 1360"/>
            <p:cNvSpPr/>
            <p:nvPr/>
          </p:nvSpPr>
          <p:spPr>
            <a:xfrm>
              <a:off x="10270667" y="5727250"/>
              <a:ext cx="206828" cy="2016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62" name="正方形/長方形 1361"/>
            <p:cNvSpPr/>
            <p:nvPr/>
          </p:nvSpPr>
          <p:spPr>
            <a:xfrm>
              <a:off x="9503229" y="5980456"/>
              <a:ext cx="206828" cy="2016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63" name="正方形/長方形 1362"/>
            <p:cNvSpPr/>
            <p:nvPr/>
          </p:nvSpPr>
          <p:spPr>
            <a:xfrm>
              <a:off x="9759043" y="5980456"/>
              <a:ext cx="206828" cy="2016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64" name="正方形/長方形 1363"/>
            <p:cNvSpPr/>
            <p:nvPr/>
          </p:nvSpPr>
          <p:spPr>
            <a:xfrm>
              <a:off x="10014857" y="5980456"/>
              <a:ext cx="206828" cy="2016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65" name="正方形/長方形 1364"/>
            <p:cNvSpPr/>
            <p:nvPr/>
          </p:nvSpPr>
          <p:spPr>
            <a:xfrm>
              <a:off x="10270671" y="5980456"/>
              <a:ext cx="206828" cy="2016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66" name="正方形/長方形 1365"/>
            <p:cNvSpPr/>
            <p:nvPr/>
          </p:nvSpPr>
          <p:spPr>
            <a:xfrm>
              <a:off x="9503225" y="6230830"/>
              <a:ext cx="206828" cy="2016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67" name="正方形/長方形 1366"/>
            <p:cNvSpPr/>
            <p:nvPr/>
          </p:nvSpPr>
          <p:spPr>
            <a:xfrm>
              <a:off x="9759039" y="6230830"/>
              <a:ext cx="206828" cy="2016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68" name="正方形/長方形 1367"/>
            <p:cNvSpPr/>
            <p:nvPr/>
          </p:nvSpPr>
          <p:spPr>
            <a:xfrm>
              <a:off x="10014853" y="6230830"/>
              <a:ext cx="206828" cy="2016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69" name="正方形/長方形 1368"/>
            <p:cNvSpPr/>
            <p:nvPr/>
          </p:nvSpPr>
          <p:spPr>
            <a:xfrm>
              <a:off x="10270667" y="6230830"/>
              <a:ext cx="206828" cy="2016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370" name="AutoShape 2542"/>
          <p:cNvSpPr>
            <a:spLocks noChangeArrowheads="1"/>
          </p:cNvSpPr>
          <p:nvPr/>
        </p:nvSpPr>
        <p:spPr bwMode="auto">
          <a:xfrm>
            <a:off x="4017916" y="2080924"/>
            <a:ext cx="1430460" cy="4032448"/>
          </a:xfrm>
          <a:prstGeom prst="roundRect">
            <a:avLst>
              <a:gd name="adj" fmla="val 16667"/>
            </a:avLst>
          </a:prstGeom>
          <a:solidFill>
            <a:schemeClr val="accent3">
              <a:lumMod val="20000"/>
              <a:lumOff val="80000"/>
            </a:schemeClr>
          </a:solidFill>
          <a:ln w="38100">
            <a:solidFill>
              <a:srgbClr val="FF3300"/>
            </a:solidFill>
            <a:prstDash val="sysDash"/>
            <a:round/>
            <a:headEnd/>
            <a:tailEnd/>
          </a:ln>
        </p:spPr>
        <p:txBody>
          <a:bodyPr wrap="none" anchor="ctr"/>
          <a:lstStyle/>
          <a:p>
            <a:endParaRPr lang="ja-JP" altLang="en-US">
              <a:latin typeface="+mn-ea"/>
              <a:ea typeface="+mn-ea"/>
            </a:endParaRPr>
          </a:p>
        </p:txBody>
      </p:sp>
      <p:sp>
        <p:nvSpPr>
          <p:cNvPr id="1371" name="Text Box 2548"/>
          <p:cNvSpPr txBox="1">
            <a:spLocks noChangeArrowheads="1"/>
          </p:cNvSpPr>
          <p:nvPr/>
        </p:nvSpPr>
        <p:spPr bwMode="auto">
          <a:xfrm>
            <a:off x="4332235" y="1762482"/>
            <a:ext cx="801823" cy="276999"/>
          </a:xfrm>
          <a:prstGeom prst="rect">
            <a:avLst/>
          </a:prstGeom>
          <a:solidFill>
            <a:srgbClr val="FF3300"/>
          </a:solidFill>
          <a:ln w="9525">
            <a:solidFill>
              <a:srgbClr val="FF3300"/>
            </a:solidFill>
            <a:miter lim="800000"/>
            <a:headEnd/>
            <a:tailEnd/>
          </a:ln>
        </p:spPr>
        <p:txBody>
          <a:bodyPr wrap="none">
            <a:spAutoFit/>
          </a:bodyPr>
          <a:lstStyle/>
          <a:p>
            <a:r>
              <a:rPr lang="en-US" altLang="ja-JP" sz="1200" b="1" dirty="0" smtClean="0">
                <a:solidFill>
                  <a:schemeClr val="bg1"/>
                </a:solidFill>
                <a:latin typeface="+mn-ea"/>
                <a:ea typeface="+mn-ea"/>
              </a:rPr>
              <a:t>Cloud#02</a:t>
            </a:r>
            <a:endParaRPr lang="en-US" altLang="ja-JP" sz="1200" b="1" dirty="0">
              <a:solidFill>
                <a:schemeClr val="bg1"/>
              </a:solidFill>
              <a:latin typeface="+mn-ea"/>
              <a:ea typeface="+mn-ea"/>
            </a:endParaRPr>
          </a:p>
        </p:txBody>
      </p:sp>
      <p:sp>
        <p:nvSpPr>
          <p:cNvPr id="1372" name="正方形/長方形 1371"/>
          <p:cNvSpPr/>
          <p:nvPr/>
        </p:nvSpPr>
        <p:spPr>
          <a:xfrm>
            <a:off x="4210632" y="2152686"/>
            <a:ext cx="1045028" cy="536347"/>
          </a:xfrm>
          <a:prstGeom prst="rect">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smtClean="0"/>
              <a:t>Cluster</a:t>
            </a:r>
          </a:p>
          <a:p>
            <a:pPr algn="ctr"/>
            <a:r>
              <a:rPr lang="en-US" altLang="ja-JP" sz="1400" dirty="0" smtClean="0"/>
              <a:t>Controller</a:t>
            </a:r>
            <a:endParaRPr kumimoji="1" lang="ja-JP" altLang="en-US" sz="1400" dirty="0"/>
          </a:p>
        </p:txBody>
      </p:sp>
      <p:sp>
        <p:nvSpPr>
          <p:cNvPr id="1373" name="正方形/長方形 1372"/>
          <p:cNvSpPr/>
          <p:nvPr/>
        </p:nvSpPr>
        <p:spPr>
          <a:xfrm>
            <a:off x="4210632" y="4187307"/>
            <a:ext cx="1045028" cy="536347"/>
          </a:xfrm>
          <a:prstGeom prst="rect">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smtClean="0"/>
              <a:t>Cluster</a:t>
            </a:r>
          </a:p>
          <a:p>
            <a:pPr algn="ctr"/>
            <a:r>
              <a:rPr lang="en-US" altLang="ja-JP" sz="1400" dirty="0" smtClean="0"/>
              <a:t>Controller</a:t>
            </a:r>
            <a:endParaRPr kumimoji="1" lang="ja-JP" altLang="en-US" sz="1400" dirty="0"/>
          </a:p>
        </p:txBody>
      </p:sp>
      <p:sp>
        <p:nvSpPr>
          <p:cNvPr id="1374" name="フローチャート : 磁気ディスク 1373"/>
          <p:cNvSpPr/>
          <p:nvPr/>
        </p:nvSpPr>
        <p:spPr>
          <a:xfrm>
            <a:off x="4210632" y="2852020"/>
            <a:ext cx="1045028" cy="552450"/>
          </a:xfrm>
          <a:prstGeom prst="flowChartMagneticDisk">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solidFill>
                  <a:schemeClr val="tx1"/>
                </a:solidFill>
              </a:rPr>
              <a:t>S3</a:t>
            </a:r>
            <a:endParaRPr kumimoji="1" lang="ja-JP" altLang="en-US" dirty="0">
              <a:solidFill>
                <a:schemeClr val="tx1"/>
              </a:solidFill>
            </a:endParaRPr>
          </a:p>
        </p:txBody>
      </p:sp>
      <p:sp>
        <p:nvSpPr>
          <p:cNvPr id="1375" name="フローチャート : 磁気ディスク 1374"/>
          <p:cNvSpPr/>
          <p:nvPr/>
        </p:nvSpPr>
        <p:spPr>
          <a:xfrm>
            <a:off x="4210632" y="3510833"/>
            <a:ext cx="1045028" cy="552450"/>
          </a:xfrm>
          <a:prstGeom prst="flowChartMagneticDisk">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solidFill>
                  <a:schemeClr val="tx1"/>
                </a:solidFill>
              </a:rPr>
              <a:t>EBS</a:t>
            </a:r>
            <a:endParaRPr kumimoji="1" lang="ja-JP" altLang="en-US" dirty="0">
              <a:solidFill>
                <a:schemeClr val="tx1"/>
              </a:solidFill>
            </a:endParaRPr>
          </a:p>
        </p:txBody>
      </p:sp>
      <p:grpSp>
        <p:nvGrpSpPr>
          <p:cNvPr id="1376" name="グループ化 1375"/>
          <p:cNvGrpSpPr/>
          <p:nvPr/>
        </p:nvGrpSpPr>
        <p:grpSpPr>
          <a:xfrm>
            <a:off x="4167089" y="4924501"/>
            <a:ext cx="1132114" cy="1112950"/>
            <a:chOff x="9416143" y="5396707"/>
            <a:chExt cx="1132114" cy="1112950"/>
          </a:xfrm>
        </p:grpSpPr>
        <p:sp>
          <p:nvSpPr>
            <p:cNvPr id="1377" name="正方形/長方形 1376"/>
            <p:cNvSpPr/>
            <p:nvPr/>
          </p:nvSpPr>
          <p:spPr>
            <a:xfrm>
              <a:off x="9416143" y="5396707"/>
              <a:ext cx="1132114" cy="1112950"/>
            </a:xfrm>
            <a:prstGeom prst="rect">
              <a:avLst/>
            </a:prstGeom>
            <a:solidFill>
              <a:schemeClr val="bg1">
                <a:lumMod val="95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78" name="正方形/長方形 1377"/>
            <p:cNvSpPr/>
            <p:nvPr/>
          </p:nvSpPr>
          <p:spPr>
            <a:xfrm>
              <a:off x="9503229" y="5476876"/>
              <a:ext cx="206828" cy="2016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79" name="正方形/長方形 1378"/>
            <p:cNvSpPr/>
            <p:nvPr/>
          </p:nvSpPr>
          <p:spPr>
            <a:xfrm>
              <a:off x="9759043" y="5476876"/>
              <a:ext cx="206828" cy="2016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80" name="正方形/長方形 1379"/>
            <p:cNvSpPr/>
            <p:nvPr/>
          </p:nvSpPr>
          <p:spPr>
            <a:xfrm>
              <a:off x="10014857" y="5476876"/>
              <a:ext cx="206828" cy="2016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81" name="正方形/長方形 1380"/>
            <p:cNvSpPr/>
            <p:nvPr/>
          </p:nvSpPr>
          <p:spPr>
            <a:xfrm>
              <a:off x="10270671" y="5476876"/>
              <a:ext cx="206828" cy="2016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82" name="正方形/長方形 1381"/>
            <p:cNvSpPr/>
            <p:nvPr/>
          </p:nvSpPr>
          <p:spPr>
            <a:xfrm>
              <a:off x="9503225" y="5727250"/>
              <a:ext cx="206828" cy="2016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83" name="正方形/長方形 1382"/>
            <p:cNvSpPr/>
            <p:nvPr/>
          </p:nvSpPr>
          <p:spPr>
            <a:xfrm>
              <a:off x="9759039" y="5727250"/>
              <a:ext cx="206828" cy="2016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84" name="正方形/長方形 1383"/>
            <p:cNvSpPr/>
            <p:nvPr/>
          </p:nvSpPr>
          <p:spPr>
            <a:xfrm>
              <a:off x="10014853" y="5727250"/>
              <a:ext cx="206828" cy="2016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85" name="正方形/長方形 1384"/>
            <p:cNvSpPr/>
            <p:nvPr/>
          </p:nvSpPr>
          <p:spPr>
            <a:xfrm>
              <a:off x="10270667" y="5727250"/>
              <a:ext cx="206828" cy="2016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86" name="正方形/長方形 1385"/>
            <p:cNvSpPr/>
            <p:nvPr/>
          </p:nvSpPr>
          <p:spPr>
            <a:xfrm>
              <a:off x="9503229" y="5980456"/>
              <a:ext cx="206828" cy="2016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87" name="正方形/長方形 1386"/>
            <p:cNvSpPr/>
            <p:nvPr/>
          </p:nvSpPr>
          <p:spPr>
            <a:xfrm>
              <a:off x="9759043" y="5980456"/>
              <a:ext cx="206828" cy="2016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88" name="正方形/長方形 1387"/>
            <p:cNvSpPr/>
            <p:nvPr/>
          </p:nvSpPr>
          <p:spPr>
            <a:xfrm>
              <a:off x="10014857" y="5980456"/>
              <a:ext cx="206828" cy="2016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89" name="正方形/長方形 1388"/>
            <p:cNvSpPr/>
            <p:nvPr/>
          </p:nvSpPr>
          <p:spPr>
            <a:xfrm>
              <a:off x="10270671" y="5980456"/>
              <a:ext cx="206828" cy="2016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90" name="正方形/長方形 1389"/>
            <p:cNvSpPr/>
            <p:nvPr/>
          </p:nvSpPr>
          <p:spPr>
            <a:xfrm>
              <a:off x="9503225" y="6230830"/>
              <a:ext cx="206828" cy="2016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91" name="正方形/長方形 1390"/>
            <p:cNvSpPr/>
            <p:nvPr/>
          </p:nvSpPr>
          <p:spPr>
            <a:xfrm>
              <a:off x="9759039" y="6230830"/>
              <a:ext cx="206828" cy="2016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92" name="正方形/長方形 1391"/>
            <p:cNvSpPr/>
            <p:nvPr/>
          </p:nvSpPr>
          <p:spPr>
            <a:xfrm>
              <a:off x="10014853" y="6230830"/>
              <a:ext cx="206828" cy="2016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93" name="正方形/長方形 1392"/>
            <p:cNvSpPr/>
            <p:nvPr/>
          </p:nvSpPr>
          <p:spPr>
            <a:xfrm>
              <a:off x="10270667" y="6230830"/>
              <a:ext cx="206828" cy="2016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394" name="AutoShape 2542"/>
          <p:cNvSpPr>
            <a:spLocks noChangeArrowheads="1"/>
          </p:cNvSpPr>
          <p:nvPr/>
        </p:nvSpPr>
        <p:spPr bwMode="auto">
          <a:xfrm>
            <a:off x="5520180" y="2080920"/>
            <a:ext cx="1430460" cy="4032448"/>
          </a:xfrm>
          <a:prstGeom prst="roundRect">
            <a:avLst>
              <a:gd name="adj" fmla="val 16667"/>
            </a:avLst>
          </a:prstGeom>
          <a:solidFill>
            <a:schemeClr val="accent3">
              <a:lumMod val="20000"/>
              <a:lumOff val="80000"/>
            </a:schemeClr>
          </a:solidFill>
          <a:ln w="38100">
            <a:solidFill>
              <a:srgbClr val="FF3300"/>
            </a:solidFill>
            <a:prstDash val="sysDash"/>
            <a:round/>
            <a:headEnd/>
            <a:tailEnd/>
          </a:ln>
        </p:spPr>
        <p:txBody>
          <a:bodyPr wrap="none" anchor="ctr"/>
          <a:lstStyle/>
          <a:p>
            <a:endParaRPr lang="ja-JP" altLang="en-US">
              <a:latin typeface="+mn-ea"/>
              <a:ea typeface="+mn-ea"/>
            </a:endParaRPr>
          </a:p>
        </p:txBody>
      </p:sp>
      <p:sp>
        <p:nvSpPr>
          <p:cNvPr id="1395" name="Text Box 2548"/>
          <p:cNvSpPr txBox="1">
            <a:spLocks noChangeArrowheads="1"/>
          </p:cNvSpPr>
          <p:nvPr/>
        </p:nvSpPr>
        <p:spPr bwMode="auto">
          <a:xfrm>
            <a:off x="5834499" y="1762478"/>
            <a:ext cx="801823" cy="276999"/>
          </a:xfrm>
          <a:prstGeom prst="rect">
            <a:avLst/>
          </a:prstGeom>
          <a:solidFill>
            <a:srgbClr val="FF3300"/>
          </a:solidFill>
          <a:ln w="9525">
            <a:solidFill>
              <a:srgbClr val="FF3300"/>
            </a:solidFill>
            <a:miter lim="800000"/>
            <a:headEnd/>
            <a:tailEnd/>
          </a:ln>
        </p:spPr>
        <p:txBody>
          <a:bodyPr wrap="none">
            <a:spAutoFit/>
          </a:bodyPr>
          <a:lstStyle/>
          <a:p>
            <a:r>
              <a:rPr lang="en-US" altLang="ja-JP" sz="1200" b="1" dirty="0" smtClean="0">
                <a:solidFill>
                  <a:schemeClr val="bg1"/>
                </a:solidFill>
                <a:latin typeface="+mn-ea"/>
                <a:ea typeface="+mn-ea"/>
              </a:rPr>
              <a:t>Cloud#01</a:t>
            </a:r>
            <a:endParaRPr lang="en-US" altLang="ja-JP" sz="1200" b="1" dirty="0">
              <a:solidFill>
                <a:schemeClr val="bg1"/>
              </a:solidFill>
              <a:latin typeface="+mn-ea"/>
              <a:ea typeface="+mn-ea"/>
            </a:endParaRPr>
          </a:p>
        </p:txBody>
      </p:sp>
      <p:sp>
        <p:nvSpPr>
          <p:cNvPr id="1396" name="正方形/長方形 1395"/>
          <p:cNvSpPr/>
          <p:nvPr/>
        </p:nvSpPr>
        <p:spPr>
          <a:xfrm>
            <a:off x="5712896" y="2152682"/>
            <a:ext cx="1045028" cy="536347"/>
          </a:xfrm>
          <a:prstGeom prst="rect">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smtClean="0"/>
              <a:t>Cluster</a:t>
            </a:r>
          </a:p>
          <a:p>
            <a:pPr algn="ctr"/>
            <a:r>
              <a:rPr lang="en-US" altLang="ja-JP" sz="1400" dirty="0" smtClean="0"/>
              <a:t>Controller</a:t>
            </a:r>
            <a:endParaRPr kumimoji="1" lang="ja-JP" altLang="en-US" sz="1400" dirty="0"/>
          </a:p>
        </p:txBody>
      </p:sp>
      <p:sp>
        <p:nvSpPr>
          <p:cNvPr id="1397" name="正方形/長方形 1396"/>
          <p:cNvSpPr/>
          <p:nvPr/>
        </p:nvSpPr>
        <p:spPr>
          <a:xfrm>
            <a:off x="5712896" y="4187303"/>
            <a:ext cx="1045028" cy="536347"/>
          </a:xfrm>
          <a:prstGeom prst="rect">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smtClean="0"/>
              <a:t>Cluster</a:t>
            </a:r>
          </a:p>
          <a:p>
            <a:pPr algn="ctr"/>
            <a:r>
              <a:rPr lang="en-US" altLang="ja-JP" sz="1400" dirty="0" smtClean="0"/>
              <a:t>Controller</a:t>
            </a:r>
            <a:endParaRPr kumimoji="1" lang="ja-JP" altLang="en-US" sz="1400" dirty="0"/>
          </a:p>
        </p:txBody>
      </p:sp>
      <p:sp>
        <p:nvSpPr>
          <p:cNvPr id="1398" name="フローチャート : 磁気ディスク 1397"/>
          <p:cNvSpPr/>
          <p:nvPr/>
        </p:nvSpPr>
        <p:spPr>
          <a:xfrm>
            <a:off x="5712896" y="2852016"/>
            <a:ext cx="1045028" cy="552450"/>
          </a:xfrm>
          <a:prstGeom prst="flowChartMagneticDisk">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solidFill>
                  <a:schemeClr val="tx1"/>
                </a:solidFill>
              </a:rPr>
              <a:t>S3</a:t>
            </a:r>
            <a:endParaRPr kumimoji="1" lang="ja-JP" altLang="en-US" dirty="0">
              <a:solidFill>
                <a:schemeClr val="tx1"/>
              </a:solidFill>
            </a:endParaRPr>
          </a:p>
        </p:txBody>
      </p:sp>
      <p:sp>
        <p:nvSpPr>
          <p:cNvPr id="1399" name="フローチャート : 磁気ディスク 1398"/>
          <p:cNvSpPr/>
          <p:nvPr/>
        </p:nvSpPr>
        <p:spPr>
          <a:xfrm>
            <a:off x="5712896" y="3510829"/>
            <a:ext cx="1045028" cy="552450"/>
          </a:xfrm>
          <a:prstGeom prst="flowChartMagneticDisk">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solidFill>
                  <a:schemeClr val="tx1"/>
                </a:solidFill>
              </a:rPr>
              <a:t>EBS</a:t>
            </a:r>
            <a:endParaRPr kumimoji="1" lang="ja-JP" altLang="en-US" dirty="0">
              <a:solidFill>
                <a:schemeClr val="tx1"/>
              </a:solidFill>
            </a:endParaRPr>
          </a:p>
        </p:txBody>
      </p:sp>
      <p:grpSp>
        <p:nvGrpSpPr>
          <p:cNvPr id="1400" name="グループ化 1399"/>
          <p:cNvGrpSpPr/>
          <p:nvPr/>
        </p:nvGrpSpPr>
        <p:grpSpPr>
          <a:xfrm>
            <a:off x="5669353" y="4924497"/>
            <a:ext cx="1132114" cy="1112950"/>
            <a:chOff x="9416143" y="5396707"/>
            <a:chExt cx="1132114" cy="1112950"/>
          </a:xfrm>
        </p:grpSpPr>
        <p:sp>
          <p:nvSpPr>
            <p:cNvPr id="1401" name="正方形/長方形 1400"/>
            <p:cNvSpPr/>
            <p:nvPr/>
          </p:nvSpPr>
          <p:spPr>
            <a:xfrm>
              <a:off x="9416143" y="5396707"/>
              <a:ext cx="1132114" cy="1112950"/>
            </a:xfrm>
            <a:prstGeom prst="rect">
              <a:avLst/>
            </a:prstGeom>
            <a:solidFill>
              <a:schemeClr val="bg1">
                <a:lumMod val="95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02" name="正方形/長方形 1401"/>
            <p:cNvSpPr/>
            <p:nvPr/>
          </p:nvSpPr>
          <p:spPr>
            <a:xfrm>
              <a:off x="9503229" y="5476876"/>
              <a:ext cx="206828" cy="2016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03" name="正方形/長方形 1402"/>
            <p:cNvSpPr/>
            <p:nvPr/>
          </p:nvSpPr>
          <p:spPr>
            <a:xfrm>
              <a:off x="9759043" y="5476876"/>
              <a:ext cx="206828" cy="2016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04" name="正方形/長方形 1403"/>
            <p:cNvSpPr/>
            <p:nvPr/>
          </p:nvSpPr>
          <p:spPr>
            <a:xfrm>
              <a:off x="10014857" y="5476876"/>
              <a:ext cx="206828" cy="2016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05" name="正方形/長方形 1404"/>
            <p:cNvSpPr/>
            <p:nvPr/>
          </p:nvSpPr>
          <p:spPr>
            <a:xfrm>
              <a:off x="10270671" y="5476876"/>
              <a:ext cx="206828" cy="2016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06" name="正方形/長方形 1405"/>
            <p:cNvSpPr/>
            <p:nvPr/>
          </p:nvSpPr>
          <p:spPr>
            <a:xfrm>
              <a:off x="9503225" y="5727250"/>
              <a:ext cx="206828" cy="2016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07" name="正方形/長方形 1406"/>
            <p:cNvSpPr/>
            <p:nvPr/>
          </p:nvSpPr>
          <p:spPr>
            <a:xfrm>
              <a:off x="9759039" y="5727250"/>
              <a:ext cx="206828" cy="2016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08" name="正方形/長方形 1407"/>
            <p:cNvSpPr/>
            <p:nvPr/>
          </p:nvSpPr>
          <p:spPr>
            <a:xfrm>
              <a:off x="10014853" y="5727250"/>
              <a:ext cx="206828" cy="2016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09" name="正方形/長方形 1408"/>
            <p:cNvSpPr/>
            <p:nvPr/>
          </p:nvSpPr>
          <p:spPr>
            <a:xfrm>
              <a:off x="10270667" y="5727250"/>
              <a:ext cx="206828" cy="2016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10" name="正方形/長方形 1409"/>
            <p:cNvSpPr/>
            <p:nvPr/>
          </p:nvSpPr>
          <p:spPr>
            <a:xfrm>
              <a:off x="9503229" y="5980456"/>
              <a:ext cx="206828" cy="2016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11" name="正方形/長方形 1410"/>
            <p:cNvSpPr/>
            <p:nvPr/>
          </p:nvSpPr>
          <p:spPr>
            <a:xfrm>
              <a:off x="9759043" y="5980456"/>
              <a:ext cx="206828" cy="2016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12" name="正方形/長方形 1411"/>
            <p:cNvSpPr/>
            <p:nvPr/>
          </p:nvSpPr>
          <p:spPr>
            <a:xfrm>
              <a:off x="10014857" y="5980456"/>
              <a:ext cx="206828" cy="2016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13" name="正方形/長方形 1412"/>
            <p:cNvSpPr/>
            <p:nvPr/>
          </p:nvSpPr>
          <p:spPr>
            <a:xfrm>
              <a:off x="10270671" y="5980456"/>
              <a:ext cx="206828" cy="2016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14" name="正方形/長方形 1413"/>
            <p:cNvSpPr/>
            <p:nvPr/>
          </p:nvSpPr>
          <p:spPr>
            <a:xfrm>
              <a:off x="9503225" y="6230830"/>
              <a:ext cx="206828" cy="2016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15" name="正方形/長方形 1414"/>
            <p:cNvSpPr/>
            <p:nvPr/>
          </p:nvSpPr>
          <p:spPr>
            <a:xfrm>
              <a:off x="9759039" y="6230830"/>
              <a:ext cx="206828" cy="2016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16" name="正方形/長方形 1415"/>
            <p:cNvSpPr/>
            <p:nvPr/>
          </p:nvSpPr>
          <p:spPr>
            <a:xfrm>
              <a:off x="10014853" y="6230830"/>
              <a:ext cx="206828" cy="2016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17" name="正方形/長方形 1416"/>
            <p:cNvSpPr/>
            <p:nvPr/>
          </p:nvSpPr>
          <p:spPr>
            <a:xfrm>
              <a:off x="10270667" y="6230830"/>
              <a:ext cx="206828" cy="2016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8688" name="AutoShape 5"/>
          <p:cNvSpPr>
            <a:spLocks noChangeArrowheads="1"/>
          </p:cNvSpPr>
          <p:nvPr/>
        </p:nvSpPr>
        <p:spPr bwMode="auto">
          <a:xfrm>
            <a:off x="928499" y="3573200"/>
            <a:ext cx="1159364" cy="457200"/>
          </a:xfrm>
          <a:prstGeom prst="wedgeRoundRectCallout">
            <a:avLst>
              <a:gd name="adj1" fmla="val 67898"/>
              <a:gd name="adj2" fmla="val -146875"/>
              <a:gd name="adj3" fmla="val 16667"/>
            </a:avLst>
          </a:prstGeom>
          <a:solidFill>
            <a:srgbClr val="FFFFCC"/>
          </a:solidFill>
          <a:ln w="9525">
            <a:solidFill>
              <a:schemeClr val="tx1"/>
            </a:solidFill>
            <a:miter lim="800000"/>
            <a:headEnd/>
            <a:tailEnd/>
          </a:ln>
        </p:spPr>
        <p:txBody>
          <a:bodyPr anchor="ctr"/>
          <a:lstStyle/>
          <a:p>
            <a:r>
              <a:rPr lang="en-US" altLang="ja-JP" sz="1600">
                <a:latin typeface="+mn-ea"/>
                <a:ea typeface="+mn-ea"/>
              </a:rPr>
              <a:t>Projects B</a:t>
            </a:r>
            <a:endParaRPr lang="ja-JP" altLang="en-US" sz="1600">
              <a:latin typeface="+mn-ea"/>
              <a:ea typeface="+mn-ea"/>
            </a:endParaRPr>
          </a:p>
        </p:txBody>
      </p:sp>
      <p:sp>
        <p:nvSpPr>
          <p:cNvPr id="28689" name="AutoShape 6"/>
          <p:cNvSpPr>
            <a:spLocks noChangeArrowheads="1"/>
          </p:cNvSpPr>
          <p:nvPr/>
        </p:nvSpPr>
        <p:spPr bwMode="auto">
          <a:xfrm>
            <a:off x="2972139" y="4484168"/>
            <a:ext cx="1155353" cy="457200"/>
          </a:xfrm>
          <a:prstGeom prst="wedgeRoundRectCallout">
            <a:avLst>
              <a:gd name="adj1" fmla="val -63891"/>
              <a:gd name="adj2" fmla="val -268651"/>
              <a:gd name="adj3" fmla="val 16667"/>
            </a:avLst>
          </a:prstGeom>
          <a:solidFill>
            <a:srgbClr val="FFFFCC"/>
          </a:solidFill>
          <a:ln w="9525">
            <a:solidFill>
              <a:schemeClr val="tx1"/>
            </a:solidFill>
            <a:miter lim="800000"/>
            <a:headEnd/>
            <a:tailEnd/>
          </a:ln>
        </p:spPr>
        <p:txBody>
          <a:bodyPr anchor="ctr"/>
          <a:lstStyle/>
          <a:p>
            <a:r>
              <a:rPr lang="en-US" altLang="ja-JP" sz="1600" dirty="0">
                <a:latin typeface="+mn-ea"/>
                <a:ea typeface="+mn-ea"/>
              </a:rPr>
              <a:t>Project C</a:t>
            </a:r>
            <a:endParaRPr lang="ja-JP" altLang="en-US" sz="1600" dirty="0">
              <a:latin typeface="+mn-ea"/>
              <a:ea typeface="+mn-ea"/>
            </a:endParaRPr>
          </a:p>
        </p:txBody>
      </p:sp>
      <p:sp>
        <p:nvSpPr>
          <p:cNvPr id="29809" name="テキスト ボックス 29808"/>
          <p:cNvSpPr txBox="1"/>
          <p:nvPr/>
        </p:nvSpPr>
        <p:spPr>
          <a:xfrm>
            <a:off x="3434442" y="3432468"/>
            <a:ext cx="543739" cy="523220"/>
          </a:xfrm>
          <a:prstGeom prst="rect">
            <a:avLst/>
          </a:prstGeom>
          <a:noFill/>
        </p:spPr>
        <p:txBody>
          <a:bodyPr wrap="none" rtlCol="0">
            <a:spAutoFit/>
          </a:bodyPr>
          <a:lstStyle/>
          <a:p>
            <a:r>
              <a:rPr lang="en-US" altLang="ja-JP" sz="2800" dirty="0" smtClean="0"/>
              <a:t>…</a:t>
            </a:r>
            <a:endParaRPr kumimoji="1" lang="ja-JP" altLang="en-US" sz="2800" dirty="0"/>
          </a:p>
        </p:txBody>
      </p:sp>
      <p:sp>
        <p:nvSpPr>
          <p:cNvPr id="11271" name="AutoShape 7"/>
          <p:cNvSpPr>
            <a:spLocks noChangeArrowheads="1"/>
          </p:cNvSpPr>
          <p:nvPr/>
        </p:nvSpPr>
        <p:spPr bwMode="auto">
          <a:xfrm>
            <a:off x="803107" y="4855519"/>
            <a:ext cx="2155825" cy="500327"/>
          </a:xfrm>
          <a:prstGeom prst="foldedCorner">
            <a:avLst>
              <a:gd name="adj" fmla="val 12500"/>
            </a:avLst>
          </a:prstGeom>
          <a:solidFill>
            <a:srgbClr val="FFCCFF"/>
          </a:solidFill>
          <a:ln w="9525">
            <a:solidFill>
              <a:schemeClr val="tx1"/>
            </a:solidFill>
            <a:round/>
            <a:headEnd/>
            <a:tailEnd/>
          </a:ln>
          <a:effectLst>
            <a:outerShdw blurRad="63500" dist="107763" dir="2700000" algn="ctr" rotWithShape="0">
              <a:schemeClr val="bg2">
                <a:alpha val="50000"/>
              </a:schemeClr>
            </a:outerShdw>
          </a:effectLst>
        </p:spPr>
        <p:txBody>
          <a:bodyPr anchor="ctr"/>
          <a:lstStyle/>
          <a:p>
            <a:pPr>
              <a:defRPr/>
            </a:pPr>
            <a:r>
              <a:rPr lang="en-US" altLang="ja-JP" sz="1200" dirty="0">
                <a:latin typeface="+mn-ea"/>
                <a:ea typeface="+mn-ea"/>
                <a:cs typeface="Verdana" pitchFamily="34" charset="0"/>
              </a:rPr>
              <a:t>Shared Cloud for Project B and Project C</a:t>
            </a:r>
            <a:endParaRPr lang="ja-JP" altLang="en-US" sz="1200" dirty="0">
              <a:latin typeface="+mn-ea"/>
              <a:ea typeface="+mn-ea"/>
              <a:cs typeface="Verdana" pitchFamily="34" charset="0"/>
            </a:endParaRPr>
          </a:p>
        </p:txBody>
      </p:sp>
      <p:sp>
        <p:nvSpPr>
          <p:cNvPr id="11272" name="AutoShape 8"/>
          <p:cNvSpPr>
            <a:spLocks noChangeArrowheads="1"/>
          </p:cNvSpPr>
          <p:nvPr/>
        </p:nvSpPr>
        <p:spPr bwMode="auto">
          <a:xfrm>
            <a:off x="4127492" y="4841967"/>
            <a:ext cx="2590800" cy="488950"/>
          </a:xfrm>
          <a:prstGeom prst="foldedCorner">
            <a:avLst>
              <a:gd name="adj" fmla="val 12500"/>
            </a:avLst>
          </a:prstGeom>
          <a:solidFill>
            <a:srgbClr val="FFCCFF"/>
          </a:solidFill>
          <a:ln w="9525">
            <a:solidFill>
              <a:schemeClr val="tx1"/>
            </a:solidFill>
            <a:round/>
            <a:headEnd/>
            <a:tailEnd/>
          </a:ln>
          <a:effectLst>
            <a:outerShdw blurRad="63500" dist="107763" dir="2700000" algn="ctr" rotWithShape="0">
              <a:schemeClr val="bg2">
                <a:alpha val="50000"/>
              </a:schemeClr>
            </a:outerShdw>
          </a:effectLst>
        </p:spPr>
        <p:txBody>
          <a:bodyPr anchor="ctr"/>
          <a:lstStyle/>
          <a:p>
            <a:pPr>
              <a:defRPr/>
            </a:pPr>
            <a:r>
              <a:rPr lang="en-US" altLang="ja-JP" sz="1200" dirty="0">
                <a:latin typeface="+mn-ea"/>
                <a:ea typeface="+mn-ea"/>
                <a:cs typeface="Verdana" pitchFamily="34" charset="0"/>
              </a:rPr>
              <a:t>Dedicated Cloud for Project A</a:t>
            </a:r>
            <a:endParaRPr lang="ja-JP" altLang="en-US" sz="1200" dirty="0">
              <a:latin typeface="+mn-ea"/>
              <a:ea typeface="+mn-ea"/>
              <a:cs typeface="Verdana" pitchFamily="34" charset="0"/>
            </a:endParaRPr>
          </a:p>
        </p:txBody>
      </p:sp>
      <p:sp>
        <p:nvSpPr>
          <p:cNvPr id="28692" name="AutoShape 9"/>
          <p:cNvSpPr>
            <a:spLocks noChangeArrowheads="1"/>
          </p:cNvSpPr>
          <p:nvPr/>
        </p:nvSpPr>
        <p:spPr bwMode="auto">
          <a:xfrm>
            <a:off x="6718292" y="4103003"/>
            <a:ext cx="1209332" cy="435768"/>
          </a:xfrm>
          <a:prstGeom prst="wedgeRoundRectCallout">
            <a:avLst>
              <a:gd name="adj1" fmla="val -63352"/>
              <a:gd name="adj2" fmla="val -107870"/>
              <a:gd name="adj3" fmla="val 16667"/>
            </a:avLst>
          </a:prstGeom>
          <a:solidFill>
            <a:srgbClr val="FFFFCC"/>
          </a:solidFill>
          <a:ln w="9525">
            <a:solidFill>
              <a:schemeClr val="tx1"/>
            </a:solidFill>
            <a:miter lim="800000"/>
            <a:headEnd/>
            <a:tailEnd/>
          </a:ln>
        </p:spPr>
        <p:txBody>
          <a:bodyPr anchor="ctr"/>
          <a:lstStyle/>
          <a:p>
            <a:r>
              <a:rPr lang="en-US" altLang="ja-JP" sz="1600" dirty="0">
                <a:latin typeface="+mn-ea"/>
                <a:ea typeface="+mn-ea"/>
              </a:rPr>
              <a:t>Project A</a:t>
            </a:r>
            <a:endParaRPr lang="ja-JP" altLang="en-US" sz="1600" dirty="0">
              <a:latin typeface="+mn-ea"/>
              <a:ea typeface="+mn-ea"/>
            </a:endParaRPr>
          </a:p>
        </p:txBody>
      </p:sp>
      <p:sp>
        <p:nvSpPr>
          <p:cNvPr id="29810" name="右矢印 29809"/>
          <p:cNvSpPr/>
          <p:nvPr/>
        </p:nvSpPr>
        <p:spPr>
          <a:xfrm>
            <a:off x="7068172" y="2267082"/>
            <a:ext cx="528352" cy="28578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20" name="右矢印 1419"/>
          <p:cNvSpPr/>
          <p:nvPr/>
        </p:nvSpPr>
        <p:spPr>
          <a:xfrm rot="10800000">
            <a:off x="7084443" y="2679325"/>
            <a:ext cx="528352" cy="28578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スライド番号プレースホルダ 3"/>
          <p:cNvSpPr>
            <a:spLocks noGrp="1"/>
          </p:cNvSpPr>
          <p:nvPr>
            <p:ph type="sldNum" sz="quarter" idx="10"/>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3BAAF406-7CBD-4B42-B2DF-3865D7FD9BF9}" type="slidenum">
              <a:rPr lang="ja-JP" altLang="en-US" smtClean="0">
                <a:latin typeface="HGP創英角ｺﾞｼｯｸUB" pitchFamily="50" charset="-128"/>
                <a:ea typeface="HGP創英角ｺﾞｼｯｸUB" pitchFamily="50" charset="-128"/>
              </a:rPr>
              <a:pPr fontAlgn="base">
                <a:spcBef>
                  <a:spcPct val="0"/>
                </a:spcBef>
                <a:spcAft>
                  <a:spcPct val="0"/>
                </a:spcAft>
              </a:pPr>
              <a:t>9</a:t>
            </a:fld>
            <a:endParaRPr lang="ja-JP" altLang="en-US" smtClean="0">
              <a:latin typeface="HGP創英角ｺﾞｼｯｸUB" pitchFamily="50" charset="-128"/>
              <a:ea typeface="HGP創英角ｺﾞｼｯｸUB" pitchFamily="50" charset="-128"/>
            </a:endParaRPr>
          </a:p>
        </p:txBody>
      </p:sp>
      <p:pic>
        <p:nvPicPr>
          <p:cNvPr id="31747" name="Picture 4" descr="server4"/>
          <p:cNvPicPr>
            <a:picLocks noChangeAspect="1" noChangeArrowheads="1"/>
          </p:cNvPicPr>
          <p:nvPr/>
        </p:nvPicPr>
        <p:blipFill>
          <a:blip r:embed="rId2" cstate="print"/>
          <a:srcRect/>
          <a:stretch>
            <a:fillRect/>
          </a:stretch>
        </p:blipFill>
        <p:spPr bwMode="auto">
          <a:xfrm>
            <a:off x="430213" y="1566863"/>
            <a:ext cx="5832475" cy="4479925"/>
          </a:xfrm>
          <a:prstGeom prst="rect">
            <a:avLst/>
          </a:prstGeom>
          <a:noFill/>
          <a:ln w="9525">
            <a:noFill/>
            <a:miter lim="800000"/>
            <a:headEnd/>
            <a:tailEnd/>
          </a:ln>
        </p:spPr>
      </p:pic>
      <p:sp>
        <p:nvSpPr>
          <p:cNvPr id="31748" name="正方形/長方形 4"/>
          <p:cNvSpPr>
            <a:spLocks noChangeArrowheads="1"/>
          </p:cNvSpPr>
          <p:nvPr/>
        </p:nvSpPr>
        <p:spPr bwMode="auto">
          <a:xfrm>
            <a:off x="1763713" y="1214438"/>
            <a:ext cx="5084762" cy="369887"/>
          </a:xfrm>
          <a:prstGeom prst="rect">
            <a:avLst/>
          </a:prstGeom>
          <a:noFill/>
          <a:ln w="9525">
            <a:noFill/>
            <a:miter lim="800000"/>
            <a:headEnd/>
            <a:tailEnd/>
          </a:ln>
        </p:spPr>
        <p:txBody>
          <a:bodyPr wrap="none">
            <a:spAutoFit/>
          </a:bodyPr>
          <a:lstStyle/>
          <a:p>
            <a:r>
              <a:rPr lang="en-US" altLang="ja-JP">
                <a:latin typeface="HGP創英角ｺﾞｼｯｸUB" pitchFamily="50" charset="-128"/>
                <a:ea typeface="HGP創英角ｺﾞｼｯｸUB" pitchFamily="50" charset="-128"/>
              </a:rPr>
              <a:t>200 nodes x 8 cores = 1,600 Virtual Machines </a:t>
            </a:r>
          </a:p>
        </p:txBody>
      </p:sp>
      <p:sp>
        <p:nvSpPr>
          <p:cNvPr id="31749" name="Text Box 6"/>
          <p:cNvSpPr txBox="1">
            <a:spLocks noChangeArrowheads="1"/>
          </p:cNvSpPr>
          <p:nvPr/>
        </p:nvSpPr>
        <p:spPr bwMode="auto">
          <a:xfrm>
            <a:off x="6227763" y="6021388"/>
            <a:ext cx="2895600" cy="304800"/>
          </a:xfrm>
          <a:prstGeom prst="rect">
            <a:avLst/>
          </a:prstGeom>
          <a:noFill/>
          <a:ln w="9525">
            <a:noFill/>
            <a:miter lim="800000"/>
            <a:headEnd/>
            <a:tailEnd/>
          </a:ln>
        </p:spPr>
        <p:txBody>
          <a:bodyPr wrap="none">
            <a:spAutoFit/>
          </a:bodyPr>
          <a:lstStyle/>
          <a:p>
            <a:r>
              <a:rPr lang="ja-JP" altLang="en-US" sz="1400">
                <a:latin typeface="HGP創英角ｺﾞｼｯｸUB" pitchFamily="50" charset="-128"/>
                <a:ea typeface="HGP創英角ｺﾞｼｯｸUB" pitchFamily="50" charset="-128"/>
              </a:rPr>
              <a:t>国立情報学研究所 千葉分館に設置</a:t>
            </a:r>
          </a:p>
        </p:txBody>
      </p:sp>
      <p:sp>
        <p:nvSpPr>
          <p:cNvPr id="31750" name="正方形/長方形 3"/>
          <p:cNvSpPr>
            <a:spLocks noChangeArrowheads="1"/>
          </p:cNvSpPr>
          <p:nvPr/>
        </p:nvSpPr>
        <p:spPr bwMode="auto">
          <a:xfrm>
            <a:off x="6235700" y="3449638"/>
            <a:ext cx="3028393" cy="307777"/>
          </a:xfrm>
          <a:prstGeom prst="rect">
            <a:avLst/>
          </a:prstGeom>
          <a:noFill/>
          <a:ln w="9525">
            <a:noFill/>
            <a:miter lim="800000"/>
            <a:headEnd/>
            <a:tailEnd/>
          </a:ln>
        </p:spPr>
        <p:txBody>
          <a:bodyPr wrap="none">
            <a:spAutoFit/>
          </a:bodyPr>
          <a:lstStyle/>
          <a:p>
            <a:r>
              <a:rPr lang="en-US" altLang="ja-JP" sz="1400" dirty="0">
                <a:latin typeface="HGP創英角ｺﾞｼｯｸUB" pitchFamily="50" charset="-128"/>
                <a:ea typeface="HGP創英角ｺﾞｼｯｸUB" pitchFamily="50" charset="-128"/>
              </a:rPr>
              <a:t>Xeon E5530 (2.40GHz) </a:t>
            </a:r>
            <a:r>
              <a:rPr lang="ja-JP" altLang="ja-JP" sz="1400" dirty="0">
                <a:latin typeface="HGP創英角ｺﾞｼｯｸUB" pitchFamily="50" charset="-128"/>
                <a:ea typeface="HGP創英角ｺﾞｼｯｸUB" pitchFamily="50" charset="-128"/>
              </a:rPr>
              <a:t>×</a:t>
            </a:r>
            <a:r>
              <a:rPr lang="en-US" altLang="ja-JP" sz="1400" dirty="0">
                <a:latin typeface="HGP創英角ｺﾞｼｯｸUB" pitchFamily="50" charset="-128"/>
                <a:ea typeface="HGP創英角ｺﾞｼｯｸUB" pitchFamily="50" charset="-128"/>
              </a:rPr>
              <a:t>2, 32GB</a:t>
            </a:r>
            <a:endParaRPr lang="ja-JP" altLang="en-US" sz="1400" dirty="0">
              <a:latin typeface="HGP創英角ｺﾞｼｯｸUB" pitchFamily="50" charset="-128"/>
              <a:ea typeface="HGP創英角ｺﾞｼｯｸUB" pitchFamily="50" charset="-128"/>
            </a:endParaRPr>
          </a:p>
        </p:txBody>
      </p:sp>
      <p:sp>
        <p:nvSpPr>
          <p:cNvPr id="31751" name="正方形/長方形 5"/>
          <p:cNvSpPr>
            <a:spLocks noChangeArrowheads="1"/>
          </p:cNvSpPr>
          <p:nvPr/>
        </p:nvSpPr>
        <p:spPr bwMode="auto">
          <a:xfrm>
            <a:off x="6394450" y="3063875"/>
            <a:ext cx="2622834" cy="369332"/>
          </a:xfrm>
          <a:prstGeom prst="rect">
            <a:avLst/>
          </a:prstGeom>
          <a:noFill/>
          <a:ln w="9525">
            <a:noFill/>
            <a:miter lim="800000"/>
            <a:headEnd/>
            <a:tailEnd/>
          </a:ln>
        </p:spPr>
        <p:txBody>
          <a:bodyPr wrap="none">
            <a:spAutoFit/>
          </a:bodyPr>
          <a:lstStyle/>
          <a:p>
            <a:r>
              <a:rPr lang="en-US" altLang="ja-JP" dirty="0">
                <a:latin typeface="HGP創英角ｺﾞｼｯｸUB" pitchFamily="50" charset="-128"/>
                <a:ea typeface="HGP創英角ｺﾞｼｯｸUB" pitchFamily="50" charset="-128"/>
              </a:rPr>
              <a:t>Dell</a:t>
            </a:r>
            <a:r>
              <a:rPr lang="ja-JP" altLang="ja-JP" dirty="0">
                <a:latin typeface="HGP創英角ｺﾞｼｯｸUB" pitchFamily="50" charset="-128"/>
                <a:ea typeface="HGP創英角ｺﾞｼｯｸUB" pitchFamily="50" charset="-128"/>
              </a:rPr>
              <a:t>社</a:t>
            </a:r>
            <a:r>
              <a:rPr lang="en-US" altLang="ja-JP" dirty="0">
                <a:latin typeface="HGP創英角ｺﾞｼｯｸUB" pitchFamily="50" charset="-128"/>
                <a:ea typeface="HGP創英角ｺﾞｼｯｸUB" pitchFamily="50" charset="-128"/>
              </a:rPr>
              <a:t> </a:t>
            </a:r>
            <a:r>
              <a:rPr lang="en-US" altLang="ja-JP" dirty="0" err="1">
                <a:latin typeface="HGP創英角ｺﾞｼｯｸUB" pitchFamily="50" charset="-128"/>
                <a:ea typeface="HGP創英角ｺﾞｼｯｸUB" pitchFamily="50" charset="-128"/>
              </a:rPr>
              <a:t>PowerEdge</a:t>
            </a:r>
            <a:r>
              <a:rPr lang="en-US" altLang="ja-JP" dirty="0">
                <a:latin typeface="HGP創英角ｺﾞｼｯｸUB" pitchFamily="50" charset="-128"/>
                <a:ea typeface="HGP創英角ｺﾞｼｯｸUB" pitchFamily="50" charset="-128"/>
              </a:rPr>
              <a:t> R710</a:t>
            </a:r>
            <a:endParaRPr lang="ja-JP" altLang="en-US" dirty="0">
              <a:latin typeface="HGP創英角ｺﾞｼｯｸUB" pitchFamily="50" charset="-128"/>
              <a:ea typeface="HGP創英角ｺﾞｼｯｸUB" pitchFamily="50" charset="-128"/>
            </a:endParaRPr>
          </a:p>
        </p:txBody>
      </p:sp>
      <p:pic>
        <p:nvPicPr>
          <p:cNvPr id="10" name="Picture 6" descr="H:\home\nobukazu\share\My Dropbox\dat\201007\NII-karuizawa-camp\DELL-PowerEdge-R710.jpg"/>
          <p:cNvPicPr>
            <a:picLocks noChangeAspect="1" noChangeArrowheads="1"/>
          </p:cNvPicPr>
          <p:nvPr/>
        </p:nvPicPr>
        <p:blipFill>
          <a:blip r:embed="rId3" cstate="print"/>
          <a:srcRect/>
          <a:stretch>
            <a:fillRect/>
          </a:stretch>
        </p:blipFill>
        <p:spPr bwMode="auto">
          <a:xfrm>
            <a:off x="6149975" y="2114550"/>
            <a:ext cx="2500313" cy="777875"/>
          </a:xfrm>
          <a:prstGeom prst="rect">
            <a:avLst/>
          </a:prstGeom>
          <a:ln>
            <a:noFill/>
          </a:ln>
          <a:effectLst>
            <a:outerShdw blurRad="292100" dist="139700" dir="2700000" algn="tl" rotWithShape="0">
              <a:srgbClr val="333333">
                <a:alpha val="65000"/>
              </a:srgbClr>
            </a:outerShdw>
          </a:effectLst>
          <a:extLst>
            <a:ext uri="{909E8E84-426E-40DD-AFC4-6F175D3DCCD1}"/>
          </a:extLst>
        </p:spPr>
      </p:pic>
      <p:cxnSp>
        <p:nvCxnSpPr>
          <p:cNvPr id="11" name="直線コネクタ 10"/>
          <p:cNvCxnSpPr/>
          <p:nvPr/>
        </p:nvCxnSpPr>
        <p:spPr>
          <a:xfrm flipV="1">
            <a:off x="5745163" y="2503488"/>
            <a:ext cx="404812" cy="496887"/>
          </a:xfrm>
          <a:prstGeom prst="line">
            <a:avLst/>
          </a:prstGeom>
          <a:ln>
            <a:solidFill>
              <a:schemeClr val="bg1">
                <a:lumMod val="65000"/>
              </a:schemeClr>
            </a:solidFill>
          </a:ln>
        </p:spPr>
        <p:style>
          <a:lnRef idx="3">
            <a:schemeClr val="dk1"/>
          </a:lnRef>
          <a:fillRef idx="0">
            <a:schemeClr val="dk1"/>
          </a:fillRef>
          <a:effectRef idx="2">
            <a:schemeClr val="dk1"/>
          </a:effectRef>
          <a:fontRef idx="minor">
            <a:schemeClr val="tx1"/>
          </a:fontRef>
        </p:style>
      </p:cxnSp>
      <p:sp>
        <p:nvSpPr>
          <p:cNvPr id="12" name="正方形/長方形 11"/>
          <p:cNvSpPr/>
          <p:nvPr/>
        </p:nvSpPr>
        <p:spPr>
          <a:xfrm>
            <a:off x="6149975" y="2114550"/>
            <a:ext cx="2500313" cy="777875"/>
          </a:xfrm>
          <a:prstGeom prst="rect">
            <a:avLst/>
          </a:prstGeom>
          <a:no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anchor="ctr"/>
          <a:lstStyle/>
          <a:p>
            <a:pPr algn="ctr" fontAlgn="auto">
              <a:spcBef>
                <a:spcPts val="0"/>
              </a:spcBef>
              <a:spcAft>
                <a:spcPts val="0"/>
              </a:spcAft>
              <a:defRPr/>
            </a:pPr>
            <a:endParaRPr lang="ja-JP" altLang="en-US">
              <a:latin typeface="HGP創英角ｺﾞｼｯｸUB" pitchFamily="50" charset="-128"/>
              <a:ea typeface="HGP創英角ｺﾞｼｯｸUB" pitchFamily="50" charset="-128"/>
            </a:endParaRPr>
          </a:p>
        </p:txBody>
      </p:sp>
      <p:sp>
        <p:nvSpPr>
          <p:cNvPr id="13" name="タイトル 7"/>
          <p:cNvSpPr>
            <a:spLocks noGrp="1"/>
          </p:cNvSpPr>
          <p:nvPr>
            <p:ph type="title"/>
          </p:nvPr>
        </p:nvSpPr>
        <p:spPr>
          <a:xfrm>
            <a:off x="457200" y="214313"/>
            <a:ext cx="8229600" cy="582612"/>
          </a:xfrm>
        </p:spPr>
        <p:txBody>
          <a:bodyPr rtlCol="0">
            <a:normAutofit fontScale="90000"/>
          </a:bodyPr>
          <a:lstStyle/>
          <a:p>
            <a:pPr eaLnBrk="1" fontAlgn="auto" hangingPunct="1">
              <a:spcAft>
                <a:spcPts val="0"/>
              </a:spcAft>
              <a:defRPr/>
            </a:pPr>
            <a:r>
              <a:rPr lang="en-US" altLang="ja-JP" dirty="0" smtClean="0">
                <a:latin typeface="HGP創英角ｺﾞｼｯｸUB" pitchFamily="50" charset="-128"/>
                <a:ea typeface="HGP創英角ｺﾞｼｯｸUB" pitchFamily="50" charset="-128"/>
              </a:rPr>
              <a:t>edubase Cloud</a:t>
            </a:r>
            <a:r>
              <a:rPr lang="ja-JP" altLang="en-US" dirty="0" smtClean="0">
                <a:latin typeface="HGP創英角ｺﾞｼｯｸUB" pitchFamily="50" charset="-128"/>
                <a:ea typeface="HGP創英角ｺﾞｼｯｸUB" pitchFamily="50" charset="-128"/>
              </a:rPr>
              <a:t> の外観</a:t>
            </a:r>
            <a:endParaRPr lang="ja-JP" altLang="en-US" dirty="0">
              <a:latin typeface="HGP創英角ｺﾞｼｯｸUB" pitchFamily="50" charset="-128"/>
              <a:ea typeface="HGP創英角ｺﾞｼｯｸUB" pitchFamily="50" charset="-128"/>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デザート">
      <a:maj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21724</TotalTime>
  <Words>3662</Words>
  <Application>Microsoft Office PowerPoint</Application>
  <PresentationFormat>画面に合わせる (4:3)</PresentationFormat>
  <Paragraphs>944</Paragraphs>
  <Slides>46</Slides>
  <Notes>43</Notes>
  <HiddenSlides>0</HiddenSlides>
  <MMClips>0</MMClips>
  <ScaleCrop>false</ScaleCrop>
  <HeadingPairs>
    <vt:vector size="4" baseType="variant">
      <vt:variant>
        <vt:lpstr>テーマ</vt:lpstr>
      </vt:variant>
      <vt:variant>
        <vt:i4>1</vt:i4>
      </vt:variant>
      <vt:variant>
        <vt:lpstr>スライド タイトル</vt:lpstr>
      </vt:variant>
      <vt:variant>
        <vt:i4>46</vt:i4>
      </vt:variant>
    </vt:vector>
  </HeadingPairs>
  <TitlesOfParts>
    <vt:vector size="47" baseType="lpstr">
      <vt:lpstr>Office テーマ</vt:lpstr>
      <vt:lpstr>オープンクラウドをベースとした 実践的アカデミッククラウドの構築とその活用事例</vt:lpstr>
      <vt:lpstr>はじめに</vt:lpstr>
      <vt:lpstr>自己紹介</vt:lpstr>
      <vt:lpstr>国立情報学研究所 について</vt:lpstr>
      <vt:lpstr>教育クラウド・研究クラウドの開発と運用</vt:lpstr>
      <vt:lpstr>1. 教育クラウド   </vt:lpstr>
      <vt:lpstr>edubase Cloudとは</vt:lpstr>
      <vt:lpstr>edubase Cloudの構成</vt:lpstr>
      <vt:lpstr>edubase Cloud の外観</vt:lpstr>
      <vt:lpstr>教育クラウドのアーキテクチャ</vt:lpstr>
      <vt:lpstr>活用事例（PBL）</vt:lpstr>
      <vt:lpstr>活用事例（講義）</vt:lpstr>
      <vt:lpstr>活用事例　（共同実験）</vt:lpstr>
      <vt:lpstr>トップエスイー　クラウドコース</vt:lpstr>
      <vt:lpstr>クラウド基盤構築演習</vt:lpstr>
      <vt:lpstr>クラウド実践演習</vt:lpstr>
      <vt:lpstr>実践的情報教育での利用</vt:lpstr>
      <vt:lpstr>教育クラウド　デモンストレーション</vt:lpstr>
      <vt:lpstr>教育クラウド デモンストレーション</vt:lpstr>
      <vt:lpstr>教育クラウド デモンストレーション</vt:lpstr>
      <vt:lpstr>教育クラウド デモンストレーション</vt:lpstr>
      <vt:lpstr>2. 研究クラウド　</vt:lpstr>
      <vt:lpstr>研究クラウド構築の背景</vt:lpstr>
      <vt:lpstr>研究環境の現状</vt:lpstr>
      <vt:lpstr>研究環境構築時の課題</vt:lpstr>
      <vt:lpstr>Cluster as a Service(CaaS) の導入</vt:lpstr>
      <vt:lpstr>CaaSの原理</vt:lpstr>
      <vt:lpstr>CaaSの実装例 - dodai</vt:lpstr>
      <vt:lpstr>研究クラウド - gunnii+tinii</vt:lpstr>
      <vt:lpstr>研究クラウドの特徴</vt:lpstr>
      <vt:lpstr>研究クラウド利用例</vt:lpstr>
      <vt:lpstr>研究クラウドのアーキテクチャ</vt:lpstr>
      <vt:lpstr>スライド 33</vt:lpstr>
      <vt:lpstr>3. インタークラウド基盤 </vt:lpstr>
      <vt:lpstr>アカデミックコミュニティクラウド</vt:lpstr>
      <vt:lpstr>アカデミックコミュニティクラウドの現状</vt:lpstr>
      <vt:lpstr>オンデマンドクラウド構築でクラウド連携</vt:lpstr>
      <vt:lpstr>インタークラウド基盤</vt:lpstr>
      <vt:lpstr>広域分散オブジェクトストレージ</vt:lpstr>
      <vt:lpstr>全体アーキテクチャ</vt:lpstr>
      <vt:lpstr>インタークラウド基盤のアーキテクチャ</vt:lpstr>
      <vt:lpstr>次期SINETではクラウド基盤と超高速接続</vt:lpstr>
      <vt:lpstr>おわりに</vt:lpstr>
      <vt:lpstr>実は…</vt:lpstr>
      <vt:lpstr>リンク情報</vt:lpstr>
      <vt:lpstr>詳細は， 「アカデミッククラウド調査報告書2012」 発行：株式会社インプレスR&amp;D 発売：株式会社インプレスコミュニケーションズ http://r.impressrd.jp/iil/academic_cloud2012 </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予備審査プレゼン</dc:title>
  <dc:creator>yoko</dc:creator>
  <cp:lastModifiedBy>yoko</cp:lastModifiedBy>
  <cp:revision>673</cp:revision>
  <dcterms:created xsi:type="dcterms:W3CDTF">2010-05-06T06:02:17Z</dcterms:created>
  <dcterms:modified xsi:type="dcterms:W3CDTF">2013-07-02T00:55:11Z</dcterms:modified>
</cp:coreProperties>
</file>